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sldIdLst>
    <p:sldId id="257" r:id="rId3"/>
    <p:sldId id="258" r:id="rId4"/>
    <p:sldId id="259" r:id="rId5"/>
    <p:sldId id="260" r:id="rId6"/>
    <p:sldId id="261" r:id="rId7"/>
    <p:sldId id="262" r:id="rId8"/>
    <p:sldId id="263" r:id="rId9"/>
    <p:sldId id="264" r:id="rId10"/>
    <p:sldId id="266" r:id="rId11"/>
    <p:sldId id="265" r:id="rId12"/>
    <p:sldId id="267" r:id="rId13"/>
    <p:sldId id="268" r:id="rId14"/>
    <p:sldId id="270" r:id="rId15"/>
    <p:sldId id="269" r:id="rId16"/>
    <p:sldId id="272" r:id="rId17"/>
    <p:sldId id="273" r:id="rId18"/>
    <p:sldId id="278" r:id="rId19"/>
    <p:sldId id="274" r:id="rId20"/>
    <p:sldId id="275" r:id="rId21"/>
    <p:sldId id="279" r:id="rId22"/>
    <p:sldId id="280" r:id="rId23"/>
    <p:sldId id="281" r:id="rId24"/>
    <p:sldId id="276" r:id="rId25"/>
    <p:sldId id="282" r:id="rId26"/>
    <p:sldId id="283"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1A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658"/>
    <p:restoredTop sz="96327"/>
  </p:normalViewPr>
  <p:slideViewPr>
    <p:cSldViewPr snapToGrid="0" snapToObjects="1">
      <p:cViewPr varScale="1">
        <p:scale>
          <a:sx n="84" d="100"/>
          <a:sy n="84" d="100"/>
        </p:scale>
        <p:origin x="114"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623888" y="533774"/>
            <a:ext cx="7321507" cy="1492734"/>
          </a:xfrm>
          <a:effectLst>
            <a:outerShdw blurRad="50800" dist="38100" dir="2700000" algn="tl" rotWithShape="0">
              <a:prstClr val="black">
                <a:alpha val="40000"/>
              </a:prstClr>
            </a:outerShdw>
          </a:effectLst>
        </p:spPr>
        <p:txBody>
          <a:bodyPr anchor="t">
            <a:normAutofit/>
          </a:bodyPr>
          <a:lstStyle>
            <a:lvl1pPr marL="0" algn="l" defTabSz="914400" rtl="0" eaLnBrk="1" latinLnBrk="0" hangingPunct="1">
              <a:lnSpc>
                <a:spcPct val="90000"/>
              </a:lnSpc>
              <a:spcBef>
                <a:spcPct val="0"/>
              </a:spcBef>
              <a:buNone/>
              <a:defRPr lang="en-US" sz="3600" b="0" i="0" kern="1200" dirty="0">
                <a:solidFill>
                  <a:schemeClr val="bg1"/>
                </a:solidFill>
                <a:latin typeface="Libre Franklin" pitchFamily="2" charset="77"/>
                <a:ea typeface="+mj-ea"/>
                <a:cs typeface="+mj-cs"/>
              </a:defRPr>
            </a:lvl1pPr>
          </a:lstStyle>
          <a:p>
            <a:r>
              <a:rPr lang="en-US" dirty="0"/>
              <a:t>Click to edit Master title style</a:t>
            </a:r>
          </a:p>
        </p:txBody>
      </p:sp>
      <p:pic>
        <p:nvPicPr>
          <p:cNvPr id="6" name="Picture 5">
            <a:extLst>
              <a:ext uri="{FF2B5EF4-FFF2-40B4-BE49-F238E27FC236}">
                <a16:creationId xmlns:a16="http://schemas.microsoft.com/office/drawing/2014/main" id="{69BD1C48-39D3-4FB9-9FBE-EE04AB7B4D0D}"/>
              </a:ext>
            </a:extLst>
          </p:cNvPr>
          <p:cNvPicPr>
            <a:picLocks noChangeAspect="1"/>
          </p:cNvPicPr>
          <p:nvPr userDrawn="1"/>
        </p:nvPicPr>
        <p:blipFill rotWithShape="1">
          <a:blip r:embed="rId3"/>
          <a:srcRect b="89348"/>
          <a:stretch/>
        </p:blipFill>
        <p:spPr>
          <a:xfrm flipH="1">
            <a:off x="-1" y="5842748"/>
            <a:ext cx="12191999" cy="1015252"/>
          </a:xfrm>
          <a:prstGeom prst="rect">
            <a:avLst/>
          </a:prstGeom>
        </p:spPr>
      </p:pic>
      <p:sp>
        <p:nvSpPr>
          <p:cNvPr id="7" name="Footer Placeholder 9">
            <a:extLst>
              <a:ext uri="{FF2B5EF4-FFF2-40B4-BE49-F238E27FC236}">
                <a16:creationId xmlns:a16="http://schemas.microsoft.com/office/drawing/2014/main" id="{DA65D7CB-A70E-4040-8095-D1C9CA9A4946}"/>
              </a:ext>
            </a:extLst>
          </p:cNvPr>
          <p:cNvSpPr txBox="1">
            <a:spLocks/>
          </p:cNvSpPr>
          <p:nvPr userDrawn="1"/>
        </p:nvSpPr>
        <p:spPr>
          <a:xfrm>
            <a:off x="6609074" y="6390130"/>
            <a:ext cx="3863898" cy="365125"/>
          </a:xfrm>
          <a:prstGeom prst="rect">
            <a:avLst/>
          </a:prstGeom>
        </p:spPr>
        <p:txBody>
          <a:bodyPr/>
          <a:lst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a:lstStyle>
          <a:p>
            <a:pPr algn="ctr"/>
            <a:r>
              <a:rPr lang="en-US" sz="1400" b="0" i="0" spc="300" dirty="0">
                <a:solidFill>
                  <a:srgbClr val="EEA420"/>
                </a:solidFill>
                <a:latin typeface="Libre Franklin" pitchFamily="2" charset="77"/>
                <a:cs typeface="Arial Narrow" panose="020B0604020202020204" pitchFamily="34" charset="0"/>
              </a:rPr>
              <a:t>SALISBURY UNIVERSITY</a:t>
            </a:r>
          </a:p>
        </p:txBody>
      </p:sp>
      <p:sp>
        <p:nvSpPr>
          <p:cNvPr id="3" name="TextBox 2">
            <a:extLst>
              <a:ext uri="{FF2B5EF4-FFF2-40B4-BE49-F238E27FC236}">
                <a16:creationId xmlns:a16="http://schemas.microsoft.com/office/drawing/2014/main" id="{E72F84BA-02FB-CC42-B944-B2510937EF01}"/>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428245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488156" y="431777"/>
            <a:ext cx="11215687" cy="885952"/>
          </a:xfrm>
          <a:effectLst/>
        </p:spPr>
        <p:txBody>
          <a:bodyPr anchor="t">
            <a:normAutofit/>
          </a:bodyPr>
          <a:lstStyle>
            <a:lvl1pPr marL="0" algn="ctr" defTabSz="914400" rtl="0" eaLnBrk="1" latinLnBrk="0" hangingPunct="1">
              <a:lnSpc>
                <a:spcPct val="90000"/>
              </a:lnSpc>
              <a:spcBef>
                <a:spcPct val="0"/>
              </a:spcBef>
              <a:buNone/>
              <a:defRPr lang="en-US" sz="3600" b="0" i="0" kern="1200" dirty="0">
                <a:solidFill>
                  <a:srgbClr val="751A19"/>
                </a:solidFill>
                <a:effectLst/>
                <a:latin typeface="Libre Franklin" pitchFamily="2" charset="77"/>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88156" y="1486171"/>
            <a:ext cx="11215687" cy="4253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F172EAF-8552-924A-844C-2FA5F812598B}"/>
              </a:ext>
            </a:extLst>
          </p:cNvPr>
          <p:cNvPicPr>
            <a:picLocks noChangeAspect="1"/>
          </p:cNvPicPr>
          <p:nvPr userDrawn="1"/>
        </p:nvPicPr>
        <p:blipFill rotWithShape="1">
          <a:blip r:embed="rId2"/>
          <a:srcRect l="835" t="19941" r="835" b="49213"/>
          <a:stretch/>
        </p:blipFill>
        <p:spPr>
          <a:xfrm>
            <a:off x="-1" y="5600700"/>
            <a:ext cx="12192001" cy="1257300"/>
          </a:xfrm>
          <a:prstGeom prst="rect">
            <a:avLst/>
          </a:prstGeom>
        </p:spPr>
      </p:pic>
      <p:sp>
        <p:nvSpPr>
          <p:cNvPr id="7" name="Footer Placeholder 9">
            <a:extLst>
              <a:ext uri="{FF2B5EF4-FFF2-40B4-BE49-F238E27FC236}">
                <a16:creationId xmlns:a16="http://schemas.microsoft.com/office/drawing/2014/main" id="{ADFC767C-8F2E-114D-9952-F0217FC3EF6A}"/>
              </a:ext>
            </a:extLst>
          </p:cNvPr>
          <p:cNvSpPr txBox="1">
            <a:spLocks/>
          </p:cNvSpPr>
          <p:nvPr userDrawn="1"/>
        </p:nvSpPr>
        <p:spPr>
          <a:xfrm>
            <a:off x="6609074" y="6390130"/>
            <a:ext cx="3863898" cy="365125"/>
          </a:xfrm>
          <a:prstGeom prst="rect">
            <a:avLst/>
          </a:prstGeom>
        </p:spPr>
        <p:txBody>
          <a:bodyPr/>
          <a:lst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a:lstStyle>
          <a:p>
            <a:pPr algn="ctr"/>
            <a:r>
              <a:rPr lang="en-US" sz="1400" b="0" i="0" spc="300" dirty="0">
                <a:solidFill>
                  <a:srgbClr val="751A19"/>
                </a:solidFill>
                <a:latin typeface="Libre Franklin" pitchFamily="2" charset="77"/>
                <a:cs typeface="Arial Narrow" panose="020B0604020202020204" pitchFamily="34" charset="0"/>
              </a:rPr>
              <a:t>SALISBURY UNIVERSITY</a:t>
            </a:r>
          </a:p>
        </p:txBody>
      </p:sp>
    </p:spTree>
    <p:extLst>
      <p:ext uri="{BB962C8B-B14F-4D97-AF65-F5344CB8AC3E}">
        <p14:creationId xmlns:p14="http://schemas.microsoft.com/office/powerpoint/2010/main" val="303174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E5831-4028-9F4A-9058-3A164EFAD767}"/>
              </a:ext>
            </a:extLst>
          </p:cNvPr>
          <p:cNvPicPr>
            <a:picLocks noChangeAspect="1"/>
          </p:cNvPicPr>
          <p:nvPr userDrawn="1"/>
        </p:nvPicPr>
        <p:blipFill rotWithShape="1">
          <a:blip r:embed="rId3"/>
          <a:srcRect t="19941" b="18367"/>
          <a:stretch/>
        </p:blipFill>
        <p:spPr>
          <a:xfrm>
            <a:off x="0" y="4350842"/>
            <a:ext cx="12191999" cy="2507158"/>
          </a:xfrm>
          <a:prstGeom prst="rect">
            <a:avLst/>
          </a:prstGeom>
        </p:spPr>
      </p:pic>
      <p:pic>
        <p:nvPicPr>
          <p:cNvPr id="7" name="Picture 6">
            <a:extLst>
              <a:ext uri="{FF2B5EF4-FFF2-40B4-BE49-F238E27FC236}">
                <a16:creationId xmlns:a16="http://schemas.microsoft.com/office/drawing/2014/main" id="{67531420-FADB-6242-A4B3-773A24FD58BD}"/>
              </a:ext>
            </a:extLst>
          </p:cNvPr>
          <p:cNvPicPr>
            <a:picLocks noChangeAspect="1"/>
          </p:cNvPicPr>
          <p:nvPr userDrawn="1"/>
        </p:nvPicPr>
        <p:blipFill>
          <a:blip r:embed="rId4"/>
          <a:stretch>
            <a:fillRect/>
          </a:stretch>
        </p:blipFill>
        <p:spPr>
          <a:xfrm>
            <a:off x="635860" y="5461686"/>
            <a:ext cx="2573897" cy="813618"/>
          </a:xfrm>
          <a:prstGeom prst="rect">
            <a:avLst/>
          </a:prstGeom>
        </p:spPr>
      </p:pic>
      <p:sp>
        <p:nvSpPr>
          <p:cNvPr id="5" name="TextBox 4">
            <a:extLst>
              <a:ext uri="{FF2B5EF4-FFF2-40B4-BE49-F238E27FC236}">
                <a16:creationId xmlns:a16="http://schemas.microsoft.com/office/drawing/2014/main" id="{1361FBFD-4F51-E44E-825C-3183CBA7494D}"/>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4395788" y="5465407"/>
            <a:ext cx="7321507" cy="813618"/>
          </a:xfrm>
          <a:effectLst/>
        </p:spPr>
        <p:txBody>
          <a:bodyPr anchor="t">
            <a:normAutofit/>
          </a:bodyPr>
          <a:lstStyle>
            <a:lvl1pPr marL="0" algn="r" defTabSz="914400" rtl="0" eaLnBrk="1" latinLnBrk="0" hangingPunct="1">
              <a:lnSpc>
                <a:spcPct val="90000"/>
              </a:lnSpc>
              <a:spcBef>
                <a:spcPct val="0"/>
              </a:spcBef>
              <a:buNone/>
              <a:defRPr lang="en-US" sz="3600" b="0" i="0" kern="1200" dirty="0">
                <a:solidFill>
                  <a:srgbClr val="751A19"/>
                </a:solidFill>
                <a:latin typeface="Libre Franklin" pitchFamily="2" charset="77"/>
                <a:ea typeface="+mj-ea"/>
                <a:cs typeface="+mj-cs"/>
              </a:defRPr>
            </a:lvl1pPr>
          </a:lstStyle>
          <a:p>
            <a:r>
              <a:rPr lang="en-US" dirty="0"/>
              <a:t>Click to edit Master title style</a:t>
            </a:r>
          </a:p>
        </p:txBody>
      </p:sp>
    </p:spTree>
    <p:extLst>
      <p:ext uri="{BB962C8B-B14F-4D97-AF65-F5344CB8AC3E}">
        <p14:creationId xmlns:p14="http://schemas.microsoft.com/office/powerpoint/2010/main" val="302868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488156" y="431777"/>
            <a:ext cx="11215687" cy="885952"/>
          </a:xfrm>
          <a:effectLst/>
        </p:spPr>
        <p:txBody>
          <a:bodyPr anchor="t">
            <a:normAutofit/>
          </a:bodyPr>
          <a:lstStyle>
            <a:lvl1pPr marL="0" algn="ctr" defTabSz="914400" rtl="0" eaLnBrk="1" latinLnBrk="0" hangingPunct="1">
              <a:lnSpc>
                <a:spcPct val="90000"/>
              </a:lnSpc>
              <a:spcBef>
                <a:spcPct val="0"/>
              </a:spcBef>
              <a:buNone/>
              <a:defRPr lang="en-US" sz="3600" b="0" i="0" kern="1200" dirty="0">
                <a:solidFill>
                  <a:srgbClr val="751A19"/>
                </a:solidFill>
                <a:effectLst/>
                <a:latin typeface="Libre Franklin" pitchFamily="2" charset="77"/>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88156" y="1486171"/>
            <a:ext cx="11215687" cy="28451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CBCC960-87EE-524A-A425-3A70C0E5AE7D}"/>
              </a:ext>
            </a:extLst>
          </p:cNvPr>
          <p:cNvPicPr>
            <a:picLocks noChangeAspect="1"/>
          </p:cNvPicPr>
          <p:nvPr userDrawn="1"/>
        </p:nvPicPr>
        <p:blipFill rotWithShape="1">
          <a:blip r:embed="rId2"/>
          <a:srcRect t="19941" b="18367"/>
          <a:stretch/>
        </p:blipFill>
        <p:spPr>
          <a:xfrm>
            <a:off x="0" y="4350842"/>
            <a:ext cx="12191999" cy="2507158"/>
          </a:xfrm>
          <a:prstGeom prst="rect">
            <a:avLst/>
          </a:prstGeom>
        </p:spPr>
      </p:pic>
      <p:pic>
        <p:nvPicPr>
          <p:cNvPr id="9" name="Picture 8">
            <a:extLst>
              <a:ext uri="{FF2B5EF4-FFF2-40B4-BE49-F238E27FC236}">
                <a16:creationId xmlns:a16="http://schemas.microsoft.com/office/drawing/2014/main" id="{27ACE4E2-FBC4-364B-99A6-2988ECB81B60}"/>
              </a:ext>
            </a:extLst>
          </p:cNvPr>
          <p:cNvPicPr>
            <a:picLocks noChangeAspect="1"/>
          </p:cNvPicPr>
          <p:nvPr userDrawn="1"/>
        </p:nvPicPr>
        <p:blipFill>
          <a:blip r:embed="rId3"/>
          <a:stretch>
            <a:fillRect/>
          </a:stretch>
        </p:blipFill>
        <p:spPr>
          <a:xfrm>
            <a:off x="635860" y="5461686"/>
            <a:ext cx="2573897" cy="813618"/>
          </a:xfrm>
          <a:prstGeom prst="rect">
            <a:avLst/>
          </a:prstGeom>
        </p:spPr>
      </p:pic>
    </p:spTree>
    <p:extLst>
      <p:ext uri="{BB962C8B-B14F-4D97-AF65-F5344CB8AC3E}">
        <p14:creationId xmlns:p14="http://schemas.microsoft.com/office/powerpoint/2010/main" val="3197289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51552-54B7-C24A-A620-D9ECC04C3038}"/>
              </a:ext>
            </a:extLst>
          </p:cNvPr>
          <p:cNvPicPr>
            <a:picLocks noChangeAspect="1"/>
          </p:cNvPicPr>
          <p:nvPr userDrawn="1"/>
        </p:nvPicPr>
        <p:blipFill rotWithShape="1">
          <a:blip r:embed="rId3"/>
          <a:srcRect l="13327" t="19941" r="24152" b="562"/>
          <a:stretch/>
        </p:blipFill>
        <p:spPr>
          <a:xfrm rot="16200000">
            <a:off x="6585715" y="1272666"/>
            <a:ext cx="6878951" cy="4333619"/>
          </a:xfrm>
          <a:prstGeom prst="rect">
            <a:avLst/>
          </a:prstGeom>
        </p:spPr>
      </p:pic>
      <p:pic>
        <p:nvPicPr>
          <p:cNvPr id="7" name="Picture 6">
            <a:extLst>
              <a:ext uri="{FF2B5EF4-FFF2-40B4-BE49-F238E27FC236}">
                <a16:creationId xmlns:a16="http://schemas.microsoft.com/office/drawing/2014/main" id="{5A7CE816-25DB-904A-8884-BDDC8BEF1923}"/>
              </a:ext>
            </a:extLst>
          </p:cNvPr>
          <p:cNvPicPr>
            <a:picLocks noChangeAspect="1"/>
          </p:cNvPicPr>
          <p:nvPr userDrawn="1"/>
        </p:nvPicPr>
        <p:blipFill>
          <a:blip r:embed="rId4"/>
          <a:stretch>
            <a:fillRect/>
          </a:stretch>
        </p:blipFill>
        <p:spPr>
          <a:xfrm>
            <a:off x="9438455" y="5776290"/>
            <a:ext cx="2136354" cy="675309"/>
          </a:xfrm>
          <a:prstGeom prst="rect">
            <a:avLst/>
          </a:prstGeom>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9119937" y="406399"/>
            <a:ext cx="2677317" cy="3022601"/>
          </a:xfrm>
          <a:effectLst/>
        </p:spPr>
        <p:txBody>
          <a:bodyPr anchor="t">
            <a:normAutofit/>
          </a:bodyPr>
          <a:lstStyle>
            <a:lvl1pPr marL="0" algn="r" defTabSz="914400" rtl="0" eaLnBrk="1" latinLnBrk="0" hangingPunct="1">
              <a:lnSpc>
                <a:spcPct val="100000"/>
              </a:lnSpc>
              <a:spcBef>
                <a:spcPct val="0"/>
              </a:spcBef>
              <a:buNone/>
              <a:defRPr lang="en-US" sz="4400" kern="1200" dirty="0">
                <a:solidFill>
                  <a:srgbClr val="751A19"/>
                </a:solidFill>
                <a:latin typeface="+mj-lt"/>
                <a:ea typeface="+mj-ea"/>
                <a:cs typeface="+mj-cs"/>
              </a:defRPr>
            </a:lvl1pPr>
          </a:lstStyle>
          <a:p>
            <a:r>
              <a:rPr lang="en-US" dirty="0"/>
              <a:t>Click to edit Master title style</a:t>
            </a:r>
          </a:p>
        </p:txBody>
      </p:sp>
      <p:sp>
        <p:nvSpPr>
          <p:cNvPr id="5" name="TextBox 4">
            <a:extLst>
              <a:ext uri="{FF2B5EF4-FFF2-40B4-BE49-F238E27FC236}">
                <a16:creationId xmlns:a16="http://schemas.microsoft.com/office/drawing/2014/main" id="{F25AE16E-AD76-7C44-AAE6-3DDE15DCEBAB}"/>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2960795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F53760-69B5-DF4C-B8B9-AB0F6295C013}"/>
              </a:ext>
            </a:extLst>
          </p:cNvPr>
          <p:cNvPicPr>
            <a:picLocks noChangeAspect="1"/>
          </p:cNvPicPr>
          <p:nvPr userDrawn="1"/>
        </p:nvPicPr>
        <p:blipFill rotWithShape="1">
          <a:blip r:embed="rId2"/>
          <a:srcRect l="13327" t="19941" r="24152" b="562"/>
          <a:stretch/>
        </p:blipFill>
        <p:spPr>
          <a:xfrm rot="16200000">
            <a:off x="6585715" y="1272666"/>
            <a:ext cx="6878951" cy="4333619"/>
          </a:xfrm>
          <a:prstGeom prst="rect">
            <a:avLst/>
          </a:prstGeom>
        </p:spPr>
      </p:pic>
      <p:pic>
        <p:nvPicPr>
          <p:cNvPr id="9" name="Picture 8">
            <a:extLst>
              <a:ext uri="{FF2B5EF4-FFF2-40B4-BE49-F238E27FC236}">
                <a16:creationId xmlns:a16="http://schemas.microsoft.com/office/drawing/2014/main" id="{9F329C89-23B7-2146-867B-231745966D97}"/>
              </a:ext>
            </a:extLst>
          </p:cNvPr>
          <p:cNvPicPr>
            <a:picLocks noChangeAspect="1"/>
          </p:cNvPicPr>
          <p:nvPr userDrawn="1"/>
        </p:nvPicPr>
        <p:blipFill>
          <a:blip r:embed="rId3"/>
          <a:stretch>
            <a:fillRect/>
          </a:stretch>
        </p:blipFill>
        <p:spPr>
          <a:xfrm>
            <a:off x="9438455" y="5776290"/>
            <a:ext cx="2136354" cy="675309"/>
          </a:xfrm>
          <a:prstGeom prst="rect">
            <a:avLst/>
          </a:prstGeom>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9192126" y="406400"/>
            <a:ext cx="2601358" cy="3225823"/>
          </a:xfrm>
          <a:effectLst/>
        </p:spPr>
        <p:txBody>
          <a:bodyPr anchor="t">
            <a:normAutofit/>
          </a:bodyPr>
          <a:lstStyle>
            <a:lvl1pPr marL="0" algn="r" defTabSz="914400" rtl="0" eaLnBrk="1" latinLnBrk="0" hangingPunct="1">
              <a:lnSpc>
                <a:spcPct val="100000"/>
              </a:lnSpc>
              <a:spcBef>
                <a:spcPct val="0"/>
              </a:spcBef>
              <a:buNone/>
              <a:defRPr lang="en-US" sz="4400" kern="1200" dirty="0">
                <a:solidFill>
                  <a:srgbClr val="751A19"/>
                </a:solidFill>
                <a:latin typeface="+mj-lt"/>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88157" y="1486171"/>
            <a:ext cx="7555328" cy="4253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1188B9C-51D1-1547-8D78-DB5B06D6B2F8}"/>
              </a:ext>
            </a:extLst>
          </p:cNvPr>
          <p:cNvSpPr>
            <a:spLocks noGrp="1"/>
          </p:cNvSpPr>
          <p:nvPr>
            <p:ph type="body" sz="quarter" idx="11"/>
          </p:nvPr>
        </p:nvSpPr>
        <p:spPr>
          <a:xfrm>
            <a:off x="488157" y="415946"/>
            <a:ext cx="7551557" cy="867026"/>
          </a:xfrm>
        </p:spPr>
        <p:txBody>
          <a:bodyPr>
            <a:normAutofit/>
          </a:bodyPr>
          <a:lstStyle>
            <a:lvl1pPr marL="0" indent="0" algn="l" defTabSz="914400" rtl="0" eaLnBrk="1" latinLnBrk="0" hangingPunct="1">
              <a:lnSpc>
                <a:spcPct val="90000"/>
              </a:lnSpc>
              <a:spcBef>
                <a:spcPct val="0"/>
              </a:spcBef>
              <a:buNone/>
              <a:defRPr lang="en-US" sz="3600" b="0" i="0" kern="1200" dirty="0" smtClean="0">
                <a:solidFill>
                  <a:srgbClr val="751A19"/>
                </a:solidFill>
                <a:effectLst/>
                <a:latin typeface="Libre Franklin" pitchFamily="2" charset="77"/>
                <a:ea typeface="+mj-ea"/>
                <a:cs typeface="+mj-cs"/>
              </a:defRPr>
            </a:lvl1pPr>
          </a:lstStyle>
          <a:p>
            <a:pPr lvl="0"/>
            <a:r>
              <a:rPr lang="en-US" dirty="0"/>
              <a:t>Click to edit Master text style</a:t>
            </a:r>
          </a:p>
        </p:txBody>
      </p:sp>
    </p:spTree>
    <p:extLst>
      <p:ext uri="{BB962C8B-B14F-4D97-AF65-F5344CB8AC3E}">
        <p14:creationId xmlns:p14="http://schemas.microsoft.com/office/powerpoint/2010/main" val="3006846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58AFAE-563D-8B4B-8481-D6C23D1B312A}"/>
              </a:ext>
            </a:extLst>
          </p:cNvPr>
          <p:cNvPicPr>
            <a:picLocks noChangeAspect="1"/>
          </p:cNvPicPr>
          <p:nvPr userDrawn="1"/>
        </p:nvPicPr>
        <p:blipFill rotWithShape="1">
          <a:blip r:embed="rId3"/>
          <a:srcRect l="13327" t="19941" r="24152" b="562"/>
          <a:stretch/>
        </p:blipFill>
        <p:spPr>
          <a:xfrm rot="5400000">
            <a:off x="-1272666" y="1272666"/>
            <a:ext cx="6878951" cy="4333619"/>
          </a:xfrm>
          <a:prstGeom prst="rect">
            <a:avLst/>
          </a:prstGeom>
        </p:spPr>
      </p:pic>
      <p:pic>
        <p:nvPicPr>
          <p:cNvPr id="7" name="Picture 6">
            <a:extLst>
              <a:ext uri="{FF2B5EF4-FFF2-40B4-BE49-F238E27FC236}">
                <a16:creationId xmlns:a16="http://schemas.microsoft.com/office/drawing/2014/main" id="{841486C7-3861-AF41-9A25-F0032BB41396}"/>
              </a:ext>
            </a:extLst>
          </p:cNvPr>
          <p:cNvPicPr>
            <a:picLocks noChangeAspect="1"/>
          </p:cNvPicPr>
          <p:nvPr userDrawn="1"/>
        </p:nvPicPr>
        <p:blipFill>
          <a:blip r:embed="rId4"/>
          <a:stretch>
            <a:fillRect/>
          </a:stretch>
        </p:blipFill>
        <p:spPr>
          <a:xfrm>
            <a:off x="595924" y="5776290"/>
            <a:ext cx="2136354" cy="675309"/>
          </a:xfrm>
          <a:prstGeom prst="rect">
            <a:avLst/>
          </a:prstGeom>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288759" y="406399"/>
            <a:ext cx="2677317" cy="3022601"/>
          </a:xfrm>
          <a:effectLst/>
        </p:spPr>
        <p:txBody>
          <a:bodyPr anchor="t">
            <a:normAutofit/>
          </a:bodyPr>
          <a:lstStyle>
            <a:lvl1pPr marL="0" algn="l" defTabSz="914400" rtl="0" eaLnBrk="1" latinLnBrk="0" hangingPunct="1">
              <a:lnSpc>
                <a:spcPct val="100000"/>
              </a:lnSpc>
              <a:spcBef>
                <a:spcPct val="0"/>
              </a:spcBef>
              <a:buNone/>
              <a:defRPr lang="en-US" sz="4400" kern="1200" dirty="0">
                <a:solidFill>
                  <a:srgbClr val="751A19"/>
                </a:solidFill>
                <a:latin typeface="+mj-lt"/>
                <a:ea typeface="+mj-ea"/>
                <a:cs typeface="+mj-cs"/>
              </a:defRPr>
            </a:lvl1pPr>
          </a:lstStyle>
          <a:p>
            <a:r>
              <a:rPr lang="en-US" dirty="0"/>
              <a:t>Click to edit Master title style</a:t>
            </a:r>
          </a:p>
        </p:txBody>
      </p:sp>
      <p:sp>
        <p:nvSpPr>
          <p:cNvPr id="5" name="TextBox 4">
            <a:extLst>
              <a:ext uri="{FF2B5EF4-FFF2-40B4-BE49-F238E27FC236}">
                <a16:creationId xmlns:a16="http://schemas.microsoft.com/office/drawing/2014/main" id="{B4B4A753-2123-4A44-8904-453A9F8083A9}"/>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4128840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91EC02-47EA-7745-A4BC-F68A6A11DBCE}"/>
              </a:ext>
            </a:extLst>
          </p:cNvPr>
          <p:cNvPicPr>
            <a:picLocks noChangeAspect="1"/>
          </p:cNvPicPr>
          <p:nvPr userDrawn="1"/>
        </p:nvPicPr>
        <p:blipFill rotWithShape="1">
          <a:blip r:embed="rId2"/>
          <a:srcRect l="13327" t="19941" r="24152" b="562"/>
          <a:stretch/>
        </p:blipFill>
        <p:spPr>
          <a:xfrm rot="5400000">
            <a:off x="-1272666" y="1272666"/>
            <a:ext cx="6878951" cy="4333619"/>
          </a:xfrm>
          <a:prstGeom prst="rect">
            <a:avLst/>
          </a:prstGeom>
        </p:spPr>
      </p:pic>
      <p:pic>
        <p:nvPicPr>
          <p:cNvPr id="10" name="Picture 9">
            <a:extLst>
              <a:ext uri="{FF2B5EF4-FFF2-40B4-BE49-F238E27FC236}">
                <a16:creationId xmlns:a16="http://schemas.microsoft.com/office/drawing/2014/main" id="{032C0884-BE65-E344-95E6-B7B1648205F4}"/>
              </a:ext>
            </a:extLst>
          </p:cNvPr>
          <p:cNvPicPr>
            <a:picLocks noChangeAspect="1"/>
          </p:cNvPicPr>
          <p:nvPr userDrawn="1"/>
        </p:nvPicPr>
        <p:blipFill>
          <a:blip r:embed="rId3"/>
          <a:stretch>
            <a:fillRect/>
          </a:stretch>
        </p:blipFill>
        <p:spPr>
          <a:xfrm>
            <a:off x="595924" y="5776290"/>
            <a:ext cx="2136354" cy="675309"/>
          </a:xfrm>
          <a:prstGeom prst="rect">
            <a:avLst/>
          </a:prstGeom>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398516" y="406400"/>
            <a:ext cx="2601358" cy="3225823"/>
          </a:xfrm>
          <a:effectLst/>
        </p:spPr>
        <p:txBody>
          <a:bodyPr anchor="t">
            <a:normAutofit/>
          </a:bodyPr>
          <a:lstStyle>
            <a:lvl1pPr marL="0" algn="l" defTabSz="914400" rtl="0" eaLnBrk="1" latinLnBrk="0" hangingPunct="1">
              <a:lnSpc>
                <a:spcPct val="100000"/>
              </a:lnSpc>
              <a:spcBef>
                <a:spcPct val="0"/>
              </a:spcBef>
              <a:buNone/>
              <a:defRPr lang="en-US" sz="4400" kern="1200" dirty="0">
                <a:solidFill>
                  <a:srgbClr val="751A19"/>
                </a:solidFill>
                <a:latin typeface="+mj-lt"/>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238156" y="1486171"/>
            <a:ext cx="7555328" cy="4253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1188B9C-51D1-1547-8D78-DB5B06D6B2F8}"/>
              </a:ext>
            </a:extLst>
          </p:cNvPr>
          <p:cNvSpPr>
            <a:spLocks noGrp="1"/>
          </p:cNvSpPr>
          <p:nvPr>
            <p:ph type="body" sz="quarter" idx="11"/>
          </p:nvPr>
        </p:nvSpPr>
        <p:spPr>
          <a:xfrm>
            <a:off x="4238156" y="415946"/>
            <a:ext cx="7551557" cy="867026"/>
          </a:xfrm>
        </p:spPr>
        <p:txBody>
          <a:bodyPr>
            <a:normAutofit/>
          </a:bodyPr>
          <a:lstStyle>
            <a:lvl1pPr marL="0" indent="0" algn="l" defTabSz="914400" rtl="0" eaLnBrk="1" latinLnBrk="0" hangingPunct="1">
              <a:lnSpc>
                <a:spcPct val="90000"/>
              </a:lnSpc>
              <a:spcBef>
                <a:spcPct val="0"/>
              </a:spcBef>
              <a:buNone/>
              <a:defRPr lang="en-US" sz="3600" b="0" i="0" kern="1200" dirty="0" smtClean="0">
                <a:solidFill>
                  <a:srgbClr val="751A19"/>
                </a:solidFill>
                <a:effectLst/>
                <a:latin typeface="Libre Franklin" pitchFamily="2" charset="77"/>
                <a:ea typeface="+mj-ea"/>
                <a:cs typeface="+mj-cs"/>
              </a:defRPr>
            </a:lvl1pPr>
          </a:lstStyle>
          <a:p>
            <a:pPr lvl="0"/>
            <a:r>
              <a:rPr lang="en-US" dirty="0"/>
              <a:t>Click to edit Master text style</a:t>
            </a:r>
          </a:p>
        </p:txBody>
      </p:sp>
    </p:spTree>
    <p:extLst>
      <p:ext uri="{BB962C8B-B14F-4D97-AF65-F5344CB8AC3E}">
        <p14:creationId xmlns:p14="http://schemas.microsoft.com/office/powerpoint/2010/main" val="262736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10C994-DC45-F048-A125-75ECAD55BA22}"/>
              </a:ext>
            </a:extLst>
          </p:cNvPr>
          <p:cNvPicPr>
            <a:picLocks noChangeAspect="1"/>
          </p:cNvPicPr>
          <p:nvPr userDrawn="1"/>
        </p:nvPicPr>
        <p:blipFill rotWithShape="1">
          <a:blip r:embed="rId2"/>
          <a:srcRect b="89348"/>
          <a:stretch/>
        </p:blipFill>
        <p:spPr>
          <a:xfrm flipH="1">
            <a:off x="-1" y="5842748"/>
            <a:ext cx="12191999" cy="1015252"/>
          </a:xfrm>
          <a:prstGeom prst="rect">
            <a:avLst/>
          </a:prstGeom>
        </p:spPr>
      </p:pic>
      <p:sp>
        <p:nvSpPr>
          <p:cNvPr id="10" name="Footer Placeholder 9">
            <a:extLst>
              <a:ext uri="{FF2B5EF4-FFF2-40B4-BE49-F238E27FC236}">
                <a16:creationId xmlns:a16="http://schemas.microsoft.com/office/drawing/2014/main" id="{B827ADCA-324F-8C44-84D5-5CD1D6AD5AAD}"/>
              </a:ext>
            </a:extLst>
          </p:cNvPr>
          <p:cNvSpPr txBox="1">
            <a:spLocks/>
          </p:cNvSpPr>
          <p:nvPr userDrawn="1"/>
        </p:nvSpPr>
        <p:spPr>
          <a:xfrm>
            <a:off x="6609074" y="6390130"/>
            <a:ext cx="3863898" cy="365125"/>
          </a:xfrm>
          <a:prstGeom prst="rect">
            <a:avLst/>
          </a:prstGeom>
        </p:spPr>
        <p:txBody>
          <a:bodyPr/>
          <a:lst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a:lstStyle>
          <a:p>
            <a:pPr algn="ctr"/>
            <a:r>
              <a:rPr lang="en-US" sz="1400" b="0" i="0" spc="300" dirty="0">
                <a:solidFill>
                  <a:srgbClr val="EEA420"/>
                </a:solidFill>
                <a:latin typeface="Libre Franklin" pitchFamily="2" charset="77"/>
                <a:cs typeface="Arial Narrow" panose="020B0604020202020204" pitchFamily="34" charset="0"/>
              </a:rPr>
              <a:t>SALISBURY UNIVERSITY</a:t>
            </a:r>
          </a:p>
        </p:txBody>
      </p:sp>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488156" y="431777"/>
            <a:ext cx="11215687" cy="885952"/>
          </a:xfrm>
          <a:effectLst/>
        </p:spPr>
        <p:txBody>
          <a:bodyPr anchor="t">
            <a:normAutofit/>
          </a:bodyPr>
          <a:lstStyle>
            <a:lvl1pPr marL="0" algn="ctr" defTabSz="914400" rtl="0" eaLnBrk="1" latinLnBrk="0" hangingPunct="1">
              <a:lnSpc>
                <a:spcPct val="90000"/>
              </a:lnSpc>
              <a:spcBef>
                <a:spcPct val="0"/>
              </a:spcBef>
              <a:buNone/>
              <a:defRPr lang="en-US" sz="3600" b="0" i="0" kern="1200" dirty="0">
                <a:solidFill>
                  <a:srgbClr val="751A19"/>
                </a:solidFill>
                <a:effectLst/>
                <a:latin typeface="Libre Franklin" pitchFamily="2" charset="77"/>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88156" y="1486171"/>
            <a:ext cx="11215687" cy="4253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210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5EAC91-33DA-4542-A6DE-A5193F5911A2}"/>
              </a:ext>
            </a:extLst>
          </p:cNvPr>
          <p:cNvPicPr>
            <a:picLocks noChangeAspect="1"/>
          </p:cNvPicPr>
          <p:nvPr userDrawn="1"/>
        </p:nvPicPr>
        <p:blipFill rotWithShape="1">
          <a:blip r:embed="rId3"/>
          <a:srcRect b="76168"/>
          <a:stretch/>
        </p:blipFill>
        <p:spPr>
          <a:xfrm flipH="1">
            <a:off x="0" y="4586637"/>
            <a:ext cx="12191999" cy="2271363"/>
          </a:xfrm>
          <a:prstGeom prst="rect">
            <a:avLst/>
          </a:prstGeom>
        </p:spPr>
      </p:pic>
      <p:pic>
        <p:nvPicPr>
          <p:cNvPr id="11" name="Picture 5" descr="SU logo 2001-All White .png">
            <a:extLst>
              <a:ext uri="{FF2B5EF4-FFF2-40B4-BE49-F238E27FC236}">
                <a16:creationId xmlns:a16="http://schemas.microsoft.com/office/drawing/2014/main" id="{F96F2E5E-D760-9D4B-B3AA-B246D96AE3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621" y="5461686"/>
            <a:ext cx="2581136" cy="8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4586288" y="5539512"/>
            <a:ext cx="7321507" cy="813619"/>
          </a:xfrm>
          <a:effectLst/>
        </p:spPr>
        <p:txBody>
          <a:bodyPr anchor="t">
            <a:normAutofit/>
          </a:bodyPr>
          <a:lstStyle>
            <a:lvl1pPr marL="0" algn="r" defTabSz="914400" rtl="0" eaLnBrk="1" latinLnBrk="0" hangingPunct="1">
              <a:lnSpc>
                <a:spcPct val="90000"/>
              </a:lnSpc>
              <a:spcBef>
                <a:spcPct val="0"/>
              </a:spcBef>
              <a:buNone/>
              <a:defRPr lang="en-US" sz="3600" b="0" i="0" kern="1200" dirty="0">
                <a:solidFill>
                  <a:schemeClr val="bg1"/>
                </a:solidFill>
                <a:latin typeface="Libre Franklin" pitchFamily="2" charset="77"/>
                <a:ea typeface="+mj-ea"/>
                <a:cs typeface="+mj-cs"/>
              </a:defRPr>
            </a:lvl1pPr>
          </a:lstStyle>
          <a:p>
            <a:r>
              <a:rPr lang="en-US" dirty="0"/>
              <a:t>Click to edit Master title style</a:t>
            </a:r>
          </a:p>
        </p:txBody>
      </p:sp>
      <p:sp>
        <p:nvSpPr>
          <p:cNvPr id="5" name="TextBox 4">
            <a:extLst>
              <a:ext uri="{FF2B5EF4-FFF2-40B4-BE49-F238E27FC236}">
                <a16:creationId xmlns:a16="http://schemas.microsoft.com/office/drawing/2014/main" id="{3CFB7AD0-554B-3E4C-A7C4-0C3AF08C9315}"/>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243893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488156" y="431777"/>
            <a:ext cx="11215687" cy="885952"/>
          </a:xfrm>
          <a:effectLst/>
        </p:spPr>
        <p:txBody>
          <a:bodyPr anchor="t">
            <a:normAutofit/>
          </a:bodyPr>
          <a:lstStyle>
            <a:lvl1pPr marL="0" algn="ctr" defTabSz="914400" rtl="0" eaLnBrk="1" latinLnBrk="0" hangingPunct="1">
              <a:lnSpc>
                <a:spcPct val="90000"/>
              </a:lnSpc>
              <a:spcBef>
                <a:spcPct val="0"/>
              </a:spcBef>
              <a:buNone/>
              <a:defRPr lang="en-US" sz="3600" b="0" i="0" kern="1200" dirty="0">
                <a:solidFill>
                  <a:srgbClr val="751A19"/>
                </a:solidFill>
                <a:effectLst/>
                <a:latin typeface="Libre Franklin" pitchFamily="2" charset="77"/>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88156" y="1486171"/>
            <a:ext cx="11215687" cy="28451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4C23E73-75B2-D04D-BE10-449796603DBC}"/>
              </a:ext>
            </a:extLst>
          </p:cNvPr>
          <p:cNvPicPr>
            <a:picLocks noChangeAspect="1"/>
          </p:cNvPicPr>
          <p:nvPr userDrawn="1"/>
        </p:nvPicPr>
        <p:blipFill rotWithShape="1">
          <a:blip r:embed="rId2"/>
          <a:srcRect b="76168"/>
          <a:stretch/>
        </p:blipFill>
        <p:spPr>
          <a:xfrm flipH="1">
            <a:off x="0" y="4586637"/>
            <a:ext cx="12191999" cy="2271363"/>
          </a:xfrm>
          <a:prstGeom prst="rect">
            <a:avLst/>
          </a:prstGeom>
        </p:spPr>
      </p:pic>
      <p:pic>
        <p:nvPicPr>
          <p:cNvPr id="7" name="Picture 5" descr="SU logo 2001-All White .png">
            <a:extLst>
              <a:ext uri="{FF2B5EF4-FFF2-40B4-BE49-F238E27FC236}">
                <a16:creationId xmlns:a16="http://schemas.microsoft.com/office/drawing/2014/main" id="{C7407AE9-8A5F-114E-B3BB-5865A7DF68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21" y="5461686"/>
            <a:ext cx="2581136" cy="8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50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131D0C-AA6E-D747-AA66-0C3094BAE550}"/>
              </a:ext>
            </a:extLst>
          </p:cNvPr>
          <p:cNvPicPr>
            <a:picLocks noChangeAspect="1"/>
          </p:cNvPicPr>
          <p:nvPr userDrawn="1"/>
        </p:nvPicPr>
        <p:blipFill rotWithShape="1">
          <a:blip r:embed="rId3"/>
          <a:srcRect l="5134" r="4983" b="56336"/>
          <a:stretch/>
        </p:blipFill>
        <p:spPr>
          <a:xfrm rot="16200000" flipH="1">
            <a:off x="6882082" y="1556150"/>
            <a:ext cx="6866066" cy="3753770"/>
          </a:xfrm>
          <a:prstGeom prst="rect">
            <a:avLst/>
          </a:prstGeom>
        </p:spPr>
      </p:pic>
      <p:pic>
        <p:nvPicPr>
          <p:cNvPr id="7" name="Picture 5" descr="SU logo 2001-All White .png">
            <a:extLst>
              <a:ext uri="{FF2B5EF4-FFF2-40B4-BE49-F238E27FC236}">
                <a16:creationId xmlns:a16="http://schemas.microsoft.com/office/drawing/2014/main" id="{6FC6D60F-B515-CA4E-9093-F12A056E88C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90208" y="5778184"/>
            <a:ext cx="2136354" cy="67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9192126" y="406400"/>
            <a:ext cx="2601358" cy="3225823"/>
          </a:xfrm>
          <a:effectLst/>
        </p:spPr>
        <p:txBody>
          <a:bodyPr anchor="t">
            <a:normAutofit/>
          </a:bodyPr>
          <a:lstStyle>
            <a:lvl1pPr marL="0" algn="r" defTabSz="914400" rtl="0" eaLnBrk="1" latinLnBrk="0" hangingPunct="1">
              <a:lnSpc>
                <a:spcPct val="100000"/>
              </a:lnSpc>
              <a:spcBef>
                <a:spcPct val="0"/>
              </a:spcBef>
              <a:buNone/>
              <a:defRPr lang="en-US" sz="4400" kern="1200" dirty="0">
                <a:solidFill>
                  <a:srgbClr val="EEA420"/>
                </a:solidFill>
                <a:latin typeface="+mj-lt"/>
                <a:ea typeface="+mj-ea"/>
                <a:cs typeface="+mj-cs"/>
              </a:defRPr>
            </a:lvl1pPr>
          </a:lstStyle>
          <a:p>
            <a:r>
              <a:rPr lang="en-US" dirty="0"/>
              <a:t>Click to edit Master title style</a:t>
            </a:r>
          </a:p>
        </p:txBody>
      </p:sp>
      <p:sp>
        <p:nvSpPr>
          <p:cNvPr id="8" name="TextBox 7">
            <a:extLst>
              <a:ext uri="{FF2B5EF4-FFF2-40B4-BE49-F238E27FC236}">
                <a16:creationId xmlns:a16="http://schemas.microsoft.com/office/drawing/2014/main" id="{50F5BD3F-45A4-F744-9B99-8EB849BB8ABF}"/>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291378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131D0C-AA6E-D747-AA66-0C3094BAE550}"/>
              </a:ext>
            </a:extLst>
          </p:cNvPr>
          <p:cNvPicPr>
            <a:picLocks noChangeAspect="1"/>
          </p:cNvPicPr>
          <p:nvPr userDrawn="1"/>
        </p:nvPicPr>
        <p:blipFill rotWithShape="1">
          <a:blip r:embed="rId2"/>
          <a:srcRect l="5134" r="4983" b="56336"/>
          <a:stretch/>
        </p:blipFill>
        <p:spPr>
          <a:xfrm rot="16200000" flipH="1">
            <a:off x="6882082" y="1556150"/>
            <a:ext cx="6866066" cy="3753770"/>
          </a:xfrm>
          <a:prstGeom prst="rect">
            <a:avLst/>
          </a:prstGeom>
        </p:spPr>
      </p:pic>
      <p:pic>
        <p:nvPicPr>
          <p:cNvPr id="7" name="Picture 5" descr="SU logo 2001-All White .png">
            <a:extLst>
              <a:ext uri="{FF2B5EF4-FFF2-40B4-BE49-F238E27FC236}">
                <a16:creationId xmlns:a16="http://schemas.microsoft.com/office/drawing/2014/main" id="{6FC6D60F-B515-CA4E-9093-F12A056E88C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90208" y="5778184"/>
            <a:ext cx="2136354" cy="67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9192126" y="406400"/>
            <a:ext cx="2601358" cy="3225823"/>
          </a:xfrm>
          <a:effectLst/>
        </p:spPr>
        <p:txBody>
          <a:bodyPr anchor="t">
            <a:normAutofit/>
          </a:bodyPr>
          <a:lstStyle>
            <a:lvl1pPr marL="0" algn="r" defTabSz="914400" rtl="0" eaLnBrk="1" latinLnBrk="0" hangingPunct="1">
              <a:lnSpc>
                <a:spcPct val="100000"/>
              </a:lnSpc>
              <a:spcBef>
                <a:spcPct val="0"/>
              </a:spcBef>
              <a:buNone/>
              <a:defRPr lang="en-US" sz="4400" kern="1200" dirty="0">
                <a:solidFill>
                  <a:srgbClr val="EEA420"/>
                </a:solidFill>
                <a:latin typeface="+mj-lt"/>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88157" y="1486171"/>
            <a:ext cx="7555328" cy="4253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1188B9C-51D1-1547-8D78-DB5B06D6B2F8}"/>
              </a:ext>
            </a:extLst>
          </p:cNvPr>
          <p:cNvSpPr>
            <a:spLocks noGrp="1"/>
          </p:cNvSpPr>
          <p:nvPr>
            <p:ph type="body" sz="quarter" idx="11"/>
          </p:nvPr>
        </p:nvSpPr>
        <p:spPr>
          <a:xfrm>
            <a:off x="488157" y="415946"/>
            <a:ext cx="7551557" cy="867026"/>
          </a:xfrm>
        </p:spPr>
        <p:txBody>
          <a:bodyPr>
            <a:normAutofit/>
          </a:bodyPr>
          <a:lstStyle>
            <a:lvl1pPr marL="0" indent="0" algn="l" defTabSz="914400" rtl="0" eaLnBrk="1" latinLnBrk="0" hangingPunct="1">
              <a:lnSpc>
                <a:spcPct val="90000"/>
              </a:lnSpc>
              <a:spcBef>
                <a:spcPct val="0"/>
              </a:spcBef>
              <a:buNone/>
              <a:defRPr lang="en-US" sz="3600" b="0" i="0" kern="1200" dirty="0" smtClean="0">
                <a:solidFill>
                  <a:srgbClr val="751A19"/>
                </a:solidFill>
                <a:effectLst/>
                <a:latin typeface="Libre Franklin" pitchFamily="2" charset="77"/>
                <a:ea typeface="+mj-ea"/>
                <a:cs typeface="+mj-cs"/>
              </a:defRPr>
            </a:lvl1pPr>
          </a:lstStyle>
          <a:p>
            <a:pPr lvl="0"/>
            <a:r>
              <a:rPr lang="en-US" dirty="0"/>
              <a:t>Click to edit Master text style</a:t>
            </a:r>
          </a:p>
        </p:txBody>
      </p:sp>
    </p:spTree>
    <p:extLst>
      <p:ext uri="{BB962C8B-B14F-4D97-AF65-F5344CB8AC3E}">
        <p14:creationId xmlns:p14="http://schemas.microsoft.com/office/powerpoint/2010/main" val="332161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AE1FD8-2A31-304B-9847-EA1E0083C00C}"/>
              </a:ext>
            </a:extLst>
          </p:cNvPr>
          <p:cNvPicPr>
            <a:picLocks noChangeAspect="1"/>
          </p:cNvPicPr>
          <p:nvPr userDrawn="1"/>
        </p:nvPicPr>
        <p:blipFill rotWithShape="1">
          <a:blip r:embed="rId3"/>
          <a:srcRect l="5134" r="4983" b="56336"/>
          <a:stretch/>
        </p:blipFill>
        <p:spPr>
          <a:xfrm rot="5400000" flipH="1">
            <a:off x="-1543077" y="1556150"/>
            <a:ext cx="6866066" cy="3753770"/>
          </a:xfrm>
          <a:prstGeom prst="rect">
            <a:avLst/>
          </a:prstGeom>
        </p:spPr>
      </p:pic>
      <p:pic>
        <p:nvPicPr>
          <p:cNvPr id="11" name="Picture 5" descr="SU logo 2001-All White .png">
            <a:extLst>
              <a:ext uri="{FF2B5EF4-FFF2-40B4-BE49-F238E27FC236}">
                <a16:creationId xmlns:a16="http://schemas.microsoft.com/office/drawing/2014/main" id="{95341AD2-BD0D-C548-9CC5-08FE53380E5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2463" y="5778184"/>
            <a:ext cx="2136354" cy="67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288759" y="406399"/>
            <a:ext cx="2677317" cy="3022601"/>
          </a:xfrm>
          <a:effectLst/>
        </p:spPr>
        <p:txBody>
          <a:bodyPr anchor="t">
            <a:normAutofit/>
          </a:bodyPr>
          <a:lstStyle>
            <a:lvl1pPr marL="0" algn="l" defTabSz="914400" rtl="0" eaLnBrk="1" latinLnBrk="0" hangingPunct="1">
              <a:lnSpc>
                <a:spcPct val="100000"/>
              </a:lnSpc>
              <a:spcBef>
                <a:spcPct val="0"/>
              </a:spcBef>
              <a:buNone/>
              <a:defRPr lang="en-US" sz="4400" kern="1200" dirty="0">
                <a:solidFill>
                  <a:srgbClr val="EEA420"/>
                </a:solidFill>
                <a:latin typeface="+mj-lt"/>
                <a:ea typeface="+mj-ea"/>
                <a:cs typeface="+mj-cs"/>
              </a:defRPr>
            </a:lvl1pPr>
          </a:lstStyle>
          <a:p>
            <a:r>
              <a:rPr lang="en-US" dirty="0"/>
              <a:t>Click to edit Master title style</a:t>
            </a:r>
          </a:p>
        </p:txBody>
      </p:sp>
      <p:sp>
        <p:nvSpPr>
          <p:cNvPr id="5" name="TextBox 4">
            <a:extLst>
              <a:ext uri="{FF2B5EF4-FFF2-40B4-BE49-F238E27FC236}">
                <a16:creationId xmlns:a16="http://schemas.microsoft.com/office/drawing/2014/main" id="{EF32070E-3311-6B4F-9E03-A6573F4BB19F}"/>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403992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324ADE-CC8A-1744-982B-B410C4B5CD6D}"/>
              </a:ext>
            </a:extLst>
          </p:cNvPr>
          <p:cNvPicPr>
            <a:picLocks noChangeAspect="1"/>
          </p:cNvPicPr>
          <p:nvPr userDrawn="1"/>
        </p:nvPicPr>
        <p:blipFill rotWithShape="1">
          <a:blip r:embed="rId2"/>
          <a:srcRect l="5134" r="4983" b="56336"/>
          <a:stretch/>
        </p:blipFill>
        <p:spPr>
          <a:xfrm rot="5400000" flipH="1">
            <a:off x="-1543077" y="1556150"/>
            <a:ext cx="6866066" cy="3753770"/>
          </a:xfrm>
          <a:prstGeom prst="rect">
            <a:avLst/>
          </a:prstGeom>
        </p:spPr>
      </p:pic>
      <p:pic>
        <p:nvPicPr>
          <p:cNvPr id="9" name="Picture 5" descr="SU logo 2001-All White .png">
            <a:extLst>
              <a:ext uri="{FF2B5EF4-FFF2-40B4-BE49-F238E27FC236}">
                <a16:creationId xmlns:a16="http://schemas.microsoft.com/office/drawing/2014/main" id="{C2A59C24-F40B-8E4A-A911-6533EFECE2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463" y="5778184"/>
            <a:ext cx="2136354" cy="67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398516" y="406400"/>
            <a:ext cx="2601358" cy="3225823"/>
          </a:xfrm>
          <a:effectLst/>
        </p:spPr>
        <p:txBody>
          <a:bodyPr anchor="t">
            <a:normAutofit/>
          </a:bodyPr>
          <a:lstStyle>
            <a:lvl1pPr marL="0" algn="l" defTabSz="914400" rtl="0" eaLnBrk="1" latinLnBrk="0" hangingPunct="1">
              <a:lnSpc>
                <a:spcPct val="100000"/>
              </a:lnSpc>
              <a:spcBef>
                <a:spcPct val="0"/>
              </a:spcBef>
              <a:buNone/>
              <a:defRPr lang="en-US" sz="4400" kern="1200" dirty="0">
                <a:solidFill>
                  <a:srgbClr val="EEA420"/>
                </a:solidFill>
                <a:latin typeface="+mj-lt"/>
                <a:ea typeface="+mj-ea"/>
                <a:cs typeface="+mj-cs"/>
              </a:defRPr>
            </a:lvl1pPr>
          </a:lstStyle>
          <a:p>
            <a:r>
              <a:rPr lang="en-US" dirty="0"/>
              <a:t>Click to edit Master title style</a:t>
            </a:r>
          </a:p>
        </p:txBody>
      </p:sp>
      <p:sp>
        <p:nvSpPr>
          <p:cNvPr id="4" name="Text Placeholder 3">
            <a:extLst>
              <a:ext uri="{FF2B5EF4-FFF2-40B4-BE49-F238E27FC236}">
                <a16:creationId xmlns:a16="http://schemas.microsoft.com/office/drawing/2014/main" id="{236A0666-EA36-A24E-8CEB-3FB7295C4C02}"/>
              </a:ext>
            </a:extLst>
          </p:cNvPr>
          <p:cNvSpPr>
            <a:spLocks noGrp="1"/>
          </p:cNvSpPr>
          <p:nvPr>
            <p:ph type="body" sz="quarter" idx="10"/>
          </p:nvPr>
        </p:nvSpPr>
        <p:spPr>
          <a:xfrm>
            <a:off x="4238156" y="1486171"/>
            <a:ext cx="7555328" cy="4253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1188B9C-51D1-1547-8D78-DB5B06D6B2F8}"/>
              </a:ext>
            </a:extLst>
          </p:cNvPr>
          <p:cNvSpPr>
            <a:spLocks noGrp="1"/>
          </p:cNvSpPr>
          <p:nvPr>
            <p:ph type="body" sz="quarter" idx="11"/>
          </p:nvPr>
        </p:nvSpPr>
        <p:spPr>
          <a:xfrm>
            <a:off x="4238156" y="415946"/>
            <a:ext cx="7551557" cy="867026"/>
          </a:xfrm>
        </p:spPr>
        <p:txBody>
          <a:bodyPr>
            <a:normAutofit/>
          </a:bodyPr>
          <a:lstStyle>
            <a:lvl1pPr marL="0" indent="0" algn="l" defTabSz="914400" rtl="0" eaLnBrk="1" latinLnBrk="0" hangingPunct="1">
              <a:lnSpc>
                <a:spcPct val="90000"/>
              </a:lnSpc>
              <a:spcBef>
                <a:spcPct val="0"/>
              </a:spcBef>
              <a:buNone/>
              <a:defRPr lang="en-US" sz="3600" b="0" i="0" kern="1200" dirty="0" smtClean="0">
                <a:solidFill>
                  <a:srgbClr val="751A19"/>
                </a:solidFill>
                <a:effectLst/>
                <a:latin typeface="Libre Franklin" pitchFamily="2" charset="77"/>
                <a:ea typeface="+mj-ea"/>
                <a:cs typeface="+mj-cs"/>
              </a:defRPr>
            </a:lvl1pPr>
          </a:lstStyle>
          <a:p>
            <a:pPr lvl="0"/>
            <a:r>
              <a:rPr lang="en-US" dirty="0"/>
              <a:t>Click to edit Master text style</a:t>
            </a:r>
          </a:p>
        </p:txBody>
      </p:sp>
    </p:spTree>
    <p:extLst>
      <p:ext uri="{BB962C8B-B14F-4D97-AF65-F5344CB8AC3E}">
        <p14:creationId xmlns:p14="http://schemas.microsoft.com/office/powerpoint/2010/main" val="354460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DA573-9002-0E48-80A7-BA9EE35E4168}"/>
              </a:ext>
            </a:extLst>
          </p:cNvPr>
          <p:cNvPicPr>
            <a:picLocks noChangeAspect="1"/>
          </p:cNvPicPr>
          <p:nvPr userDrawn="1"/>
        </p:nvPicPr>
        <p:blipFill rotWithShape="1">
          <a:blip r:embed="rId3"/>
          <a:srcRect l="835" t="19941" r="835" b="49213"/>
          <a:stretch/>
        </p:blipFill>
        <p:spPr>
          <a:xfrm>
            <a:off x="-1" y="5600700"/>
            <a:ext cx="12192001" cy="1257300"/>
          </a:xfrm>
          <a:prstGeom prst="rect">
            <a:avLst/>
          </a:prstGeom>
        </p:spPr>
      </p:pic>
      <p:sp>
        <p:nvSpPr>
          <p:cNvPr id="10" name="Footer Placeholder 9">
            <a:extLst>
              <a:ext uri="{FF2B5EF4-FFF2-40B4-BE49-F238E27FC236}">
                <a16:creationId xmlns:a16="http://schemas.microsoft.com/office/drawing/2014/main" id="{B827ADCA-324F-8C44-84D5-5CD1D6AD5AAD}"/>
              </a:ext>
            </a:extLst>
          </p:cNvPr>
          <p:cNvSpPr txBox="1">
            <a:spLocks/>
          </p:cNvSpPr>
          <p:nvPr userDrawn="1"/>
        </p:nvSpPr>
        <p:spPr>
          <a:xfrm>
            <a:off x="6609074" y="6390130"/>
            <a:ext cx="3863898" cy="365125"/>
          </a:xfrm>
          <a:prstGeom prst="rect">
            <a:avLst/>
          </a:prstGeom>
        </p:spPr>
        <p:txBody>
          <a:bodyPr/>
          <a:lst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a:lstStyle>
          <a:p>
            <a:pPr algn="ctr"/>
            <a:r>
              <a:rPr lang="en-US" sz="1400" b="0" i="0" spc="300" dirty="0">
                <a:solidFill>
                  <a:srgbClr val="751A19"/>
                </a:solidFill>
                <a:latin typeface="Libre Franklin" pitchFamily="2" charset="77"/>
                <a:cs typeface="Arial Narrow" panose="020B0604020202020204" pitchFamily="34" charset="0"/>
              </a:rPr>
              <a:t>SALISBURY UNIVERSITY</a:t>
            </a:r>
          </a:p>
        </p:txBody>
      </p:sp>
      <p:sp>
        <p:nvSpPr>
          <p:cNvPr id="2" name="Title 1">
            <a:extLst>
              <a:ext uri="{FF2B5EF4-FFF2-40B4-BE49-F238E27FC236}">
                <a16:creationId xmlns:a16="http://schemas.microsoft.com/office/drawing/2014/main" id="{245E66DE-A6F7-4848-BEF4-76EE3BDCBE94}"/>
              </a:ext>
            </a:extLst>
          </p:cNvPr>
          <p:cNvSpPr>
            <a:spLocks noGrp="1"/>
          </p:cNvSpPr>
          <p:nvPr>
            <p:ph type="ctrTitle"/>
          </p:nvPr>
        </p:nvSpPr>
        <p:spPr>
          <a:xfrm>
            <a:off x="623888" y="533774"/>
            <a:ext cx="7321507" cy="1492734"/>
          </a:xfrm>
          <a:effectLst>
            <a:outerShdw blurRad="50800" dist="38100" dir="2700000" algn="tl" rotWithShape="0">
              <a:prstClr val="black">
                <a:alpha val="68883"/>
              </a:prstClr>
            </a:outerShdw>
          </a:effectLst>
        </p:spPr>
        <p:txBody>
          <a:bodyPr anchor="t">
            <a:normAutofit/>
          </a:bodyPr>
          <a:lstStyle>
            <a:lvl1pPr marL="0" algn="l" defTabSz="914400" rtl="0" eaLnBrk="1" latinLnBrk="0" hangingPunct="1">
              <a:lnSpc>
                <a:spcPct val="90000"/>
              </a:lnSpc>
              <a:spcBef>
                <a:spcPct val="0"/>
              </a:spcBef>
              <a:buNone/>
              <a:defRPr lang="en-US" sz="3600" b="0" i="0" kern="1200" dirty="0">
                <a:solidFill>
                  <a:schemeClr val="bg1"/>
                </a:solidFill>
                <a:latin typeface="Libre Franklin" pitchFamily="2" charset="77"/>
                <a:ea typeface="+mj-ea"/>
                <a:cs typeface="+mj-cs"/>
              </a:defRPr>
            </a:lvl1pPr>
          </a:lstStyle>
          <a:p>
            <a:r>
              <a:rPr lang="en-US" dirty="0"/>
              <a:t>Click to edit Master title style</a:t>
            </a:r>
          </a:p>
        </p:txBody>
      </p:sp>
      <p:sp>
        <p:nvSpPr>
          <p:cNvPr id="5" name="TextBox 4">
            <a:extLst>
              <a:ext uri="{FF2B5EF4-FFF2-40B4-BE49-F238E27FC236}">
                <a16:creationId xmlns:a16="http://schemas.microsoft.com/office/drawing/2014/main" id="{3EB0A887-D1CA-7641-A4D4-7A42344E191E}"/>
              </a:ext>
            </a:extLst>
          </p:cNvPr>
          <p:cNvSpPr txBox="1"/>
          <p:nvPr userDrawn="1"/>
        </p:nvSpPr>
        <p:spPr>
          <a:xfrm>
            <a:off x="3124198" y="7117971"/>
            <a:ext cx="5943600" cy="369332"/>
          </a:xfrm>
          <a:prstGeom prst="rect">
            <a:avLst/>
          </a:prstGeom>
          <a:noFill/>
        </p:spPr>
        <p:txBody>
          <a:bodyPr wrap="square" rtlCol="0">
            <a:spAutoFit/>
          </a:bodyPr>
          <a:lstStyle/>
          <a:p>
            <a:pPr algn="ctr"/>
            <a:r>
              <a:rPr lang="en-US" dirty="0">
                <a:solidFill>
                  <a:schemeClr val="bg1">
                    <a:lumMod val="75000"/>
                  </a:schemeClr>
                </a:solidFill>
              </a:rPr>
              <a:t>To change photo: format background photo</a:t>
            </a:r>
          </a:p>
        </p:txBody>
      </p:sp>
    </p:spTree>
    <p:extLst>
      <p:ext uri="{BB962C8B-B14F-4D97-AF65-F5344CB8AC3E}">
        <p14:creationId xmlns:p14="http://schemas.microsoft.com/office/powerpoint/2010/main" val="17759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BAC87-A8A9-3842-B1D7-64BA32F385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B4D984-7ED0-D243-B892-9D5B8C303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392DFC-425C-694E-811F-94AC513733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itchFamily="2" charset="77"/>
              </a:defRPr>
            </a:lvl1pPr>
          </a:lstStyle>
          <a:p>
            <a:fld id="{EA612B97-19D0-8E48-92B4-99590197A70E}" type="datetimeFigureOut">
              <a:rPr lang="en-US" smtClean="0"/>
              <a:pPr/>
              <a:t>9/15/2025</a:t>
            </a:fld>
            <a:endParaRPr lang="en-US" dirty="0"/>
          </a:p>
        </p:txBody>
      </p:sp>
      <p:sp>
        <p:nvSpPr>
          <p:cNvPr id="5" name="Footer Placeholder 4">
            <a:extLst>
              <a:ext uri="{FF2B5EF4-FFF2-40B4-BE49-F238E27FC236}">
                <a16:creationId xmlns:a16="http://schemas.microsoft.com/office/drawing/2014/main" id="{26D0FC46-A754-0F46-8709-F315218F9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itchFamily="2" charset="77"/>
              </a:defRPr>
            </a:lvl1pPr>
          </a:lstStyle>
          <a:p>
            <a:endParaRPr lang="en-US" dirty="0"/>
          </a:p>
        </p:txBody>
      </p:sp>
      <p:sp>
        <p:nvSpPr>
          <p:cNvPr id="6" name="Slide Number Placeholder 5">
            <a:extLst>
              <a:ext uri="{FF2B5EF4-FFF2-40B4-BE49-F238E27FC236}">
                <a16:creationId xmlns:a16="http://schemas.microsoft.com/office/drawing/2014/main" id="{D14C4718-427B-714D-9D12-40BD03F76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itchFamily="2" charset="77"/>
              </a:defRPr>
            </a:lvl1pPr>
          </a:lstStyle>
          <a:p>
            <a:fld id="{B6C22C4E-AF37-CF4D-8A32-8E888D74B6CC}" type="slidenum">
              <a:rPr lang="en-US" smtClean="0"/>
              <a:pPr/>
              <a:t>‹#›</a:t>
            </a:fld>
            <a:endParaRPr lang="en-US" dirty="0"/>
          </a:p>
        </p:txBody>
      </p:sp>
    </p:spTree>
    <p:extLst>
      <p:ext uri="{BB962C8B-B14F-4D97-AF65-F5344CB8AC3E}">
        <p14:creationId xmlns:p14="http://schemas.microsoft.com/office/powerpoint/2010/main" val="382817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78"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BAC87-A8A9-3842-B1D7-64BA32F385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B4D984-7ED0-D243-B892-9D5B8C303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392DFC-425C-694E-811F-94AC513733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itchFamily="2" charset="77"/>
              </a:defRPr>
            </a:lvl1pPr>
          </a:lstStyle>
          <a:p>
            <a:fld id="{EA612B97-19D0-8E48-92B4-99590197A70E}" type="datetimeFigureOut">
              <a:rPr lang="en-US" smtClean="0"/>
              <a:pPr/>
              <a:t>9/15/2025</a:t>
            </a:fld>
            <a:endParaRPr lang="en-US" dirty="0"/>
          </a:p>
        </p:txBody>
      </p:sp>
      <p:sp>
        <p:nvSpPr>
          <p:cNvPr id="5" name="Footer Placeholder 4">
            <a:extLst>
              <a:ext uri="{FF2B5EF4-FFF2-40B4-BE49-F238E27FC236}">
                <a16:creationId xmlns:a16="http://schemas.microsoft.com/office/drawing/2014/main" id="{26D0FC46-A754-0F46-8709-F315218F9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itchFamily="2" charset="77"/>
              </a:defRPr>
            </a:lvl1pPr>
          </a:lstStyle>
          <a:p>
            <a:endParaRPr lang="en-US" dirty="0"/>
          </a:p>
        </p:txBody>
      </p:sp>
      <p:sp>
        <p:nvSpPr>
          <p:cNvPr id="6" name="Slide Number Placeholder 5">
            <a:extLst>
              <a:ext uri="{FF2B5EF4-FFF2-40B4-BE49-F238E27FC236}">
                <a16:creationId xmlns:a16="http://schemas.microsoft.com/office/drawing/2014/main" id="{D14C4718-427B-714D-9D12-40BD03F76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itchFamily="2" charset="77"/>
              </a:defRPr>
            </a:lvl1pPr>
          </a:lstStyle>
          <a:p>
            <a:fld id="{B6C22C4E-AF37-CF4D-8A32-8E888D74B6CC}" type="slidenum">
              <a:rPr lang="en-US" smtClean="0"/>
              <a:pPr/>
              <a:t>‹#›</a:t>
            </a:fld>
            <a:endParaRPr lang="en-US" dirty="0"/>
          </a:p>
        </p:txBody>
      </p:sp>
    </p:spTree>
    <p:extLst>
      <p:ext uri="{BB962C8B-B14F-4D97-AF65-F5344CB8AC3E}">
        <p14:creationId xmlns:p14="http://schemas.microsoft.com/office/powerpoint/2010/main" val="4955454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l" defTabSz="914400" rtl="0" eaLnBrk="1" latinLnBrk="0" hangingPunct="1">
        <a:lnSpc>
          <a:spcPct val="90000"/>
        </a:lnSpc>
        <a:spcBef>
          <a:spcPct val="0"/>
        </a:spcBef>
        <a:buNone/>
        <a:defRPr sz="4400" kern="1200">
          <a:solidFill>
            <a:schemeClr val="tx1"/>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salisbury.edu/police/clery-compliance/_files/CSA-Incident-Reporting-Form.pdf?v=20250913042847"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8B31-C011-47A2-B2DB-A40C523E1310}"/>
              </a:ext>
            </a:extLst>
          </p:cNvPr>
          <p:cNvSpPr>
            <a:spLocks noGrp="1"/>
          </p:cNvSpPr>
          <p:nvPr>
            <p:ph type="ctrTitle"/>
          </p:nvPr>
        </p:nvSpPr>
        <p:spPr/>
        <p:txBody>
          <a:bodyPr>
            <a:normAutofit fontScale="90000"/>
          </a:bodyPr>
          <a:lstStyle/>
          <a:p>
            <a:r>
              <a:rPr lang="en-US" dirty="0"/>
              <a:t>Campus Security Authority Training</a:t>
            </a:r>
          </a:p>
        </p:txBody>
      </p:sp>
    </p:spTree>
    <p:extLst>
      <p:ext uri="{BB962C8B-B14F-4D97-AF65-F5344CB8AC3E}">
        <p14:creationId xmlns:p14="http://schemas.microsoft.com/office/powerpoint/2010/main" val="212283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3B0C7-B272-4723-9D74-822F78EBBAE7}"/>
              </a:ext>
            </a:extLst>
          </p:cNvPr>
          <p:cNvSpPr>
            <a:spLocks noGrp="1"/>
          </p:cNvSpPr>
          <p:nvPr>
            <p:ph type="ctrTitle"/>
          </p:nvPr>
        </p:nvSpPr>
        <p:spPr/>
        <p:txBody>
          <a:bodyPr/>
          <a:lstStyle/>
          <a:p>
            <a:pPr algn="ctr"/>
            <a:r>
              <a:rPr lang="en-US" dirty="0"/>
              <a:t>What not to do as a CSA</a:t>
            </a:r>
          </a:p>
        </p:txBody>
      </p:sp>
      <p:sp>
        <p:nvSpPr>
          <p:cNvPr id="5" name="Text Placeholder 4">
            <a:extLst>
              <a:ext uri="{FF2B5EF4-FFF2-40B4-BE49-F238E27FC236}">
                <a16:creationId xmlns:a16="http://schemas.microsoft.com/office/drawing/2014/main" id="{D0D115EF-BF34-46EE-9117-8B658F2FFB07}"/>
              </a:ext>
            </a:extLst>
          </p:cNvPr>
          <p:cNvSpPr>
            <a:spLocks noGrp="1"/>
          </p:cNvSpPr>
          <p:nvPr>
            <p:ph type="body" sz="quarter" idx="10"/>
          </p:nvPr>
        </p:nvSpPr>
        <p:spPr>
          <a:xfrm>
            <a:off x="4238156" y="594360"/>
            <a:ext cx="7555328" cy="5847693"/>
          </a:xfrm>
        </p:spPr>
        <p:txBody>
          <a:bodyPr>
            <a:normAutofit/>
          </a:bodyPr>
          <a:lstStyle/>
          <a:p>
            <a:r>
              <a:rPr lang="en-US" dirty="0"/>
              <a:t>Don’t attempt to investigate, adjudicate, or verify all facts before reporting. That is not your role. </a:t>
            </a:r>
          </a:p>
          <a:p>
            <a:r>
              <a:rPr lang="en-US" dirty="0"/>
              <a:t>Don’t attempt to contact the alleged perpetrator of the crime. </a:t>
            </a:r>
          </a:p>
          <a:p>
            <a:r>
              <a:rPr lang="en-US" b="0" i="0" dirty="0">
                <a:solidFill>
                  <a:srgbClr val="333333"/>
                </a:solidFill>
                <a:effectLst/>
                <a:latin typeface="Libre Franklin" pitchFamily="2" charset="0"/>
              </a:rPr>
              <a:t>If a victim doesn’t want the report to go any further than the CSA, the CSA should explain that they are required to submit the report for statistical purposes and can be submitted without identifying the victim.</a:t>
            </a:r>
            <a:endParaRPr lang="en-US" dirty="0">
              <a:latin typeface="Libre Franklin" pitchFamily="2" charset="0"/>
            </a:endParaRPr>
          </a:p>
          <a:p>
            <a:r>
              <a:rPr lang="en-US" dirty="0"/>
              <a:t>Don’t delay reporting. Sometimes, timing will affect whether a timely warning is required.</a:t>
            </a:r>
          </a:p>
        </p:txBody>
      </p:sp>
    </p:spTree>
    <p:extLst>
      <p:ext uri="{BB962C8B-B14F-4D97-AF65-F5344CB8AC3E}">
        <p14:creationId xmlns:p14="http://schemas.microsoft.com/office/powerpoint/2010/main" val="356280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15833-2798-4733-9591-C4F811CB3577}"/>
              </a:ext>
            </a:extLst>
          </p:cNvPr>
          <p:cNvSpPr>
            <a:spLocks noGrp="1"/>
          </p:cNvSpPr>
          <p:nvPr>
            <p:ph type="ctrTitle"/>
          </p:nvPr>
        </p:nvSpPr>
        <p:spPr/>
        <p:txBody>
          <a:bodyPr/>
          <a:lstStyle/>
          <a:p>
            <a:r>
              <a:rPr lang="en-US" u="sng" dirty="0"/>
              <a:t>Clery Crimes </a:t>
            </a:r>
          </a:p>
        </p:txBody>
      </p:sp>
      <p:sp>
        <p:nvSpPr>
          <p:cNvPr id="6" name="Text Placeholder 5">
            <a:extLst>
              <a:ext uri="{FF2B5EF4-FFF2-40B4-BE49-F238E27FC236}">
                <a16:creationId xmlns:a16="http://schemas.microsoft.com/office/drawing/2014/main" id="{1D18A4A2-BCD5-4504-88B3-66A85AD7096B}"/>
              </a:ext>
            </a:extLst>
          </p:cNvPr>
          <p:cNvSpPr>
            <a:spLocks noGrp="1"/>
          </p:cNvSpPr>
          <p:nvPr>
            <p:ph type="body" sz="quarter" idx="10"/>
          </p:nvPr>
        </p:nvSpPr>
        <p:spPr>
          <a:xfrm>
            <a:off x="156687" y="1302084"/>
            <a:ext cx="5725952" cy="4253832"/>
          </a:xfrm>
          <a:ln>
            <a:solidFill>
              <a:srgbClr val="751A19"/>
            </a:solidFill>
          </a:ln>
        </p:spPr>
        <p:txBody>
          <a:bodyPr>
            <a:normAutofit fontScale="47500" lnSpcReduction="20000"/>
          </a:bodyPr>
          <a:lstStyle/>
          <a:p>
            <a:endParaRPr lang="en-US" sz="900" dirty="0"/>
          </a:p>
          <a:p>
            <a:pPr>
              <a:lnSpc>
                <a:spcPct val="120000"/>
              </a:lnSpc>
              <a:spcBef>
                <a:spcPts val="600"/>
              </a:spcBef>
              <a:spcAft>
                <a:spcPts val="600"/>
              </a:spcAft>
            </a:pPr>
            <a:r>
              <a:rPr lang="en-US" sz="3800" dirty="0"/>
              <a:t>Murder and Non-Negligent Manslaughter</a:t>
            </a:r>
          </a:p>
          <a:p>
            <a:pPr>
              <a:lnSpc>
                <a:spcPct val="120000"/>
              </a:lnSpc>
              <a:spcBef>
                <a:spcPts val="600"/>
              </a:spcBef>
              <a:spcAft>
                <a:spcPts val="600"/>
              </a:spcAft>
            </a:pPr>
            <a:r>
              <a:rPr lang="en-US" sz="3800" dirty="0"/>
              <a:t>Negligent Manslaughter</a:t>
            </a:r>
          </a:p>
          <a:p>
            <a:pPr>
              <a:lnSpc>
                <a:spcPct val="120000"/>
              </a:lnSpc>
              <a:spcBef>
                <a:spcPts val="600"/>
              </a:spcBef>
              <a:spcAft>
                <a:spcPts val="600"/>
              </a:spcAft>
            </a:pPr>
            <a:r>
              <a:rPr lang="en-US" sz="3800" dirty="0"/>
              <a:t>Sexual Assaults:</a:t>
            </a:r>
          </a:p>
          <a:p>
            <a:pPr lvl="1">
              <a:lnSpc>
                <a:spcPct val="120000"/>
              </a:lnSpc>
              <a:spcBef>
                <a:spcPts val="600"/>
              </a:spcBef>
              <a:spcAft>
                <a:spcPts val="600"/>
              </a:spcAft>
            </a:pPr>
            <a:r>
              <a:rPr lang="en-US" sz="3800" dirty="0"/>
              <a:t>Rape (includes Sodomy and Sexual Assault with an Object)</a:t>
            </a:r>
          </a:p>
          <a:p>
            <a:pPr lvl="1">
              <a:lnSpc>
                <a:spcPct val="120000"/>
              </a:lnSpc>
              <a:spcBef>
                <a:spcPts val="600"/>
              </a:spcBef>
              <a:spcAft>
                <a:spcPts val="600"/>
              </a:spcAft>
            </a:pPr>
            <a:r>
              <a:rPr lang="en-US" sz="3800" dirty="0"/>
              <a:t>Fondling</a:t>
            </a:r>
          </a:p>
          <a:p>
            <a:pPr lvl="1">
              <a:lnSpc>
                <a:spcPct val="120000"/>
              </a:lnSpc>
              <a:spcBef>
                <a:spcPts val="600"/>
              </a:spcBef>
              <a:spcAft>
                <a:spcPts val="600"/>
              </a:spcAft>
            </a:pPr>
            <a:r>
              <a:rPr lang="en-US" sz="3800" dirty="0"/>
              <a:t>Incest</a:t>
            </a:r>
          </a:p>
          <a:p>
            <a:pPr lvl="1">
              <a:lnSpc>
                <a:spcPct val="120000"/>
              </a:lnSpc>
              <a:spcBef>
                <a:spcPts val="600"/>
              </a:spcBef>
              <a:spcAft>
                <a:spcPts val="600"/>
              </a:spcAft>
            </a:pPr>
            <a:r>
              <a:rPr lang="en-US" sz="3800" dirty="0"/>
              <a:t>Statutory Rape</a:t>
            </a:r>
          </a:p>
          <a:p>
            <a:pPr>
              <a:lnSpc>
                <a:spcPct val="120000"/>
              </a:lnSpc>
              <a:spcBef>
                <a:spcPts val="600"/>
              </a:spcBef>
              <a:spcAft>
                <a:spcPts val="600"/>
              </a:spcAft>
            </a:pPr>
            <a:r>
              <a:rPr lang="en-US" sz="3800" dirty="0"/>
              <a:t>Robbery</a:t>
            </a:r>
          </a:p>
          <a:p>
            <a:pPr>
              <a:lnSpc>
                <a:spcPct val="120000"/>
              </a:lnSpc>
              <a:spcBef>
                <a:spcPts val="600"/>
              </a:spcBef>
              <a:spcAft>
                <a:spcPts val="600"/>
              </a:spcAft>
            </a:pPr>
            <a:r>
              <a:rPr lang="en-US" sz="3800" dirty="0"/>
              <a:t>Aggravated Assault</a:t>
            </a:r>
          </a:p>
          <a:p>
            <a:endParaRPr lang="en-US" dirty="0"/>
          </a:p>
        </p:txBody>
      </p:sp>
      <p:sp>
        <p:nvSpPr>
          <p:cNvPr id="7" name="Text Placeholder 5">
            <a:extLst>
              <a:ext uri="{FF2B5EF4-FFF2-40B4-BE49-F238E27FC236}">
                <a16:creationId xmlns:a16="http://schemas.microsoft.com/office/drawing/2014/main" id="{5A7961D4-F1E7-45B8-8A5C-F7FA124D352A}"/>
              </a:ext>
            </a:extLst>
          </p:cNvPr>
          <p:cNvSpPr txBox="1">
            <a:spLocks/>
          </p:cNvSpPr>
          <p:nvPr/>
        </p:nvSpPr>
        <p:spPr>
          <a:xfrm>
            <a:off x="6191249" y="1302084"/>
            <a:ext cx="5725953" cy="4253832"/>
          </a:xfrm>
          <a:prstGeom prst="rect">
            <a:avLst/>
          </a:prstGeom>
          <a:ln>
            <a:solidFill>
              <a:srgbClr val="751A19"/>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900" dirty="0"/>
          </a:p>
          <a:p>
            <a:pPr>
              <a:lnSpc>
                <a:spcPct val="110000"/>
              </a:lnSpc>
              <a:spcBef>
                <a:spcPts val="600"/>
              </a:spcBef>
              <a:spcAft>
                <a:spcPts val="600"/>
              </a:spcAft>
            </a:pPr>
            <a:r>
              <a:rPr lang="en-US" sz="1800" dirty="0"/>
              <a:t>Burglary</a:t>
            </a:r>
          </a:p>
          <a:p>
            <a:pPr>
              <a:lnSpc>
                <a:spcPct val="110000"/>
              </a:lnSpc>
              <a:spcBef>
                <a:spcPts val="600"/>
              </a:spcBef>
              <a:spcAft>
                <a:spcPts val="600"/>
              </a:spcAft>
            </a:pPr>
            <a:r>
              <a:rPr lang="en-US" sz="1800" dirty="0"/>
              <a:t>Motor Vehicle Theft</a:t>
            </a:r>
          </a:p>
          <a:p>
            <a:pPr>
              <a:lnSpc>
                <a:spcPct val="110000"/>
              </a:lnSpc>
              <a:spcBef>
                <a:spcPts val="600"/>
              </a:spcBef>
              <a:spcAft>
                <a:spcPts val="600"/>
              </a:spcAft>
            </a:pPr>
            <a:r>
              <a:rPr lang="en-US" sz="1800" dirty="0"/>
              <a:t>Arson</a:t>
            </a:r>
          </a:p>
          <a:p>
            <a:pPr>
              <a:lnSpc>
                <a:spcPct val="110000"/>
              </a:lnSpc>
              <a:spcBef>
                <a:spcPts val="600"/>
              </a:spcBef>
              <a:spcAft>
                <a:spcPts val="600"/>
              </a:spcAft>
            </a:pPr>
            <a:r>
              <a:rPr lang="en-US" sz="1800" dirty="0"/>
              <a:t>Hate Crime</a:t>
            </a:r>
          </a:p>
          <a:p>
            <a:pPr>
              <a:lnSpc>
                <a:spcPct val="110000"/>
              </a:lnSpc>
              <a:spcBef>
                <a:spcPts val="600"/>
              </a:spcBef>
              <a:spcAft>
                <a:spcPts val="600"/>
              </a:spcAft>
            </a:pPr>
            <a:r>
              <a:rPr lang="en-US" sz="1800" dirty="0"/>
              <a:t>Hazing</a:t>
            </a:r>
          </a:p>
          <a:p>
            <a:pPr>
              <a:lnSpc>
                <a:spcPct val="110000"/>
              </a:lnSpc>
              <a:spcBef>
                <a:spcPts val="600"/>
              </a:spcBef>
              <a:spcAft>
                <a:spcPts val="600"/>
              </a:spcAft>
            </a:pPr>
            <a:r>
              <a:rPr lang="en-US" sz="1800" dirty="0"/>
              <a:t>Alcohol, Drug, or Weapons Violations</a:t>
            </a:r>
          </a:p>
          <a:p>
            <a:pPr>
              <a:lnSpc>
                <a:spcPct val="110000"/>
              </a:lnSpc>
              <a:spcBef>
                <a:spcPts val="600"/>
              </a:spcBef>
              <a:spcAft>
                <a:spcPts val="600"/>
              </a:spcAft>
            </a:pPr>
            <a:r>
              <a:rPr lang="en-US" sz="1800" dirty="0"/>
              <a:t>Domestic Violence</a:t>
            </a:r>
          </a:p>
          <a:p>
            <a:pPr>
              <a:lnSpc>
                <a:spcPct val="110000"/>
              </a:lnSpc>
              <a:spcBef>
                <a:spcPts val="600"/>
              </a:spcBef>
              <a:spcAft>
                <a:spcPts val="600"/>
              </a:spcAft>
            </a:pPr>
            <a:r>
              <a:rPr lang="en-US" sz="1800" dirty="0"/>
              <a:t>Dating Violence</a:t>
            </a:r>
          </a:p>
          <a:p>
            <a:pPr>
              <a:lnSpc>
                <a:spcPct val="110000"/>
              </a:lnSpc>
              <a:spcBef>
                <a:spcPts val="600"/>
              </a:spcBef>
              <a:spcAft>
                <a:spcPts val="600"/>
              </a:spcAft>
            </a:pPr>
            <a:r>
              <a:rPr lang="en-US" sz="1800" dirty="0"/>
              <a:t>Stalking</a:t>
            </a:r>
          </a:p>
          <a:p>
            <a:pPr marL="0" indent="0">
              <a:lnSpc>
                <a:spcPct val="110000"/>
              </a:lnSpc>
              <a:spcBef>
                <a:spcPts val="600"/>
              </a:spcBef>
              <a:spcAft>
                <a:spcPts val="600"/>
              </a:spcAft>
              <a:buNone/>
            </a:pPr>
            <a:endParaRPr lang="en-US" sz="1800" dirty="0"/>
          </a:p>
          <a:p>
            <a:endParaRPr lang="en-US" dirty="0"/>
          </a:p>
        </p:txBody>
      </p:sp>
    </p:spTree>
    <p:extLst>
      <p:ext uri="{BB962C8B-B14F-4D97-AF65-F5344CB8AC3E}">
        <p14:creationId xmlns:p14="http://schemas.microsoft.com/office/powerpoint/2010/main" val="2267311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DC36-F3F2-4923-AABA-32815CF8AC60}"/>
              </a:ext>
            </a:extLst>
          </p:cNvPr>
          <p:cNvSpPr>
            <a:spLocks noGrp="1"/>
          </p:cNvSpPr>
          <p:nvPr>
            <p:ph type="ctrTitle"/>
          </p:nvPr>
        </p:nvSpPr>
        <p:spPr/>
        <p:txBody>
          <a:bodyPr/>
          <a:lstStyle/>
          <a:p>
            <a:r>
              <a:rPr lang="en-US" dirty="0"/>
              <a:t>Crime Definitions</a:t>
            </a:r>
          </a:p>
        </p:txBody>
      </p:sp>
      <p:sp>
        <p:nvSpPr>
          <p:cNvPr id="3" name="Text Placeholder 2">
            <a:extLst>
              <a:ext uri="{FF2B5EF4-FFF2-40B4-BE49-F238E27FC236}">
                <a16:creationId xmlns:a16="http://schemas.microsoft.com/office/drawing/2014/main" id="{4C0BA07B-D37A-4166-BB3A-94E3815B03F1}"/>
              </a:ext>
            </a:extLst>
          </p:cNvPr>
          <p:cNvSpPr>
            <a:spLocks noGrp="1"/>
          </p:cNvSpPr>
          <p:nvPr>
            <p:ph type="body" sz="quarter" idx="10"/>
          </p:nvPr>
        </p:nvSpPr>
        <p:spPr/>
        <p:txBody>
          <a:bodyPr anchor="ctr">
            <a:normAutofit fontScale="70000" lnSpcReduction="20000"/>
          </a:bodyPr>
          <a:lstStyle/>
          <a:p>
            <a:pPr>
              <a:lnSpc>
                <a:spcPct val="110000"/>
              </a:lnSpc>
              <a:spcBef>
                <a:spcPts val="600"/>
              </a:spcBef>
              <a:spcAft>
                <a:spcPts val="600"/>
              </a:spcAft>
            </a:pPr>
            <a:r>
              <a:rPr lang="en-US" b="1" dirty="0"/>
              <a:t>Murder &amp; Non-negligent Manslaughter</a:t>
            </a:r>
            <a:r>
              <a:rPr lang="en-US" dirty="0"/>
              <a:t>: Willful killing of one human being by another</a:t>
            </a:r>
          </a:p>
          <a:p>
            <a:pPr>
              <a:lnSpc>
                <a:spcPct val="110000"/>
              </a:lnSpc>
              <a:spcBef>
                <a:spcPts val="600"/>
              </a:spcBef>
              <a:spcAft>
                <a:spcPts val="600"/>
              </a:spcAft>
            </a:pPr>
            <a:r>
              <a:rPr lang="en-US" b="1" dirty="0"/>
              <a:t>Manslaughter by Negligence</a:t>
            </a:r>
            <a:r>
              <a:rPr lang="en-US" dirty="0"/>
              <a:t>: Killing another through gross negligence</a:t>
            </a:r>
          </a:p>
          <a:p>
            <a:pPr>
              <a:lnSpc>
                <a:spcPct val="110000"/>
              </a:lnSpc>
              <a:spcBef>
                <a:spcPts val="600"/>
              </a:spcBef>
              <a:spcAft>
                <a:spcPts val="600"/>
              </a:spcAft>
            </a:pPr>
            <a:r>
              <a:rPr lang="en-US" b="1" dirty="0"/>
              <a:t>Rape</a:t>
            </a:r>
            <a:r>
              <a:rPr lang="en-US" dirty="0"/>
              <a:t>: Penetration, no matter how slight, of the vagina or anus with any body part or object, or oral penetration by a sex organ of another person, without the consent of the victim</a:t>
            </a:r>
          </a:p>
          <a:p>
            <a:pPr>
              <a:lnSpc>
                <a:spcPct val="110000"/>
              </a:lnSpc>
              <a:spcBef>
                <a:spcPts val="600"/>
              </a:spcBef>
              <a:spcAft>
                <a:spcPts val="600"/>
              </a:spcAft>
            </a:pPr>
            <a:r>
              <a:rPr lang="en-US" sz="2800" b="1" dirty="0"/>
              <a:t>Fondling</a:t>
            </a:r>
            <a:r>
              <a:rPr lang="en-US" sz="2800" dirty="0"/>
              <a:t>: The touching of the private body parts of another person for sexual gratification, without the consent of the victim, including instances where the victim is incapable of giving consent because of his/her age or because of his/her temporary or permanent mental or physical incapacity</a:t>
            </a:r>
          </a:p>
          <a:p>
            <a:pPr>
              <a:lnSpc>
                <a:spcPct val="110000"/>
              </a:lnSpc>
              <a:spcBef>
                <a:spcPts val="600"/>
              </a:spcBef>
              <a:spcAft>
                <a:spcPts val="600"/>
              </a:spcAft>
            </a:pPr>
            <a:r>
              <a:rPr lang="en-US" sz="2800" b="1" dirty="0"/>
              <a:t>Incest</a:t>
            </a:r>
            <a:r>
              <a:rPr lang="en-US" sz="2800" dirty="0"/>
              <a:t>: Non-forcible sexual intercourse between persons who are related to each other within the degrees wherein marriage is prohibited by law.</a:t>
            </a:r>
          </a:p>
          <a:p>
            <a:endParaRPr lang="en-US" dirty="0"/>
          </a:p>
        </p:txBody>
      </p:sp>
    </p:spTree>
    <p:extLst>
      <p:ext uri="{BB962C8B-B14F-4D97-AF65-F5344CB8AC3E}">
        <p14:creationId xmlns:p14="http://schemas.microsoft.com/office/powerpoint/2010/main" val="177824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A64A-EF36-4E05-AF61-DF4F432B34C7}"/>
              </a:ext>
            </a:extLst>
          </p:cNvPr>
          <p:cNvSpPr>
            <a:spLocks noGrp="1"/>
          </p:cNvSpPr>
          <p:nvPr>
            <p:ph type="ctrTitle"/>
          </p:nvPr>
        </p:nvSpPr>
        <p:spPr/>
        <p:txBody>
          <a:bodyPr/>
          <a:lstStyle/>
          <a:p>
            <a:r>
              <a:rPr lang="en-US" dirty="0"/>
              <a:t>Crime Definitions</a:t>
            </a:r>
          </a:p>
        </p:txBody>
      </p:sp>
      <p:sp>
        <p:nvSpPr>
          <p:cNvPr id="3" name="Text Placeholder 2">
            <a:extLst>
              <a:ext uri="{FF2B5EF4-FFF2-40B4-BE49-F238E27FC236}">
                <a16:creationId xmlns:a16="http://schemas.microsoft.com/office/drawing/2014/main" id="{B7D33C39-F9B5-4A26-994D-B77875E8304D}"/>
              </a:ext>
            </a:extLst>
          </p:cNvPr>
          <p:cNvSpPr>
            <a:spLocks noGrp="1"/>
          </p:cNvSpPr>
          <p:nvPr>
            <p:ph type="body" sz="quarter" idx="10"/>
          </p:nvPr>
        </p:nvSpPr>
        <p:spPr/>
        <p:txBody>
          <a:bodyPr anchor="ctr">
            <a:normAutofit/>
          </a:bodyPr>
          <a:lstStyle/>
          <a:p>
            <a:pPr>
              <a:lnSpc>
                <a:spcPct val="100000"/>
              </a:lnSpc>
              <a:spcBef>
                <a:spcPts val="600"/>
              </a:spcBef>
              <a:spcAft>
                <a:spcPts val="600"/>
              </a:spcAft>
            </a:pPr>
            <a:r>
              <a:rPr lang="en-US" sz="2000" b="1" dirty="0">
                <a:solidFill>
                  <a:srgbClr val="000000"/>
                </a:solidFill>
              </a:rPr>
              <a:t>Sodomy</a:t>
            </a:r>
            <a:r>
              <a:rPr lang="en-US" sz="2000" dirty="0">
                <a:solidFill>
                  <a:srgbClr val="000000"/>
                </a:solidFill>
              </a:rPr>
              <a:t>: Oral or anal sexual intercourse with another person, without the consent of the victim, including instances where the victim is incapable of giving consent because of his/her age or because of his/her temporary or permanent mental or physical incapacity.</a:t>
            </a:r>
          </a:p>
          <a:p>
            <a:pPr>
              <a:lnSpc>
                <a:spcPct val="100000"/>
              </a:lnSpc>
              <a:spcBef>
                <a:spcPts val="600"/>
              </a:spcBef>
              <a:spcAft>
                <a:spcPts val="600"/>
              </a:spcAft>
            </a:pPr>
            <a:r>
              <a:rPr lang="en-US" sz="2000" b="1" dirty="0">
                <a:solidFill>
                  <a:srgbClr val="000000"/>
                </a:solidFill>
              </a:rPr>
              <a:t>Statutory Rape</a:t>
            </a:r>
            <a:r>
              <a:rPr lang="en-US" sz="2000" dirty="0">
                <a:solidFill>
                  <a:srgbClr val="000000"/>
                </a:solidFill>
              </a:rPr>
              <a:t>: Non-forcible sexual intercourse with a person who is under the statutory age of consent. </a:t>
            </a:r>
          </a:p>
          <a:p>
            <a:pPr>
              <a:lnSpc>
                <a:spcPct val="100000"/>
              </a:lnSpc>
              <a:spcBef>
                <a:spcPts val="600"/>
              </a:spcBef>
              <a:spcAft>
                <a:spcPts val="600"/>
              </a:spcAft>
            </a:pPr>
            <a:r>
              <a:rPr lang="en-US" sz="2000" b="1" dirty="0"/>
              <a:t>Robbery</a:t>
            </a:r>
            <a:r>
              <a:rPr lang="en-US" sz="2000" dirty="0"/>
              <a:t>: Taking or attempting to take anything of value by force or threat or putting victim in fear.</a:t>
            </a:r>
          </a:p>
          <a:p>
            <a:pPr>
              <a:lnSpc>
                <a:spcPct val="100000"/>
              </a:lnSpc>
              <a:spcBef>
                <a:spcPts val="600"/>
              </a:spcBef>
              <a:spcAft>
                <a:spcPts val="600"/>
              </a:spcAft>
            </a:pPr>
            <a:r>
              <a:rPr lang="en-US" sz="2000" b="1" dirty="0"/>
              <a:t>Aggravated Assault</a:t>
            </a:r>
            <a:r>
              <a:rPr lang="en-US" sz="2000" dirty="0"/>
              <a:t>: Attack by one person upon another for purpose of inflicting severe or aggravated bodily injury; often involves weapon or means likely to produce serious harm</a:t>
            </a:r>
          </a:p>
          <a:p>
            <a:pPr>
              <a:lnSpc>
                <a:spcPct val="100000"/>
              </a:lnSpc>
              <a:spcBef>
                <a:spcPts val="600"/>
              </a:spcBef>
              <a:spcAft>
                <a:spcPts val="600"/>
              </a:spcAft>
            </a:pPr>
            <a:r>
              <a:rPr lang="en-US" sz="2000" b="1" dirty="0"/>
              <a:t>Burglary</a:t>
            </a:r>
            <a:r>
              <a:rPr lang="en-US" sz="2000" dirty="0"/>
              <a:t>: Unlawful entry of a structure for purpose of committing a felony or theft.</a:t>
            </a:r>
          </a:p>
          <a:p>
            <a:pPr>
              <a:lnSpc>
                <a:spcPct val="100000"/>
              </a:lnSpc>
              <a:spcBef>
                <a:spcPts val="600"/>
              </a:spcBef>
              <a:spcAft>
                <a:spcPts val="600"/>
              </a:spcAft>
            </a:pPr>
            <a:endParaRPr lang="en-US" sz="2000" dirty="0"/>
          </a:p>
        </p:txBody>
      </p:sp>
    </p:spTree>
    <p:extLst>
      <p:ext uri="{BB962C8B-B14F-4D97-AF65-F5344CB8AC3E}">
        <p14:creationId xmlns:p14="http://schemas.microsoft.com/office/powerpoint/2010/main" val="180014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5428-E5B8-439A-9FAE-5A67D4F983F7}"/>
              </a:ext>
            </a:extLst>
          </p:cNvPr>
          <p:cNvSpPr>
            <a:spLocks noGrp="1"/>
          </p:cNvSpPr>
          <p:nvPr>
            <p:ph type="ctrTitle"/>
          </p:nvPr>
        </p:nvSpPr>
        <p:spPr/>
        <p:txBody>
          <a:bodyPr/>
          <a:lstStyle/>
          <a:p>
            <a:r>
              <a:rPr lang="en-US" dirty="0"/>
              <a:t>Crime Definitions</a:t>
            </a:r>
          </a:p>
        </p:txBody>
      </p:sp>
      <p:sp>
        <p:nvSpPr>
          <p:cNvPr id="3" name="Text Placeholder 2">
            <a:extLst>
              <a:ext uri="{FF2B5EF4-FFF2-40B4-BE49-F238E27FC236}">
                <a16:creationId xmlns:a16="http://schemas.microsoft.com/office/drawing/2014/main" id="{1CD49826-CF77-41A3-A717-9BA20227EB02}"/>
              </a:ext>
            </a:extLst>
          </p:cNvPr>
          <p:cNvSpPr>
            <a:spLocks noGrp="1"/>
          </p:cNvSpPr>
          <p:nvPr>
            <p:ph type="body" sz="quarter" idx="10"/>
          </p:nvPr>
        </p:nvSpPr>
        <p:spPr/>
        <p:txBody>
          <a:bodyPr anchor="ctr"/>
          <a:lstStyle/>
          <a:p>
            <a:pPr>
              <a:lnSpc>
                <a:spcPct val="100000"/>
              </a:lnSpc>
              <a:spcBef>
                <a:spcPts val="600"/>
              </a:spcBef>
              <a:spcAft>
                <a:spcPts val="600"/>
              </a:spcAft>
            </a:pPr>
            <a:r>
              <a:rPr lang="en-US" sz="2000" b="1" dirty="0"/>
              <a:t>Motor Vehicle Theft</a:t>
            </a:r>
            <a:r>
              <a:rPr lang="en-US" sz="2000" dirty="0"/>
              <a:t>: Theft or attempted theft of a motor vehicle.</a:t>
            </a:r>
          </a:p>
          <a:p>
            <a:pPr>
              <a:lnSpc>
                <a:spcPct val="100000"/>
              </a:lnSpc>
              <a:spcBef>
                <a:spcPts val="600"/>
              </a:spcBef>
              <a:spcAft>
                <a:spcPts val="600"/>
              </a:spcAft>
            </a:pPr>
            <a:r>
              <a:rPr lang="en-US" sz="2000" b="1" dirty="0"/>
              <a:t>Arson</a:t>
            </a:r>
            <a:r>
              <a:rPr lang="en-US" sz="2000" dirty="0"/>
              <a:t>: Willful or malicious burning or attempt thereof of property.</a:t>
            </a:r>
          </a:p>
          <a:p>
            <a:pPr>
              <a:lnSpc>
                <a:spcPct val="100000"/>
              </a:lnSpc>
              <a:spcBef>
                <a:spcPts val="600"/>
              </a:spcBef>
              <a:spcAft>
                <a:spcPts val="600"/>
              </a:spcAft>
            </a:pPr>
            <a:r>
              <a:rPr lang="en-US" sz="2000" b="1" dirty="0"/>
              <a:t>Hate Crime</a:t>
            </a:r>
            <a:r>
              <a:rPr lang="en-US" sz="2000" dirty="0"/>
              <a:t>: A criminal offense committed against a person or property that is motivated, in whole or in part, by the offender’s bias. Bias is a preformed negative opinion or attitude toward a group of persons based on their race, gender, religion, disability, sexual orientation, gender identity, ethnicity, or national origin.</a:t>
            </a:r>
          </a:p>
          <a:p>
            <a:r>
              <a:rPr lang="en-US" sz="2000" b="1" dirty="0"/>
              <a:t>Hazing</a:t>
            </a:r>
            <a:r>
              <a:rPr lang="en-US" sz="2000" dirty="0"/>
              <a:t>: Intentional, knowing, or reckless acts by someone (regardless of whether the student is willing) connected with: initiation into, affiliation with, or maintenance of membership in a student organization</a:t>
            </a:r>
            <a:r>
              <a:rPr lang="en-US" dirty="0"/>
              <a:t>.</a:t>
            </a:r>
            <a:endParaRPr lang="en-US" sz="2800" dirty="0"/>
          </a:p>
          <a:p>
            <a:endParaRPr lang="en-US" dirty="0"/>
          </a:p>
        </p:txBody>
      </p:sp>
    </p:spTree>
    <p:extLst>
      <p:ext uri="{BB962C8B-B14F-4D97-AF65-F5344CB8AC3E}">
        <p14:creationId xmlns:p14="http://schemas.microsoft.com/office/powerpoint/2010/main" val="192556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71B7-78E9-4A3A-94B7-177C79A304D1}"/>
              </a:ext>
            </a:extLst>
          </p:cNvPr>
          <p:cNvSpPr>
            <a:spLocks noGrp="1"/>
          </p:cNvSpPr>
          <p:nvPr>
            <p:ph type="ctrTitle"/>
          </p:nvPr>
        </p:nvSpPr>
        <p:spPr/>
        <p:txBody>
          <a:bodyPr/>
          <a:lstStyle/>
          <a:p>
            <a:r>
              <a:rPr lang="en-US" dirty="0"/>
              <a:t>Crime Definitions</a:t>
            </a:r>
          </a:p>
        </p:txBody>
      </p:sp>
      <p:sp>
        <p:nvSpPr>
          <p:cNvPr id="3" name="Text Placeholder 2">
            <a:extLst>
              <a:ext uri="{FF2B5EF4-FFF2-40B4-BE49-F238E27FC236}">
                <a16:creationId xmlns:a16="http://schemas.microsoft.com/office/drawing/2014/main" id="{68E42B16-1E29-4655-9E96-94B9C9E2F24A}"/>
              </a:ext>
            </a:extLst>
          </p:cNvPr>
          <p:cNvSpPr>
            <a:spLocks noGrp="1"/>
          </p:cNvSpPr>
          <p:nvPr>
            <p:ph type="body" sz="quarter" idx="10"/>
          </p:nvPr>
        </p:nvSpPr>
        <p:spPr/>
        <p:txBody>
          <a:bodyPr anchor="t">
            <a:normAutofit/>
          </a:bodyPr>
          <a:lstStyle/>
          <a:p>
            <a:pPr>
              <a:lnSpc>
                <a:spcPct val="110000"/>
              </a:lnSpc>
              <a:spcBef>
                <a:spcPts val="600"/>
              </a:spcBef>
              <a:spcAft>
                <a:spcPts val="600"/>
              </a:spcAft>
            </a:pPr>
            <a:r>
              <a:rPr lang="en-US" sz="2000" b="1" dirty="0"/>
              <a:t>Liquor Law Violation</a:t>
            </a:r>
            <a:r>
              <a:rPr lang="en-US" sz="2000" dirty="0"/>
              <a:t>: The violation of state or local laws or ordinances prohibiting the manufacture, sale, purchase, transportation, possession, or use of alcoholic beverages, not including driving under the influence and drunkenness.</a:t>
            </a:r>
          </a:p>
          <a:p>
            <a:pPr>
              <a:lnSpc>
                <a:spcPct val="110000"/>
              </a:lnSpc>
              <a:spcBef>
                <a:spcPts val="600"/>
              </a:spcBef>
              <a:spcAft>
                <a:spcPts val="600"/>
              </a:spcAft>
            </a:pPr>
            <a:r>
              <a:rPr lang="en-US" sz="2000" b="1" dirty="0"/>
              <a:t>Drug abuse violation</a:t>
            </a:r>
            <a:r>
              <a:rPr lang="en-US" sz="2000" dirty="0"/>
              <a:t>: the unlawful possession, sale, use, growing, manufacturing, or making of narcotic drugs. This includes violations of state and local laws specifically related to controlled substances</a:t>
            </a:r>
          </a:p>
          <a:p>
            <a:pPr>
              <a:lnSpc>
                <a:spcPct val="110000"/>
              </a:lnSpc>
              <a:spcBef>
                <a:spcPts val="600"/>
              </a:spcBef>
              <a:spcAft>
                <a:spcPts val="600"/>
              </a:spcAft>
            </a:pPr>
            <a:r>
              <a:rPr lang="en-US" sz="2000" b="1" dirty="0">
                <a:solidFill>
                  <a:srgbClr val="000000"/>
                </a:solidFill>
              </a:rPr>
              <a:t>Weapons Violation</a:t>
            </a:r>
            <a:r>
              <a:rPr lang="en-US" sz="2000" dirty="0">
                <a:solidFill>
                  <a:srgbClr val="000000"/>
                </a:solidFill>
              </a:rPr>
              <a:t>: </a:t>
            </a:r>
            <a:r>
              <a:rPr lang="en-US" sz="2000" dirty="0"/>
              <a:t>Carrying, Possessing, Etc. A violation of laws or ordinances prohibiting the manufacture, sale, purchase, transportation, possession, concealment, or use of firearms, cutting instruments, explosives, incendiary devices, or other deadly weapons. </a:t>
            </a:r>
            <a:r>
              <a:rPr lang="en-US" sz="2000" dirty="0">
                <a:solidFill>
                  <a:srgbClr val="000000"/>
                </a:solidFill>
              </a:rPr>
              <a:t>   </a:t>
            </a:r>
          </a:p>
          <a:p>
            <a:endParaRPr lang="en-US" sz="2800" dirty="0"/>
          </a:p>
          <a:p>
            <a:endParaRPr lang="en-US" dirty="0"/>
          </a:p>
        </p:txBody>
      </p:sp>
    </p:spTree>
    <p:extLst>
      <p:ext uri="{BB962C8B-B14F-4D97-AF65-F5344CB8AC3E}">
        <p14:creationId xmlns:p14="http://schemas.microsoft.com/office/powerpoint/2010/main" val="101471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8DA8-13A2-40CB-807A-AE0CC1CD07F3}"/>
              </a:ext>
            </a:extLst>
          </p:cNvPr>
          <p:cNvSpPr>
            <a:spLocks noGrp="1"/>
          </p:cNvSpPr>
          <p:nvPr>
            <p:ph type="ctrTitle"/>
          </p:nvPr>
        </p:nvSpPr>
        <p:spPr/>
        <p:txBody>
          <a:bodyPr/>
          <a:lstStyle/>
          <a:p>
            <a:r>
              <a:rPr lang="en-US" dirty="0"/>
              <a:t>Crime Definitions</a:t>
            </a:r>
          </a:p>
        </p:txBody>
      </p:sp>
      <p:sp>
        <p:nvSpPr>
          <p:cNvPr id="3" name="Text Placeholder 2">
            <a:extLst>
              <a:ext uri="{FF2B5EF4-FFF2-40B4-BE49-F238E27FC236}">
                <a16:creationId xmlns:a16="http://schemas.microsoft.com/office/drawing/2014/main" id="{8E9EE5CD-9170-43BA-8B93-40C4E99E527C}"/>
              </a:ext>
            </a:extLst>
          </p:cNvPr>
          <p:cNvSpPr>
            <a:spLocks noGrp="1"/>
          </p:cNvSpPr>
          <p:nvPr>
            <p:ph type="body" sz="quarter" idx="10"/>
          </p:nvPr>
        </p:nvSpPr>
        <p:spPr/>
        <p:txBody>
          <a:bodyPr>
            <a:normAutofit fontScale="92500" lnSpcReduction="20000"/>
          </a:bodyPr>
          <a:lstStyle/>
          <a:p>
            <a:pPr>
              <a:lnSpc>
                <a:spcPct val="120000"/>
              </a:lnSpc>
              <a:spcBef>
                <a:spcPts val="600"/>
              </a:spcBef>
              <a:spcAft>
                <a:spcPts val="600"/>
              </a:spcAft>
            </a:pPr>
            <a:r>
              <a:rPr lang="en-US" sz="2000" b="1" dirty="0"/>
              <a:t>Domestic Violence</a:t>
            </a:r>
            <a:r>
              <a:rPr lang="en-US" sz="2000" dirty="0"/>
              <a:t>: Violence committed by a current/former spouse or intimate partner of the complainant, by a person with whom the complainant shares a child in common, by a person who is cohabitating with or has cohabitated with the complainant as a spouse/intimate partner, by a person similarly situated to a spouse of the complainant, or by any other person against an adult or youth complainant protected from those acts by domestic or family violence laws of Maryland.</a:t>
            </a:r>
          </a:p>
          <a:p>
            <a:pPr>
              <a:lnSpc>
                <a:spcPct val="120000"/>
              </a:lnSpc>
              <a:spcBef>
                <a:spcPts val="600"/>
              </a:spcBef>
              <a:spcAft>
                <a:spcPts val="600"/>
              </a:spcAft>
            </a:pPr>
            <a:r>
              <a:rPr lang="en-US" sz="2000" b="1" dirty="0"/>
              <a:t>Dating Violence</a:t>
            </a:r>
            <a:r>
              <a:rPr lang="en-US" sz="2000" dirty="0"/>
              <a:t>: Violence committed by a person who is or has been in a social relationship of a romantic or intimate nature with the victim. The existence of such a relationship is determined based on the reporting party’s statement and consideration of the length of the relationship, the type of relationship, and the frequency of interaction between the persons involved</a:t>
            </a:r>
          </a:p>
          <a:p>
            <a:pPr>
              <a:lnSpc>
                <a:spcPct val="120000"/>
              </a:lnSpc>
              <a:spcBef>
                <a:spcPts val="600"/>
              </a:spcBef>
              <a:spcAft>
                <a:spcPts val="600"/>
              </a:spcAft>
            </a:pPr>
            <a:r>
              <a:rPr lang="en-US" sz="2000" b="1" dirty="0"/>
              <a:t>Stalking</a:t>
            </a:r>
            <a:r>
              <a:rPr lang="en-US" sz="2000" dirty="0"/>
              <a:t>: Engaging in a course of conduct directed at a specific person that would cause a reasonable person to fear for his or her safety or the safety of others, or suffer substantial emotional distress.</a:t>
            </a:r>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47373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57B5-B5B3-419C-8C02-E52608F7BD96}"/>
              </a:ext>
            </a:extLst>
          </p:cNvPr>
          <p:cNvSpPr>
            <a:spLocks noGrp="1"/>
          </p:cNvSpPr>
          <p:nvPr>
            <p:ph type="ctrTitle"/>
          </p:nvPr>
        </p:nvSpPr>
        <p:spPr/>
        <p:txBody>
          <a:bodyPr/>
          <a:lstStyle/>
          <a:p>
            <a:r>
              <a:rPr lang="en-US" dirty="0"/>
              <a:t>Clery Geography</a:t>
            </a:r>
          </a:p>
        </p:txBody>
      </p:sp>
      <p:sp>
        <p:nvSpPr>
          <p:cNvPr id="3" name="Text Placeholder 2">
            <a:extLst>
              <a:ext uri="{FF2B5EF4-FFF2-40B4-BE49-F238E27FC236}">
                <a16:creationId xmlns:a16="http://schemas.microsoft.com/office/drawing/2014/main" id="{FB8F1AA8-9987-44E9-AEE0-26580BFA084B}"/>
              </a:ext>
            </a:extLst>
          </p:cNvPr>
          <p:cNvSpPr>
            <a:spLocks noGrp="1"/>
          </p:cNvSpPr>
          <p:nvPr>
            <p:ph type="body" sz="quarter" idx="10"/>
          </p:nvPr>
        </p:nvSpPr>
        <p:spPr/>
        <p:txBody>
          <a:bodyPr/>
          <a:lstStyle/>
          <a:p>
            <a:pPr marL="0" indent="0">
              <a:buNone/>
            </a:pPr>
            <a:r>
              <a:rPr lang="en-US" dirty="0">
                <a:solidFill>
                  <a:srgbClr val="333333"/>
                </a:solidFill>
                <a:latin typeface="SofiaProRegular"/>
              </a:rPr>
              <a:t>Salisbury University</a:t>
            </a:r>
            <a:r>
              <a:rPr lang="en-US" b="0" i="0" dirty="0">
                <a:solidFill>
                  <a:srgbClr val="333333"/>
                </a:solidFill>
                <a:effectLst/>
                <a:latin typeface="SofiaProRegular"/>
              </a:rPr>
              <a:t> must disclose statistics for reported Clery crimes that occur: </a:t>
            </a:r>
          </a:p>
          <a:p>
            <a:pPr lvl="1"/>
            <a:r>
              <a:rPr lang="en-US" dirty="0">
                <a:solidFill>
                  <a:srgbClr val="333333"/>
                </a:solidFill>
                <a:latin typeface="SofiaProRegular"/>
              </a:rPr>
              <a:t>O</a:t>
            </a:r>
            <a:r>
              <a:rPr lang="en-US" b="0" i="0" dirty="0">
                <a:solidFill>
                  <a:srgbClr val="333333"/>
                </a:solidFill>
                <a:effectLst/>
                <a:latin typeface="SofiaProRegular"/>
              </a:rPr>
              <a:t>n campus, </a:t>
            </a:r>
          </a:p>
          <a:p>
            <a:pPr lvl="1"/>
            <a:r>
              <a:rPr lang="en-US" dirty="0">
                <a:solidFill>
                  <a:srgbClr val="333333"/>
                </a:solidFill>
                <a:latin typeface="SofiaProRegular"/>
              </a:rPr>
              <a:t>Residence Halls</a:t>
            </a:r>
            <a:endParaRPr lang="en-US" b="0" i="0" dirty="0">
              <a:solidFill>
                <a:srgbClr val="333333"/>
              </a:solidFill>
              <a:effectLst/>
              <a:latin typeface="SofiaProRegular"/>
            </a:endParaRPr>
          </a:p>
          <a:p>
            <a:pPr lvl="1"/>
            <a:r>
              <a:rPr lang="en-US" b="0" i="0" dirty="0">
                <a:solidFill>
                  <a:srgbClr val="333333"/>
                </a:solidFill>
                <a:effectLst/>
                <a:latin typeface="SofiaProRegular"/>
              </a:rPr>
              <a:t>On public property within or immediately adjacent to the campus, and</a:t>
            </a:r>
          </a:p>
          <a:p>
            <a:pPr lvl="1"/>
            <a:r>
              <a:rPr lang="en-US" b="0" i="0" dirty="0">
                <a:solidFill>
                  <a:srgbClr val="333333"/>
                </a:solidFill>
                <a:effectLst/>
                <a:latin typeface="SofiaProRegular"/>
              </a:rPr>
              <a:t>In or on non-campus buildings or property that SU owns or controls. </a:t>
            </a:r>
          </a:p>
          <a:p>
            <a:pPr marL="0" indent="0">
              <a:buNone/>
            </a:pPr>
            <a:r>
              <a:rPr lang="en-US" b="0" i="0" dirty="0">
                <a:solidFill>
                  <a:srgbClr val="333333"/>
                </a:solidFill>
                <a:effectLst/>
                <a:latin typeface="SofiaProRegular"/>
              </a:rPr>
              <a:t>The definitions for these geographic categories are Clery Act-specific and are the same for every institution regardless of its physical size or configuration.</a:t>
            </a:r>
            <a:endParaRPr lang="en-US" dirty="0"/>
          </a:p>
        </p:txBody>
      </p:sp>
    </p:spTree>
    <p:extLst>
      <p:ext uri="{BB962C8B-B14F-4D97-AF65-F5344CB8AC3E}">
        <p14:creationId xmlns:p14="http://schemas.microsoft.com/office/powerpoint/2010/main" val="3966082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421D-56C3-4329-BF84-282800983074}"/>
              </a:ext>
            </a:extLst>
          </p:cNvPr>
          <p:cNvSpPr>
            <a:spLocks noGrp="1"/>
          </p:cNvSpPr>
          <p:nvPr>
            <p:ph type="ctrTitle"/>
          </p:nvPr>
        </p:nvSpPr>
        <p:spPr/>
        <p:txBody>
          <a:bodyPr/>
          <a:lstStyle/>
          <a:p>
            <a:r>
              <a:rPr lang="en-US" dirty="0"/>
              <a:t>Clery Geography</a:t>
            </a:r>
          </a:p>
        </p:txBody>
      </p:sp>
      <p:sp>
        <p:nvSpPr>
          <p:cNvPr id="3" name="Text Placeholder 2">
            <a:extLst>
              <a:ext uri="{FF2B5EF4-FFF2-40B4-BE49-F238E27FC236}">
                <a16:creationId xmlns:a16="http://schemas.microsoft.com/office/drawing/2014/main" id="{1B6A89AE-F91C-4B4C-81F4-96B92348FB7E}"/>
              </a:ext>
            </a:extLst>
          </p:cNvPr>
          <p:cNvSpPr>
            <a:spLocks noGrp="1"/>
          </p:cNvSpPr>
          <p:nvPr>
            <p:ph type="body" sz="quarter" idx="10"/>
          </p:nvPr>
        </p:nvSpPr>
        <p:spPr/>
        <p:txBody>
          <a:bodyPr>
            <a:normAutofit fontScale="70000" lnSpcReduction="20000"/>
          </a:bodyPr>
          <a:lstStyle/>
          <a:p>
            <a:pPr algn="l"/>
            <a:r>
              <a:rPr lang="en-US" b="1" i="0" dirty="0">
                <a:solidFill>
                  <a:srgbClr val="212529"/>
                </a:solidFill>
                <a:effectLst/>
                <a:latin typeface="Crimson Pro"/>
              </a:rPr>
              <a:t>On-Campus:</a:t>
            </a:r>
            <a:r>
              <a:rPr lang="en-US" b="0" i="0" dirty="0">
                <a:solidFill>
                  <a:srgbClr val="212529"/>
                </a:solidFill>
                <a:effectLst/>
                <a:latin typeface="Crimson Pro"/>
              </a:rPr>
              <a:t> Any building or property owned or controlled by an institution of higher education within the same reasonable contiguous geographic area of the institution and use by the institution in direct support of, or in a manner related to, the institution's educational purpose, including residence halls and property within the same reasonably contiguous geographic area of the institution that is owned by the institution but is controlled by another person, is frequently used by students, and supports institutional purpose such as a food or other retail vendor.</a:t>
            </a:r>
          </a:p>
          <a:p>
            <a:pPr algn="l"/>
            <a:r>
              <a:rPr lang="en-US" b="1" i="0" dirty="0">
                <a:solidFill>
                  <a:srgbClr val="212529"/>
                </a:solidFill>
                <a:effectLst/>
                <a:latin typeface="Crimson Pro"/>
              </a:rPr>
              <a:t>Residence Halls:</a:t>
            </a:r>
            <a:r>
              <a:rPr lang="en-US" b="0" i="0" dirty="0">
                <a:solidFill>
                  <a:srgbClr val="212529"/>
                </a:solidFill>
                <a:effectLst/>
                <a:latin typeface="Crimson Pro"/>
              </a:rPr>
              <a:t> A subset of "on-campus" crimes, which include only those crimes that were reported to have occurred in dormitories or other residential facilities for students on campus.</a:t>
            </a:r>
          </a:p>
          <a:p>
            <a:pPr algn="l"/>
            <a:r>
              <a:rPr lang="en-US" b="1" i="0" dirty="0">
                <a:solidFill>
                  <a:srgbClr val="212529"/>
                </a:solidFill>
                <a:effectLst/>
                <a:latin typeface="Crimson Pro"/>
              </a:rPr>
              <a:t>Non-Campus:</a:t>
            </a:r>
            <a:r>
              <a:rPr lang="en-US" b="0" i="0" dirty="0">
                <a:solidFill>
                  <a:srgbClr val="212529"/>
                </a:solidFill>
                <a:effectLst/>
                <a:latin typeface="Crimson Pro"/>
              </a:rPr>
              <a:t> Any building or property owned or controlled by a student organization officially recognized by the institution and any building or property (other than a branch campus) owned or controlled by an institution of higher education that is used in direct support of, or in relation to, the institution's educational purpose, is frequently used by students and is not within the same reasonably contiguous area of the institution.</a:t>
            </a:r>
          </a:p>
          <a:p>
            <a:pPr algn="l"/>
            <a:r>
              <a:rPr lang="en-US" b="1" i="0" dirty="0">
                <a:solidFill>
                  <a:srgbClr val="212529"/>
                </a:solidFill>
                <a:effectLst/>
                <a:latin typeface="Crimson Pro"/>
              </a:rPr>
              <a:t>Public Property:</a:t>
            </a:r>
            <a:r>
              <a:rPr lang="en-US" b="0" i="0" dirty="0">
                <a:solidFill>
                  <a:srgbClr val="212529"/>
                </a:solidFill>
                <a:effectLst/>
                <a:latin typeface="Crimson Pro"/>
              </a:rPr>
              <a:t> All public property, including thoroughfares, streets, sidewalks, and parking facilities, and is within the campus, or immediately adjacent to and accessible from the campus.</a:t>
            </a:r>
          </a:p>
          <a:p>
            <a:endParaRPr lang="en-US" dirty="0"/>
          </a:p>
        </p:txBody>
      </p:sp>
    </p:spTree>
    <p:extLst>
      <p:ext uri="{BB962C8B-B14F-4D97-AF65-F5344CB8AC3E}">
        <p14:creationId xmlns:p14="http://schemas.microsoft.com/office/powerpoint/2010/main" val="261077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0C48-6709-4657-BF5A-22A02AF4164B}"/>
              </a:ext>
            </a:extLst>
          </p:cNvPr>
          <p:cNvSpPr>
            <a:spLocks noGrp="1"/>
          </p:cNvSpPr>
          <p:nvPr>
            <p:ph type="ctrTitle"/>
          </p:nvPr>
        </p:nvSpPr>
        <p:spPr/>
        <p:txBody>
          <a:bodyPr/>
          <a:lstStyle/>
          <a:p>
            <a:r>
              <a:rPr lang="en-US" dirty="0"/>
              <a:t>Timely Reporting and Alerts</a:t>
            </a:r>
          </a:p>
        </p:txBody>
      </p:sp>
      <p:sp>
        <p:nvSpPr>
          <p:cNvPr id="3" name="Text Placeholder 2">
            <a:extLst>
              <a:ext uri="{FF2B5EF4-FFF2-40B4-BE49-F238E27FC236}">
                <a16:creationId xmlns:a16="http://schemas.microsoft.com/office/drawing/2014/main" id="{13D4F6F7-9056-49CD-8EFC-E856212693E4}"/>
              </a:ext>
            </a:extLst>
          </p:cNvPr>
          <p:cNvSpPr>
            <a:spLocks noGrp="1"/>
          </p:cNvSpPr>
          <p:nvPr>
            <p:ph type="body" sz="quarter" idx="10"/>
          </p:nvPr>
        </p:nvSpPr>
        <p:spPr/>
        <p:txBody>
          <a:bodyPr/>
          <a:lstStyle/>
          <a:p>
            <a:pPr marL="0" indent="0">
              <a:buNone/>
            </a:pPr>
            <a:r>
              <a:rPr lang="en-US" b="0" i="0" dirty="0">
                <a:solidFill>
                  <a:srgbClr val="212529"/>
                </a:solidFill>
                <a:effectLst/>
                <a:latin typeface="proxima-nova"/>
              </a:rPr>
              <a:t>Salisbury University’s notification system exists to provide a fast and effective means of communicating with the campus community. The system sends three types of communications: </a:t>
            </a:r>
            <a:r>
              <a:rPr lang="en-US" b="1" i="0" dirty="0">
                <a:solidFill>
                  <a:srgbClr val="212529"/>
                </a:solidFill>
                <a:effectLst/>
                <a:latin typeface="proxima-nova"/>
              </a:rPr>
              <a:t>Timely Warnings</a:t>
            </a:r>
            <a:r>
              <a:rPr lang="en-US" b="0" i="0" dirty="0">
                <a:solidFill>
                  <a:srgbClr val="212529"/>
                </a:solidFill>
                <a:effectLst/>
                <a:latin typeface="proxima-nova"/>
              </a:rPr>
              <a:t> and </a:t>
            </a:r>
            <a:r>
              <a:rPr lang="en-US" b="1" i="0" dirty="0">
                <a:solidFill>
                  <a:srgbClr val="212529"/>
                </a:solidFill>
                <a:effectLst/>
                <a:latin typeface="proxima-nova"/>
              </a:rPr>
              <a:t>Emergency Alerts</a:t>
            </a:r>
            <a:r>
              <a:rPr lang="en-US" b="0" i="0" dirty="0">
                <a:solidFill>
                  <a:srgbClr val="212529"/>
                </a:solidFill>
                <a:effectLst/>
                <a:latin typeface="proxima-nova"/>
              </a:rPr>
              <a:t>, as required by the Clery Act, and </a:t>
            </a:r>
            <a:r>
              <a:rPr lang="en-US" b="1" i="0" dirty="0">
                <a:solidFill>
                  <a:srgbClr val="212529"/>
                </a:solidFill>
                <a:effectLst/>
                <a:latin typeface="proxima-nova"/>
              </a:rPr>
              <a:t>Urgent Alerts</a:t>
            </a:r>
            <a:r>
              <a:rPr lang="en-US" b="0" i="0" dirty="0">
                <a:solidFill>
                  <a:srgbClr val="212529"/>
                </a:solidFill>
                <a:effectLst/>
                <a:latin typeface="proxima-nova"/>
              </a:rPr>
              <a:t>, which may include information about an incident and resources available on campus. The Clery Act requires federally funded universities to share information about campus crime and safety and requires issuing alerts for certain incidents that happen on campus or on campus-associated property.</a:t>
            </a:r>
            <a:endParaRPr lang="en-US" dirty="0"/>
          </a:p>
        </p:txBody>
      </p:sp>
    </p:spTree>
    <p:extLst>
      <p:ext uri="{BB962C8B-B14F-4D97-AF65-F5344CB8AC3E}">
        <p14:creationId xmlns:p14="http://schemas.microsoft.com/office/powerpoint/2010/main" val="376852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8A3A-2A26-49E4-A9B9-F6961910DBAE}"/>
              </a:ext>
            </a:extLst>
          </p:cNvPr>
          <p:cNvSpPr>
            <a:spLocks noGrp="1"/>
          </p:cNvSpPr>
          <p:nvPr>
            <p:ph type="ctrTitle"/>
          </p:nvPr>
        </p:nvSpPr>
        <p:spPr/>
        <p:txBody>
          <a:bodyPr/>
          <a:lstStyle/>
          <a:p>
            <a:r>
              <a:rPr lang="en-US" dirty="0"/>
              <a:t>Course Objectives</a:t>
            </a:r>
          </a:p>
        </p:txBody>
      </p:sp>
      <p:sp>
        <p:nvSpPr>
          <p:cNvPr id="8" name="Rectangle 4">
            <a:extLst>
              <a:ext uri="{FF2B5EF4-FFF2-40B4-BE49-F238E27FC236}">
                <a16:creationId xmlns:a16="http://schemas.microsoft.com/office/drawing/2014/main" id="{4BA8822D-6E41-454F-B136-7C6237B9F207}"/>
              </a:ext>
            </a:extLst>
          </p:cNvPr>
          <p:cNvSpPr>
            <a:spLocks noGrp="1" noChangeArrowheads="1"/>
          </p:cNvSpPr>
          <p:nvPr>
            <p:ph type="body" sz="quarter" idx="10"/>
          </p:nvPr>
        </p:nvSpPr>
        <p:spPr bwMode="auto">
          <a:xfrm>
            <a:off x="4043270" y="397401"/>
            <a:ext cx="7912510"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What is the Clery Act (Jeanne Clery Campus Safety Act)</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What are the reporting requirements</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Who is a Campus Security Authority (CSA)</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CSA roles &amp; responsibilities</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What crimes/incidents must be reported</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Clery geography &amp; timing</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Recent amendment: Stop Campus Hazing Act – what’s new</a:t>
            </a:r>
          </a:p>
          <a:p>
            <a:pPr eaLnBrk="0" fontAlgn="base" hangingPunct="0">
              <a:lnSpc>
                <a:spcPct val="100000"/>
              </a:lnSpc>
              <a:spcBef>
                <a:spcPts val="600"/>
              </a:spcBef>
              <a:spcAft>
                <a:spcPts val="600"/>
              </a:spcAft>
            </a:pPr>
            <a:r>
              <a:rPr lang="en-US" altLang="en-US" dirty="0">
                <a:latin typeface="Libre Franklin" pitchFamily="2" charset="0"/>
              </a:rPr>
              <a:t>How to report an incident</a:t>
            </a:r>
          </a:p>
          <a:p>
            <a:pPr eaLnBrk="0" fontAlgn="base" hangingPunct="0">
              <a:lnSpc>
                <a:spcPct val="100000"/>
              </a:lnSpc>
              <a:spcBef>
                <a:spcPts val="600"/>
              </a:spcBef>
              <a:spcAft>
                <a:spcPts val="600"/>
              </a:spcAft>
            </a:pPr>
            <a:r>
              <a:rPr kumimoji="0" lang="en-US" altLang="en-US" b="0" i="0" u="none" strike="noStrike" cap="none" normalizeH="0" baseline="0" dirty="0">
                <a:ln>
                  <a:noFill/>
                </a:ln>
                <a:solidFill>
                  <a:schemeClr val="tx1"/>
                </a:solidFill>
                <a:effectLst/>
                <a:latin typeface="Libre Franklin" pitchFamily="2" charset="0"/>
              </a:rPr>
              <a:t>Training recap</a:t>
            </a:r>
          </a:p>
        </p:txBody>
      </p:sp>
    </p:spTree>
    <p:extLst>
      <p:ext uri="{BB962C8B-B14F-4D97-AF65-F5344CB8AC3E}">
        <p14:creationId xmlns:p14="http://schemas.microsoft.com/office/powerpoint/2010/main" val="146834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843E9-94B1-4112-A620-09064867A810}"/>
              </a:ext>
            </a:extLst>
          </p:cNvPr>
          <p:cNvSpPr>
            <a:spLocks noGrp="1"/>
          </p:cNvSpPr>
          <p:nvPr>
            <p:ph type="ctrTitle"/>
          </p:nvPr>
        </p:nvSpPr>
        <p:spPr>
          <a:xfrm>
            <a:off x="398516" y="406400"/>
            <a:ext cx="2699014" cy="4862830"/>
          </a:xfrm>
        </p:spPr>
        <p:txBody>
          <a:bodyPr>
            <a:normAutofit/>
          </a:bodyPr>
          <a:lstStyle/>
          <a:p>
            <a:pPr algn="ctr"/>
            <a:r>
              <a:rPr lang="en-US" sz="4000" dirty="0"/>
              <a:t>Timely Reporting and Alerts</a:t>
            </a:r>
            <a:br>
              <a:rPr lang="en-US" sz="1800" dirty="0"/>
            </a:br>
            <a:endParaRPr lang="en-US" sz="2200" dirty="0"/>
          </a:p>
        </p:txBody>
      </p:sp>
      <p:sp>
        <p:nvSpPr>
          <p:cNvPr id="3" name="Text Placeholder 2">
            <a:extLst>
              <a:ext uri="{FF2B5EF4-FFF2-40B4-BE49-F238E27FC236}">
                <a16:creationId xmlns:a16="http://schemas.microsoft.com/office/drawing/2014/main" id="{9F8536F9-4FB1-40C1-A6BF-C2769FDE7EEF}"/>
              </a:ext>
            </a:extLst>
          </p:cNvPr>
          <p:cNvSpPr>
            <a:spLocks noGrp="1"/>
          </p:cNvSpPr>
          <p:nvPr>
            <p:ph type="body" sz="quarter" idx="10"/>
          </p:nvPr>
        </p:nvSpPr>
        <p:spPr>
          <a:xfrm>
            <a:off x="4234385" y="1074420"/>
            <a:ext cx="7555328" cy="5497830"/>
          </a:xfrm>
        </p:spPr>
        <p:txBody>
          <a:bodyPr>
            <a:noAutofit/>
          </a:bodyPr>
          <a:lstStyle/>
          <a:p>
            <a:pPr>
              <a:lnSpc>
                <a:spcPct val="120000"/>
              </a:lnSpc>
              <a:spcBef>
                <a:spcPts val="600"/>
              </a:spcBef>
              <a:spcAft>
                <a:spcPts val="600"/>
              </a:spcAft>
            </a:pPr>
            <a:r>
              <a:rPr lang="en-US" sz="1400" dirty="0"/>
              <a:t>Alerts are issued to the campus about crimes on or near SU’s campus that may pose a serious or ongoing threat to the campus community. The criteria for a timely warning are as follows:</a:t>
            </a:r>
          </a:p>
          <a:p>
            <a:pPr lvl="1">
              <a:lnSpc>
                <a:spcPct val="120000"/>
              </a:lnSpc>
              <a:spcBef>
                <a:spcPts val="600"/>
              </a:spcBef>
              <a:spcAft>
                <a:spcPts val="600"/>
              </a:spcAft>
            </a:pPr>
            <a:r>
              <a:rPr lang="en-US" sz="1300" dirty="0"/>
              <a:t>Is it a Clery crime</a:t>
            </a:r>
          </a:p>
          <a:p>
            <a:pPr lvl="1">
              <a:lnSpc>
                <a:spcPct val="120000"/>
              </a:lnSpc>
              <a:spcBef>
                <a:spcPts val="600"/>
              </a:spcBef>
              <a:spcAft>
                <a:spcPts val="600"/>
              </a:spcAft>
            </a:pPr>
            <a:r>
              <a:rPr lang="en-US" sz="1300" dirty="0"/>
              <a:t>Is it within SU Clery geography or in very close proximity</a:t>
            </a:r>
          </a:p>
          <a:p>
            <a:pPr lvl="1">
              <a:lnSpc>
                <a:spcPct val="120000"/>
              </a:lnSpc>
              <a:spcBef>
                <a:spcPts val="600"/>
              </a:spcBef>
              <a:spcAft>
                <a:spcPts val="600"/>
              </a:spcAft>
            </a:pPr>
            <a:r>
              <a:rPr lang="en-US" sz="1300" dirty="0"/>
              <a:t>Does it pose an ongoing threat to the campus</a:t>
            </a:r>
          </a:p>
          <a:p>
            <a:pPr>
              <a:lnSpc>
                <a:spcPct val="120000"/>
              </a:lnSpc>
              <a:spcBef>
                <a:spcPts val="600"/>
              </a:spcBef>
              <a:spcAft>
                <a:spcPts val="600"/>
              </a:spcAft>
            </a:pPr>
            <a:r>
              <a:rPr lang="en-US" sz="1400" dirty="0"/>
              <a:t>We must report all Clery crimes meeting this criteria, but we may also report non-Clery crimes threatening campus safety.</a:t>
            </a:r>
          </a:p>
          <a:p>
            <a:pPr>
              <a:lnSpc>
                <a:spcPct val="120000"/>
              </a:lnSpc>
              <a:spcBef>
                <a:spcPts val="600"/>
              </a:spcBef>
              <a:spcAft>
                <a:spcPts val="600"/>
              </a:spcAft>
            </a:pPr>
            <a:r>
              <a:rPr lang="en-US" sz="1400" dirty="0"/>
              <a:t>Examples are:</a:t>
            </a:r>
          </a:p>
          <a:p>
            <a:pPr lvl="1">
              <a:lnSpc>
                <a:spcPct val="120000"/>
              </a:lnSpc>
              <a:spcBef>
                <a:spcPts val="600"/>
              </a:spcBef>
              <a:spcAft>
                <a:spcPts val="600"/>
              </a:spcAft>
            </a:pPr>
            <a:r>
              <a:rPr lang="en-US" sz="1300" dirty="0"/>
              <a:t>A string of larcenies or burglaries</a:t>
            </a:r>
          </a:p>
          <a:p>
            <a:pPr lvl="1">
              <a:lnSpc>
                <a:spcPct val="120000"/>
              </a:lnSpc>
              <a:spcBef>
                <a:spcPts val="600"/>
              </a:spcBef>
              <a:spcAft>
                <a:spcPts val="600"/>
              </a:spcAft>
            </a:pPr>
            <a:r>
              <a:rPr lang="en-US" sz="1300" dirty="0"/>
              <a:t>Sexual assaults by the same suspects</a:t>
            </a:r>
          </a:p>
          <a:p>
            <a:pPr lvl="1">
              <a:lnSpc>
                <a:spcPct val="120000"/>
              </a:lnSpc>
              <a:spcBef>
                <a:spcPts val="600"/>
              </a:spcBef>
              <a:spcAft>
                <a:spcPts val="600"/>
              </a:spcAft>
            </a:pPr>
            <a:r>
              <a:rPr lang="en-US" sz="1300" dirty="0"/>
              <a:t>Multiple robberies are taking place in the same geographical area</a:t>
            </a:r>
          </a:p>
          <a:p>
            <a:pPr lvl="1">
              <a:lnSpc>
                <a:spcPct val="120000"/>
              </a:lnSpc>
              <a:spcBef>
                <a:spcPts val="600"/>
              </a:spcBef>
              <a:spcAft>
                <a:spcPts val="600"/>
              </a:spcAft>
            </a:pPr>
            <a:r>
              <a:rPr lang="en-US" sz="1300" dirty="0"/>
              <a:t>Multiple reports of hazing incidents</a:t>
            </a:r>
          </a:p>
          <a:p>
            <a:pPr>
              <a:lnSpc>
                <a:spcPct val="120000"/>
              </a:lnSpc>
              <a:spcBef>
                <a:spcPts val="600"/>
              </a:spcBef>
              <a:spcAft>
                <a:spcPts val="600"/>
              </a:spcAft>
            </a:pPr>
            <a:r>
              <a:rPr lang="en-US" sz="1400" dirty="0"/>
              <a:t>Timely warnings are generally distributed via email or campus bulletins and include safety tips or other resourceful information. </a:t>
            </a:r>
          </a:p>
          <a:p>
            <a:endParaRPr lang="en-US" sz="1400" dirty="0"/>
          </a:p>
          <a:p>
            <a:endParaRPr lang="en-US" sz="1400" dirty="0"/>
          </a:p>
        </p:txBody>
      </p:sp>
      <p:sp>
        <p:nvSpPr>
          <p:cNvPr id="4" name="Text Placeholder 3">
            <a:extLst>
              <a:ext uri="{FF2B5EF4-FFF2-40B4-BE49-F238E27FC236}">
                <a16:creationId xmlns:a16="http://schemas.microsoft.com/office/drawing/2014/main" id="{B2B9A8BB-7874-4430-9E49-DCDE02C8670C}"/>
              </a:ext>
            </a:extLst>
          </p:cNvPr>
          <p:cNvSpPr>
            <a:spLocks noGrp="1"/>
          </p:cNvSpPr>
          <p:nvPr>
            <p:ph type="body" sz="quarter" idx="11"/>
          </p:nvPr>
        </p:nvSpPr>
        <p:spPr/>
        <p:txBody>
          <a:bodyPr/>
          <a:lstStyle/>
          <a:p>
            <a:pPr algn="ctr"/>
            <a:r>
              <a:rPr lang="en-US" dirty="0"/>
              <a:t>Timely Warnings</a:t>
            </a:r>
          </a:p>
        </p:txBody>
      </p:sp>
    </p:spTree>
    <p:extLst>
      <p:ext uri="{BB962C8B-B14F-4D97-AF65-F5344CB8AC3E}">
        <p14:creationId xmlns:p14="http://schemas.microsoft.com/office/powerpoint/2010/main" val="3111699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5372-79B8-4670-B7BD-DC70D0752996}"/>
              </a:ext>
            </a:extLst>
          </p:cNvPr>
          <p:cNvSpPr>
            <a:spLocks noGrp="1"/>
          </p:cNvSpPr>
          <p:nvPr>
            <p:ph type="ctrTitle"/>
          </p:nvPr>
        </p:nvSpPr>
        <p:spPr/>
        <p:txBody>
          <a:bodyPr/>
          <a:lstStyle/>
          <a:p>
            <a:r>
              <a:rPr lang="en-US" dirty="0"/>
              <a:t>Timely Reporting and Alerts</a:t>
            </a:r>
          </a:p>
        </p:txBody>
      </p:sp>
      <p:sp>
        <p:nvSpPr>
          <p:cNvPr id="3" name="Text Placeholder 2">
            <a:extLst>
              <a:ext uri="{FF2B5EF4-FFF2-40B4-BE49-F238E27FC236}">
                <a16:creationId xmlns:a16="http://schemas.microsoft.com/office/drawing/2014/main" id="{D160B1CC-3B84-46D6-8C4C-C6B4A097209E}"/>
              </a:ext>
            </a:extLst>
          </p:cNvPr>
          <p:cNvSpPr>
            <a:spLocks noGrp="1"/>
          </p:cNvSpPr>
          <p:nvPr>
            <p:ph type="body" sz="quarter" idx="10"/>
          </p:nvPr>
        </p:nvSpPr>
        <p:spPr>
          <a:xfrm>
            <a:off x="4238156" y="1200150"/>
            <a:ext cx="7555328" cy="5241903"/>
          </a:xfrm>
        </p:spPr>
        <p:txBody>
          <a:bodyPr>
            <a:normAutofit/>
          </a:bodyPr>
          <a:lstStyle/>
          <a:p>
            <a:pPr>
              <a:lnSpc>
                <a:spcPct val="110000"/>
              </a:lnSpc>
              <a:spcBef>
                <a:spcPts val="600"/>
              </a:spcBef>
              <a:spcAft>
                <a:spcPts val="600"/>
              </a:spcAft>
            </a:pPr>
            <a:r>
              <a:rPr lang="en-US" sz="2000" dirty="0"/>
              <a:t>Emergency Alerts are notifications of significant emergencies posing an imminent threat to health and safety on campus. </a:t>
            </a:r>
          </a:p>
          <a:p>
            <a:pPr>
              <a:lnSpc>
                <a:spcPct val="110000"/>
              </a:lnSpc>
              <a:spcBef>
                <a:spcPts val="600"/>
              </a:spcBef>
              <a:spcAft>
                <a:spcPts val="600"/>
              </a:spcAft>
            </a:pPr>
            <a:r>
              <a:rPr lang="en-US" sz="2000" dirty="0"/>
              <a:t>Examples include: </a:t>
            </a:r>
          </a:p>
          <a:p>
            <a:pPr lvl="1">
              <a:lnSpc>
                <a:spcPct val="110000"/>
              </a:lnSpc>
              <a:spcBef>
                <a:spcPts val="600"/>
              </a:spcBef>
              <a:spcAft>
                <a:spcPts val="600"/>
              </a:spcAft>
            </a:pPr>
            <a:r>
              <a:rPr lang="en-US" sz="1900" dirty="0"/>
              <a:t>Active shooter</a:t>
            </a:r>
          </a:p>
          <a:p>
            <a:pPr lvl="1">
              <a:lnSpc>
                <a:spcPct val="110000"/>
              </a:lnSpc>
              <a:spcBef>
                <a:spcPts val="600"/>
              </a:spcBef>
              <a:spcAft>
                <a:spcPts val="600"/>
              </a:spcAft>
            </a:pPr>
            <a:r>
              <a:rPr lang="en-US" sz="1900" dirty="0"/>
              <a:t>Tornado</a:t>
            </a:r>
          </a:p>
          <a:p>
            <a:pPr lvl="1">
              <a:lnSpc>
                <a:spcPct val="110000"/>
              </a:lnSpc>
              <a:spcBef>
                <a:spcPts val="600"/>
              </a:spcBef>
              <a:spcAft>
                <a:spcPts val="600"/>
              </a:spcAft>
            </a:pPr>
            <a:r>
              <a:rPr lang="en-US" sz="1900" dirty="0"/>
              <a:t>Explosions </a:t>
            </a:r>
          </a:p>
          <a:p>
            <a:pPr lvl="1">
              <a:lnSpc>
                <a:spcPct val="110000"/>
              </a:lnSpc>
              <a:spcBef>
                <a:spcPts val="600"/>
              </a:spcBef>
              <a:spcAft>
                <a:spcPts val="600"/>
              </a:spcAft>
            </a:pPr>
            <a:r>
              <a:rPr lang="en-US" sz="1900" dirty="0"/>
              <a:t>Suspicious deaths.</a:t>
            </a:r>
          </a:p>
          <a:p>
            <a:pPr>
              <a:lnSpc>
                <a:spcPct val="110000"/>
              </a:lnSpc>
              <a:spcBef>
                <a:spcPts val="600"/>
              </a:spcBef>
              <a:spcAft>
                <a:spcPts val="600"/>
              </a:spcAft>
            </a:pPr>
            <a:r>
              <a:rPr lang="en-US" sz="2000" dirty="0"/>
              <a:t>Emergency Alerts are distributed through text messages, emails, campus desktop computers, and other sources. </a:t>
            </a:r>
          </a:p>
          <a:p>
            <a:pPr>
              <a:lnSpc>
                <a:spcPct val="110000"/>
              </a:lnSpc>
              <a:spcBef>
                <a:spcPts val="600"/>
              </a:spcBef>
              <a:spcAft>
                <a:spcPts val="600"/>
              </a:spcAft>
            </a:pPr>
            <a:r>
              <a:rPr lang="en-US" sz="2000" dirty="0"/>
              <a:t>These types of emergencies generally warrant a campus siren activation as well. </a:t>
            </a:r>
          </a:p>
        </p:txBody>
      </p:sp>
      <p:sp>
        <p:nvSpPr>
          <p:cNvPr id="4" name="Text Placeholder 3">
            <a:extLst>
              <a:ext uri="{FF2B5EF4-FFF2-40B4-BE49-F238E27FC236}">
                <a16:creationId xmlns:a16="http://schemas.microsoft.com/office/drawing/2014/main" id="{91C6FF85-3BC6-489C-90E5-8CE637C8F7F9}"/>
              </a:ext>
            </a:extLst>
          </p:cNvPr>
          <p:cNvSpPr>
            <a:spLocks noGrp="1"/>
          </p:cNvSpPr>
          <p:nvPr>
            <p:ph type="body" sz="quarter" idx="11"/>
          </p:nvPr>
        </p:nvSpPr>
        <p:spPr/>
        <p:txBody>
          <a:bodyPr/>
          <a:lstStyle/>
          <a:p>
            <a:pPr algn="ctr"/>
            <a:r>
              <a:rPr lang="en-US" dirty="0"/>
              <a:t>Emergency Alert</a:t>
            </a:r>
          </a:p>
        </p:txBody>
      </p:sp>
    </p:spTree>
    <p:extLst>
      <p:ext uri="{BB962C8B-B14F-4D97-AF65-F5344CB8AC3E}">
        <p14:creationId xmlns:p14="http://schemas.microsoft.com/office/powerpoint/2010/main" val="1673918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AA69-9D22-40AD-AE94-0EE59C88C9A5}"/>
              </a:ext>
            </a:extLst>
          </p:cNvPr>
          <p:cNvSpPr>
            <a:spLocks noGrp="1"/>
          </p:cNvSpPr>
          <p:nvPr>
            <p:ph type="ctrTitle"/>
          </p:nvPr>
        </p:nvSpPr>
        <p:spPr/>
        <p:txBody>
          <a:bodyPr/>
          <a:lstStyle/>
          <a:p>
            <a:r>
              <a:rPr lang="en-US" dirty="0"/>
              <a:t>Timely Reporting and Alerts</a:t>
            </a:r>
          </a:p>
        </p:txBody>
      </p:sp>
      <p:sp>
        <p:nvSpPr>
          <p:cNvPr id="4" name="Text Placeholder 3">
            <a:extLst>
              <a:ext uri="{FF2B5EF4-FFF2-40B4-BE49-F238E27FC236}">
                <a16:creationId xmlns:a16="http://schemas.microsoft.com/office/drawing/2014/main" id="{ADCA6338-C431-44CD-9189-7B44FD56895F}"/>
              </a:ext>
            </a:extLst>
          </p:cNvPr>
          <p:cNvSpPr>
            <a:spLocks noGrp="1"/>
          </p:cNvSpPr>
          <p:nvPr>
            <p:ph type="body" sz="quarter" idx="10"/>
          </p:nvPr>
        </p:nvSpPr>
        <p:spPr>
          <a:xfrm>
            <a:off x="4238156" y="1486170"/>
            <a:ext cx="7555328" cy="4800329"/>
          </a:xfrm>
        </p:spPr>
        <p:txBody>
          <a:bodyPr>
            <a:normAutofit fontScale="62500" lnSpcReduction="20000"/>
          </a:bodyPr>
          <a:lstStyle/>
          <a:p>
            <a:pPr>
              <a:lnSpc>
                <a:spcPct val="120000"/>
              </a:lnSpc>
              <a:spcBef>
                <a:spcPts val="600"/>
              </a:spcBef>
              <a:spcAft>
                <a:spcPts val="600"/>
              </a:spcAft>
            </a:pPr>
            <a:r>
              <a:rPr lang="en-US" dirty="0"/>
              <a:t>Urgent Alerts are notifications about events on or near campus that may raise safety concerns for the campus community. </a:t>
            </a:r>
          </a:p>
          <a:p>
            <a:pPr>
              <a:lnSpc>
                <a:spcPct val="120000"/>
              </a:lnSpc>
              <a:spcBef>
                <a:spcPts val="600"/>
              </a:spcBef>
              <a:spcAft>
                <a:spcPts val="600"/>
              </a:spcAft>
            </a:pPr>
            <a:r>
              <a:rPr lang="en-US" dirty="0"/>
              <a:t>These events can escalate and occasionally trigger emergency alerts.</a:t>
            </a:r>
          </a:p>
          <a:p>
            <a:pPr>
              <a:lnSpc>
                <a:spcPct val="120000"/>
              </a:lnSpc>
              <a:spcBef>
                <a:spcPts val="600"/>
              </a:spcBef>
              <a:spcAft>
                <a:spcPts val="600"/>
              </a:spcAft>
            </a:pPr>
            <a:r>
              <a:rPr lang="en-US" dirty="0"/>
              <a:t>Examples include:</a:t>
            </a:r>
          </a:p>
          <a:p>
            <a:pPr lvl="1">
              <a:lnSpc>
                <a:spcPct val="120000"/>
              </a:lnSpc>
              <a:spcBef>
                <a:spcPts val="600"/>
              </a:spcBef>
              <a:spcAft>
                <a:spcPts val="600"/>
              </a:spcAft>
            </a:pPr>
            <a:r>
              <a:rPr lang="en-US" sz="2700" dirty="0"/>
              <a:t>Police presence on or near campus</a:t>
            </a:r>
          </a:p>
          <a:p>
            <a:pPr lvl="1">
              <a:lnSpc>
                <a:spcPct val="120000"/>
              </a:lnSpc>
              <a:spcBef>
                <a:spcPts val="600"/>
              </a:spcBef>
              <a:spcAft>
                <a:spcPts val="600"/>
              </a:spcAft>
            </a:pPr>
            <a:r>
              <a:rPr lang="en-US" sz="2700" dirty="0"/>
              <a:t>An accident is causing a shutdown of a nearby roadway. </a:t>
            </a:r>
          </a:p>
          <a:p>
            <a:pPr lvl="1">
              <a:lnSpc>
                <a:spcPct val="120000"/>
              </a:lnSpc>
              <a:spcBef>
                <a:spcPts val="600"/>
              </a:spcBef>
              <a:spcAft>
                <a:spcPts val="600"/>
              </a:spcAft>
            </a:pPr>
            <a:r>
              <a:rPr lang="en-US" sz="2700" dirty="0"/>
              <a:t>Power outages</a:t>
            </a:r>
          </a:p>
          <a:p>
            <a:pPr lvl="1">
              <a:lnSpc>
                <a:spcPct val="120000"/>
              </a:lnSpc>
              <a:spcBef>
                <a:spcPts val="600"/>
              </a:spcBef>
              <a:spcAft>
                <a:spcPts val="600"/>
              </a:spcAft>
            </a:pPr>
            <a:r>
              <a:rPr lang="en-US" sz="2700" dirty="0"/>
              <a:t>A fire near campus</a:t>
            </a:r>
          </a:p>
          <a:p>
            <a:pPr>
              <a:lnSpc>
                <a:spcPct val="120000"/>
              </a:lnSpc>
              <a:spcBef>
                <a:spcPts val="600"/>
              </a:spcBef>
              <a:spcAft>
                <a:spcPts val="600"/>
              </a:spcAft>
            </a:pPr>
            <a:r>
              <a:rPr lang="en-US" dirty="0"/>
              <a:t>Urgent alerts are sent via text messages, emails, and various other channels. </a:t>
            </a:r>
          </a:p>
          <a:p>
            <a:pPr>
              <a:lnSpc>
                <a:spcPct val="120000"/>
              </a:lnSpc>
              <a:spcBef>
                <a:spcPts val="600"/>
              </a:spcBef>
              <a:spcAft>
                <a:spcPts val="600"/>
              </a:spcAft>
            </a:pPr>
            <a:r>
              <a:rPr lang="en-US" dirty="0"/>
              <a:t>They do not require a campus siren activation.</a:t>
            </a:r>
          </a:p>
        </p:txBody>
      </p:sp>
      <p:sp>
        <p:nvSpPr>
          <p:cNvPr id="5" name="Text Placeholder 4">
            <a:extLst>
              <a:ext uri="{FF2B5EF4-FFF2-40B4-BE49-F238E27FC236}">
                <a16:creationId xmlns:a16="http://schemas.microsoft.com/office/drawing/2014/main" id="{12D497D2-D1D5-439E-9ED5-CFAD791B2C9A}"/>
              </a:ext>
            </a:extLst>
          </p:cNvPr>
          <p:cNvSpPr>
            <a:spLocks noGrp="1"/>
          </p:cNvSpPr>
          <p:nvPr>
            <p:ph type="body" sz="quarter" idx="11"/>
          </p:nvPr>
        </p:nvSpPr>
        <p:spPr/>
        <p:txBody>
          <a:bodyPr/>
          <a:lstStyle/>
          <a:p>
            <a:pPr algn="ctr"/>
            <a:r>
              <a:rPr lang="en-US" dirty="0"/>
              <a:t>Urgent Alert</a:t>
            </a:r>
          </a:p>
        </p:txBody>
      </p:sp>
    </p:spTree>
    <p:extLst>
      <p:ext uri="{BB962C8B-B14F-4D97-AF65-F5344CB8AC3E}">
        <p14:creationId xmlns:p14="http://schemas.microsoft.com/office/powerpoint/2010/main" val="305279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3D48-4CC6-454B-958B-5416C3BE39D6}"/>
              </a:ext>
            </a:extLst>
          </p:cNvPr>
          <p:cNvSpPr>
            <a:spLocks noGrp="1"/>
          </p:cNvSpPr>
          <p:nvPr>
            <p:ph type="ctrTitle"/>
          </p:nvPr>
        </p:nvSpPr>
        <p:spPr/>
        <p:txBody>
          <a:bodyPr/>
          <a:lstStyle/>
          <a:p>
            <a:r>
              <a:rPr lang="en-US" dirty="0"/>
              <a:t>New Amendment</a:t>
            </a:r>
          </a:p>
        </p:txBody>
      </p:sp>
      <p:sp>
        <p:nvSpPr>
          <p:cNvPr id="3" name="Text Placeholder 2">
            <a:extLst>
              <a:ext uri="{FF2B5EF4-FFF2-40B4-BE49-F238E27FC236}">
                <a16:creationId xmlns:a16="http://schemas.microsoft.com/office/drawing/2014/main" id="{DD0E5088-E8F9-48A4-8816-165DA1B0148B}"/>
              </a:ext>
            </a:extLst>
          </p:cNvPr>
          <p:cNvSpPr>
            <a:spLocks noGrp="1"/>
          </p:cNvSpPr>
          <p:nvPr>
            <p:ph type="body" sz="quarter" idx="10"/>
          </p:nvPr>
        </p:nvSpPr>
        <p:spPr>
          <a:xfrm>
            <a:off x="488156" y="982980"/>
            <a:ext cx="11215687" cy="5063490"/>
          </a:xfrm>
        </p:spPr>
        <p:txBody>
          <a:bodyPr>
            <a:noAutofit/>
          </a:bodyPr>
          <a:lstStyle/>
          <a:p>
            <a:pPr>
              <a:lnSpc>
                <a:spcPct val="120000"/>
              </a:lnSpc>
              <a:spcBef>
                <a:spcPts val="600"/>
              </a:spcBef>
              <a:spcAft>
                <a:spcPts val="600"/>
              </a:spcAft>
            </a:pPr>
            <a:r>
              <a:rPr lang="en-US" sz="1400" dirty="0"/>
              <a:t>On December 23, 2024, the Clery Act was amended to include hazing as a reportable crime. This important update took effect on January 1, 2025, and now requires all institutions of higher education to begin tracking and reporting hazing incidents in compliance with federal guidelines.</a:t>
            </a:r>
          </a:p>
          <a:p>
            <a:pPr>
              <a:lnSpc>
                <a:spcPct val="120000"/>
              </a:lnSpc>
              <a:spcBef>
                <a:spcPts val="600"/>
              </a:spcBef>
              <a:spcAft>
                <a:spcPts val="600"/>
              </a:spcAft>
            </a:pPr>
            <a:r>
              <a:rPr lang="en-US" sz="1400" dirty="0"/>
              <a:t>As part of this amendment, schools must submit a Campus Hazing Transparency Report twice a year. This report must summarize findings of responsibility for hazing violations committed by student organizations, including:</a:t>
            </a:r>
          </a:p>
          <a:p>
            <a:pPr lvl="1">
              <a:lnSpc>
                <a:spcPct val="120000"/>
              </a:lnSpc>
              <a:spcBef>
                <a:spcPts val="600"/>
              </a:spcBef>
              <a:spcAft>
                <a:spcPts val="600"/>
              </a:spcAft>
            </a:pPr>
            <a:r>
              <a:rPr lang="en-US" sz="1300" dirty="0"/>
              <a:t>The name of the organization,</a:t>
            </a:r>
          </a:p>
          <a:p>
            <a:pPr lvl="1">
              <a:lnSpc>
                <a:spcPct val="120000"/>
              </a:lnSpc>
              <a:spcBef>
                <a:spcPts val="600"/>
              </a:spcBef>
              <a:spcAft>
                <a:spcPts val="600"/>
              </a:spcAft>
            </a:pPr>
            <a:r>
              <a:rPr lang="en-US" sz="1300" dirty="0"/>
              <a:t>Description of the violation, and </a:t>
            </a:r>
          </a:p>
          <a:p>
            <a:pPr lvl="1">
              <a:lnSpc>
                <a:spcPct val="120000"/>
              </a:lnSpc>
              <a:spcBef>
                <a:spcPts val="600"/>
              </a:spcBef>
              <a:spcAft>
                <a:spcPts val="600"/>
              </a:spcAft>
            </a:pPr>
            <a:r>
              <a:rPr lang="en-US" sz="1300" dirty="0"/>
              <a:t>Date of the incident and resolution. </a:t>
            </a:r>
          </a:p>
          <a:p>
            <a:pPr lvl="1">
              <a:lnSpc>
                <a:spcPct val="120000"/>
              </a:lnSpc>
              <a:spcBef>
                <a:spcPts val="600"/>
              </a:spcBef>
              <a:spcAft>
                <a:spcPts val="600"/>
              </a:spcAft>
            </a:pPr>
            <a:r>
              <a:rPr lang="en-US" sz="1300" dirty="0"/>
              <a:t>The report must not include any identifiable information about victims.</a:t>
            </a:r>
          </a:p>
          <a:p>
            <a:pPr>
              <a:lnSpc>
                <a:spcPct val="120000"/>
              </a:lnSpc>
              <a:spcBef>
                <a:spcPts val="600"/>
              </a:spcBef>
              <a:spcAft>
                <a:spcPts val="600"/>
              </a:spcAft>
            </a:pPr>
            <a:r>
              <a:rPr lang="en-US" sz="1400" dirty="0"/>
              <a:t>Hazing is defined as an intentional, knowing, or reckless act by an individual (regardless of whether the student consents) that is associated with initiation, affiliation, or the maintenance of membership in a student organization. This act must cause, or likely contribute to, a substantial risk of reasonable harm, whether that harm is physical injury, mental distress, or degradation.</a:t>
            </a:r>
          </a:p>
          <a:p>
            <a:pPr>
              <a:lnSpc>
                <a:spcPct val="120000"/>
              </a:lnSpc>
              <a:spcBef>
                <a:spcPts val="600"/>
              </a:spcBef>
              <a:spcAft>
                <a:spcPts val="600"/>
              </a:spcAft>
            </a:pPr>
            <a:r>
              <a:rPr lang="en-US" sz="1400" dirty="0"/>
              <a:t>The definition of a student organization under this amendment is broad. It includes both recognized and unrecognized groups, affiliated and unaffiliated, as long as the group has at least two members who are students. Formal university recognition is not required for an organization to fall under this reporting requirement.</a:t>
            </a:r>
          </a:p>
        </p:txBody>
      </p:sp>
    </p:spTree>
    <p:extLst>
      <p:ext uri="{BB962C8B-B14F-4D97-AF65-F5344CB8AC3E}">
        <p14:creationId xmlns:p14="http://schemas.microsoft.com/office/powerpoint/2010/main" val="2297490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BC18-BCC3-4782-B52D-C601820303D5}"/>
              </a:ext>
            </a:extLst>
          </p:cNvPr>
          <p:cNvSpPr>
            <a:spLocks noGrp="1"/>
          </p:cNvSpPr>
          <p:nvPr>
            <p:ph type="ctrTitle"/>
          </p:nvPr>
        </p:nvSpPr>
        <p:spPr/>
        <p:txBody>
          <a:bodyPr/>
          <a:lstStyle/>
          <a:p>
            <a:r>
              <a:rPr lang="en-US" dirty="0"/>
              <a:t>New Amendment</a:t>
            </a:r>
          </a:p>
        </p:txBody>
      </p:sp>
      <p:sp>
        <p:nvSpPr>
          <p:cNvPr id="3" name="Text Placeholder 2">
            <a:extLst>
              <a:ext uri="{FF2B5EF4-FFF2-40B4-BE49-F238E27FC236}">
                <a16:creationId xmlns:a16="http://schemas.microsoft.com/office/drawing/2014/main" id="{7490E5B4-3A26-4571-9244-D827174D807F}"/>
              </a:ext>
            </a:extLst>
          </p:cNvPr>
          <p:cNvSpPr>
            <a:spLocks noGrp="1"/>
          </p:cNvSpPr>
          <p:nvPr>
            <p:ph type="body" sz="quarter" idx="10"/>
          </p:nvPr>
        </p:nvSpPr>
        <p:spPr/>
        <p:txBody>
          <a:bodyPr/>
          <a:lstStyle/>
          <a:p>
            <a:pPr>
              <a:lnSpc>
                <a:spcPct val="100000"/>
              </a:lnSpc>
              <a:spcBef>
                <a:spcPts val="600"/>
              </a:spcBef>
              <a:spcAft>
                <a:spcPts val="600"/>
              </a:spcAft>
            </a:pPr>
            <a:r>
              <a:rPr lang="en-US" dirty="0"/>
              <a:t>What does the new amendment mean for CSAs?</a:t>
            </a:r>
          </a:p>
          <a:p>
            <a:pPr lvl="1">
              <a:lnSpc>
                <a:spcPct val="100000"/>
              </a:lnSpc>
              <a:spcBef>
                <a:spcPts val="600"/>
              </a:spcBef>
              <a:spcAft>
                <a:spcPts val="600"/>
              </a:spcAft>
            </a:pPr>
            <a:r>
              <a:rPr lang="en-US" dirty="0"/>
              <a:t>Hazing incidents must now be treated with the same urgency and documentation standards as other Clery-reportable crimes</a:t>
            </a:r>
          </a:p>
          <a:p>
            <a:pPr lvl="1">
              <a:lnSpc>
                <a:spcPct val="100000"/>
              </a:lnSpc>
              <a:spcBef>
                <a:spcPts val="600"/>
              </a:spcBef>
              <a:spcAft>
                <a:spcPts val="600"/>
              </a:spcAft>
            </a:pPr>
            <a:r>
              <a:rPr lang="en-US" dirty="0"/>
              <a:t>CSAs should be aware of the expanded definition of student organizations and ensure that any hazing-related disclosures are properly documented and forwarded to the appropriate campus officials for inclusion in the biannual report</a:t>
            </a:r>
          </a:p>
        </p:txBody>
      </p:sp>
    </p:spTree>
    <p:extLst>
      <p:ext uri="{BB962C8B-B14F-4D97-AF65-F5344CB8AC3E}">
        <p14:creationId xmlns:p14="http://schemas.microsoft.com/office/powerpoint/2010/main" val="3590817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2F03ED-540C-45C7-B89B-D67B88694984}"/>
              </a:ext>
            </a:extLst>
          </p:cNvPr>
          <p:cNvSpPr>
            <a:spLocks noGrp="1"/>
          </p:cNvSpPr>
          <p:nvPr>
            <p:ph type="ctrTitle"/>
          </p:nvPr>
        </p:nvSpPr>
        <p:spPr/>
        <p:txBody>
          <a:bodyPr/>
          <a:lstStyle/>
          <a:p>
            <a:pPr algn="ctr"/>
            <a:r>
              <a:rPr lang="en-US" b="1" dirty="0"/>
              <a:t>Reporting an incident</a:t>
            </a:r>
          </a:p>
        </p:txBody>
      </p:sp>
      <p:sp>
        <p:nvSpPr>
          <p:cNvPr id="5" name="Text Placeholder 4">
            <a:extLst>
              <a:ext uri="{FF2B5EF4-FFF2-40B4-BE49-F238E27FC236}">
                <a16:creationId xmlns:a16="http://schemas.microsoft.com/office/drawing/2014/main" id="{A1054387-1916-4C4A-A756-865F43653086}"/>
              </a:ext>
            </a:extLst>
          </p:cNvPr>
          <p:cNvSpPr>
            <a:spLocks noGrp="1"/>
          </p:cNvSpPr>
          <p:nvPr>
            <p:ph type="body" sz="quarter" idx="10"/>
          </p:nvPr>
        </p:nvSpPr>
        <p:spPr>
          <a:xfrm>
            <a:off x="4238156" y="514350"/>
            <a:ext cx="7555328" cy="5795010"/>
          </a:xfrm>
        </p:spPr>
        <p:txBody>
          <a:bodyPr>
            <a:normAutofit fontScale="85000" lnSpcReduction="20000"/>
          </a:bodyPr>
          <a:lstStyle/>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Gather the facts: include details such as when, what, where, who, etc. </a:t>
            </a:r>
            <a:endParaRPr lang="en-US" sz="2000" dirty="0">
              <a:solidFill>
                <a:srgbClr val="1C1C1C"/>
              </a:solidFill>
              <a:latin typeface="Libre Franklin" pitchFamily="2" charset="0"/>
              <a:ea typeface="Gulim" panose="020B0600000101010101" pitchFamily="34" charset="-127"/>
            </a:endParaRP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It's important not to make a judgment or investigate the incident; simply record the facts. </a:t>
            </a:r>
            <a:endParaRPr lang="en-US" sz="2000" dirty="0">
              <a:solidFill>
                <a:srgbClr val="1C1C1C"/>
              </a:solidFill>
              <a:latin typeface="Libre Franklin" pitchFamily="2" charset="0"/>
              <a:ea typeface="Gulim" panose="020B0600000101010101" pitchFamily="34" charset="-127"/>
            </a:endParaRP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Describe the incident or crime completely and accurately. </a:t>
            </a:r>
            <a:endParaRPr lang="en-US" sz="2000" dirty="0">
              <a:solidFill>
                <a:srgbClr val="1C1C1C"/>
              </a:solidFill>
              <a:latin typeface="Libre Franklin" pitchFamily="2" charset="0"/>
              <a:ea typeface="Gulim" panose="020B0600000101010101" pitchFamily="34" charset="-127"/>
            </a:endParaRP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Inform victims of their options, including confidential reporting, and provide referrals to relevant resources (e.g., campus assistance programs or counseling services, if appropriate). </a:t>
            </a:r>
            <a:endParaRPr lang="en-US" sz="2000" dirty="0">
              <a:solidFill>
                <a:srgbClr val="1C1C1C"/>
              </a:solidFill>
              <a:latin typeface="Libre Franklin" pitchFamily="2" charset="0"/>
              <a:ea typeface="Gulim" panose="020B0600000101010101" pitchFamily="34" charset="-127"/>
            </a:endParaRP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Complete the CSA Incident Reporting Form </a:t>
            </a:r>
            <a:r>
              <a:rPr lang="en-US" sz="2000" b="0" i="0" dirty="0">
                <a:solidFill>
                  <a:srgbClr val="1C1C1C"/>
                </a:solidFill>
                <a:effectLst/>
                <a:latin typeface="Libre Franklin" pitchFamily="2" charset="0"/>
                <a:ea typeface="Gulim" panose="020B0600000101010101" pitchFamily="34" charset="-127"/>
                <a:hlinkClick r:id="rId2"/>
              </a:rPr>
              <a:t>https://www.salisbury.edu/police/clery-compliance/_files/CSA-Incident-Reporting-Form.pdf?v=20250913042847</a:t>
            </a:r>
            <a:endParaRPr lang="en-US" sz="2000" b="0" i="0" dirty="0">
              <a:solidFill>
                <a:srgbClr val="1C1C1C"/>
              </a:solidFill>
              <a:effectLst/>
              <a:latin typeface="Libre Franklin" pitchFamily="2" charset="0"/>
              <a:ea typeface="Gulim" panose="020B0600000101010101" pitchFamily="34" charset="-127"/>
            </a:endParaRP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 Submit </a:t>
            </a:r>
            <a:r>
              <a:rPr lang="en-US" sz="2000" dirty="0">
                <a:solidFill>
                  <a:srgbClr val="1C1C1C"/>
                </a:solidFill>
                <a:latin typeface="Libre Franklin" pitchFamily="2" charset="0"/>
                <a:ea typeface="Gulim" panose="020B0600000101010101" pitchFamily="34" charset="-127"/>
              </a:rPr>
              <a:t>the form</a:t>
            </a:r>
            <a:r>
              <a:rPr lang="en-US" sz="2000" b="0" i="0" dirty="0">
                <a:solidFill>
                  <a:srgbClr val="1C1C1C"/>
                </a:solidFill>
                <a:effectLst/>
                <a:latin typeface="Libre Franklin" pitchFamily="2" charset="0"/>
                <a:ea typeface="Gulim" panose="020B0600000101010101" pitchFamily="34" charset="-127"/>
              </a:rPr>
              <a:t> immediately to University Police via email at UNIVERSITYPOLICE@salisbury.edu. </a:t>
            </a:r>
            <a:endParaRPr lang="en-US" sz="2000" dirty="0">
              <a:solidFill>
                <a:srgbClr val="1C1C1C"/>
              </a:solidFill>
              <a:latin typeface="Libre Franklin" pitchFamily="2" charset="0"/>
              <a:ea typeface="Gulim" panose="020B0600000101010101" pitchFamily="34" charset="-127"/>
            </a:endParaRP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Report all crimes related to the Clery Act immediately to University Police. </a:t>
            </a:r>
          </a:p>
          <a:p>
            <a:pPr lvl="0">
              <a:lnSpc>
                <a:spcPct val="120000"/>
              </a:lnSpc>
              <a:spcBef>
                <a:spcPts val="600"/>
              </a:spcBef>
              <a:spcAft>
                <a:spcPts val="600"/>
              </a:spcAft>
            </a:pPr>
            <a:r>
              <a:rPr lang="en-US" sz="2000" b="0" i="0" dirty="0">
                <a:solidFill>
                  <a:srgbClr val="1C1C1C"/>
                </a:solidFill>
                <a:effectLst/>
                <a:latin typeface="Libre Franklin" pitchFamily="2" charset="0"/>
                <a:ea typeface="Gulim" panose="020B0600000101010101" pitchFamily="34" charset="-127"/>
              </a:rPr>
              <a:t>Note: If a victim reports a crime to you but wishes to remain anonymous, you still need to submit a CSA Incident Reporting Form. However, you do not need to identify the victim.</a:t>
            </a:r>
            <a:endParaRPr lang="en-US" sz="2000" dirty="0">
              <a:latin typeface="Libre Franklin" pitchFamily="2" charset="0"/>
              <a:ea typeface="Gulim" panose="020B0600000101010101" pitchFamily="34" charset="-127"/>
            </a:endParaRPr>
          </a:p>
        </p:txBody>
      </p:sp>
    </p:spTree>
    <p:extLst>
      <p:ext uri="{BB962C8B-B14F-4D97-AF65-F5344CB8AC3E}">
        <p14:creationId xmlns:p14="http://schemas.microsoft.com/office/powerpoint/2010/main" val="3868973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B854-C44F-45EA-B0F0-DFA23DFB73E7}"/>
              </a:ext>
            </a:extLst>
          </p:cNvPr>
          <p:cNvSpPr>
            <a:spLocks noGrp="1"/>
          </p:cNvSpPr>
          <p:nvPr>
            <p:ph type="ctrTitle"/>
          </p:nvPr>
        </p:nvSpPr>
        <p:spPr/>
        <p:txBody>
          <a:bodyPr>
            <a:normAutofit fontScale="90000"/>
          </a:bodyPr>
          <a:lstStyle/>
          <a:p>
            <a:pPr marL="0" indent="0" algn="ctr">
              <a:buNone/>
            </a:pPr>
            <a:r>
              <a:rPr lang="en-US" b="1" dirty="0"/>
              <a:t>Campus Security Authorities are the front line of campus safety</a:t>
            </a:r>
            <a:r>
              <a:rPr lang="en-US" dirty="0"/>
              <a:t>. </a:t>
            </a:r>
          </a:p>
        </p:txBody>
      </p:sp>
      <p:sp>
        <p:nvSpPr>
          <p:cNvPr id="3" name="Text Placeholder 2">
            <a:extLst>
              <a:ext uri="{FF2B5EF4-FFF2-40B4-BE49-F238E27FC236}">
                <a16:creationId xmlns:a16="http://schemas.microsoft.com/office/drawing/2014/main" id="{0E720526-C72B-435C-81F4-7BDE9B9E272B}"/>
              </a:ext>
            </a:extLst>
          </p:cNvPr>
          <p:cNvSpPr>
            <a:spLocks noGrp="1"/>
          </p:cNvSpPr>
          <p:nvPr>
            <p:ph type="body" sz="quarter" idx="10"/>
          </p:nvPr>
        </p:nvSpPr>
        <p:spPr/>
        <p:txBody>
          <a:bodyPr>
            <a:normAutofit fontScale="32500" lnSpcReduction="20000"/>
          </a:bodyPr>
          <a:lstStyle/>
          <a:p>
            <a:pPr marL="0" indent="0">
              <a:lnSpc>
                <a:spcPct val="120000"/>
              </a:lnSpc>
              <a:spcBef>
                <a:spcPts val="600"/>
              </a:spcBef>
              <a:spcAft>
                <a:spcPts val="600"/>
              </a:spcAft>
              <a:buNone/>
            </a:pPr>
            <a:r>
              <a:rPr lang="en-US" sz="4300" b="0" i="0" dirty="0">
                <a:solidFill>
                  <a:srgbClr val="1C1C1C"/>
                </a:solidFill>
                <a:effectLst/>
                <a:latin typeface="Libre Franklin" pitchFamily="2" charset="0"/>
              </a:rPr>
              <a:t>Whether you're a faculty member, coach, advisor, or staff, your role as a Campus Security Authority transcends mere procedure; it’s a personal commitment to our students. They trust you and confide in you, and your response can truly make a significant impact. We've explored the essentials: </a:t>
            </a:r>
          </a:p>
          <a:p>
            <a:pPr lvl="1">
              <a:lnSpc>
                <a:spcPct val="120000"/>
              </a:lnSpc>
              <a:spcBef>
                <a:spcPts val="600"/>
              </a:spcBef>
              <a:spcAft>
                <a:spcPts val="600"/>
              </a:spcAft>
            </a:pPr>
            <a:r>
              <a:rPr lang="en-US" sz="4300" b="0" i="0" dirty="0">
                <a:solidFill>
                  <a:srgbClr val="1C1C1C"/>
                </a:solidFill>
                <a:effectLst/>
                <a:latin typeface="Libre Franklin" pitchFamily="2" charset="0"/>
              </a:rPr>
              <a:t>Understanding what qualifies as a Clery-reportable crime, including the important new addition of hazing as of January 1, 2025. </a:t>
            </a:r>
          </a:p>
          <a:p>
            <a:pPr lvl="1">
              <a:lnSpc>
                <a:spcPct val="120000"/>
              </a:lnSpc>
              <a:spcBef>
                <a:spcPts val="600"/>
              </a:spcBef>
              <a:spcAft>
                <a:spcPts val="600"/>
              </a:spcAft>
            </a:pPr>
            <a:r>
              <a:rPr lang="en-US" sz="4300" b="0" i="0" dirty="0">
                <a:solidFill>
                  <a:srgbClr val="1C1C1C"/>
                </a:solidFill>
                <a:effectLst/>
                <a:latin typeface="Libre Franklin" pitchFamily="2" charset="0"/>
              </a:rPr>
              <a:t>Recognizing and accurately documenting incidents. </a:t>
            </a:r>
          </a:p>
          <a:p>
            <a:pPr lvl="1">
              <a:lnSpc>
                <a:spcPct val="120000"/>
              </a:lnSpc>
              <a:spcBef>
                <a:spcPts val="600"/>
              </a:spcBef>
              <a:spcAft>
                <a:spcPts val="600"/>
              </a:spcAft>
            </a:pPr>
            <a:r>
              <a:rPr lang="en-US" sz="4300" b="0" i="0" dirty="0">
                <a:solidFill>
                  <a:srgbClr val="1C1C1C"/>
                </a:solidFill>
                <a:effectLst/>
                <a:latin typeface="Libre Franklin" pitchFamily="2" charset="0"/>
              </a:rPr>
              <a:t>The critical importance of timely reporting to uphold transparency, accountability, and compliance. </a:t>
            </a:r>
          </a:p>
          <a:p>
            <a:pPr lvl="1">
              <a:lnSpc>
                <a:spcPct val="120000"/>
              </a:lnSpc>
              <a:spcBef>
                <a:spcPts val="600"/>
              </a:spcBef>
              <a:spcAft>
                <a:spcPts val="600"/>
              </a:spcAft>
            </a:pPr>
            <a:r>
              <a:rPr lang="en-US" sz="4300" b="0" i="0" dirty="0">
                <a:solidFill>
                  <a:srgbClr val="1C1C1C"/>
                </a:solidFill>
                <a:effectLst/>
                <a:latin typeface="Libre Franklin" pitchFamily="2" charset="0"/>
              </a:rPr>
              <a:t>The expanded definition of student organizations for hazing reports—whether recognized or not, affiliated or not; if two students are involved, it counts. </a:t>
            </a:r>
          </a:p>
          <a:p>
            <a:pPr marL="0" indent="0">
              <a:lnSpc>
                <a:spcPct val="120000"/>
              </a:lnSpc>
              <a:spcBef>
                <a:spcPts val="600"/>
              </a:spcBef>
              <a:spcAft>
                <a:spcPts val="600"/>
              </a:spcAft>
              <a:buNone/>
            </a:pPr>
            <a:r>
              <a:rPr lang="en-US" sz="4300" b="0" i="0" dirty="0">
                <a:solidFill>
                  <a:srgbClr val="1C1C1C"/>
                </a:solidFill>
                <a:effectLst/>
                <a:latin typeface="Libre Franklin" pitchFamily="2" charset="0"/>
              </a:rPr>
              <a:t>This is more than just facts and forms; it’s about fostering a culture of safety and trust. When you report, you’re not merely fulfilling a duty; you’re protecting someone’s future, helping to prevent harm, and strengthening our campus community. </a:t>
            </a:r>
          </a:p>
          <a:p>
            <a:pPr marL="0" indent="0">
              <a:lnSpc>
                <a:spcPct val="120000"/>
              </a:lnSpc>
              <a:spcBef>
                <a:spcPts val="600"/>
              </a:spcBef>
              <a:spcAft>
                <a:spcPts val="600"/>
              </a:spcAft>
              <a:buNone/>
            </a:pPr>
            <a:r>
              <a:rPr lang="en-US" sz="4300" b="0" i="0" dirty="0">
                <a:solidFill>
                  <a:srgbClr val="1C1C1C"/>
                </a:solidFill>
                <a:effectLst/>
                <a:latin typeface="Libre Franklin" pitchFamily="2" charset="0"/>
              </a:rPr>
              <a:t>Let’s be clear: If you see, hear, or suspect something, report it. You don’t need to investigate or have proof; you just need to speak up. Your vigilance can save lives. Your integrity builds trust. Your actions ensure that Salisbury University remains a place where every student feels safe, seen, and supported</a:t>
            </a:r>
            <a:r>
              <a:rPr lang="en-US" sz="4400" b="0" i="0" dirty="0">
                <a:solidFill>
                  <a:srgbClr val="1C1C1C"/>
                </a:solidFill>
                <a:effectLst/>
                <a:latin typeface="Inter"/>
              </a:rPr>
              <a:t>.</a:t>
            </a:r>
            <a:endParaRPr lang="en-US" dirty="0"/>
          </a:p>
        </p:txBody>
      </p:sp>
    </p:spTree>
    <p:extLst>
      <p:ext uri="{BB962C8B-B14F-4D97-AF65-F5344CB8AC3E}">
        <p14:creationId xmlns:p14="http://schemas.microsoft.com/office/powerpoint/2010/main" val="203671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97246B-069B-492E-9F95-556E3E2875C5}"/>
              </a:ext>
            </a:extLst>
          </p:cNvPr>
          <p:cNvSpPr>
            <a:spLocks noGrp="1"/>
          </p:cNvSpPr>
          <p:nvPr>
            <p:ph type="ctrTitle"/>
          </p:nvPr>
        </p:nvSpPr>
        <p:spPr/>
        <p:txBody>
          <a:bodyPr/>
          <a:lstStyle/>
          <a:p>
            <a:r>
              <a:rPr lang="en-US" dirty="0"/>
              <a:t>What is the Clery Act</a:t>
            </a:r>
          </a:p>
        </p:txBody>
      </p:sp>
      <p:sp>
        <p:nvSpPr>
          <p:cNvPr id="6" name="Text Placeholder 5">
            <a:extLst>
              <a:ext uri="{FF2B5EF4-FFF2-40B4-BE49-F238E27FC236}">
                <a16:creationId xmlns:a16="http://schemas.microsoft.com/office/drawing/2014/main" id="{7E6C20DB-9372-4102-9496-8F690EF11898}"/>
              </a:ext>
            </a:extLst>
          </p:cNvPr>
          <p:cNvSpPr>
            <a:spLocks noGrp="1"/>
          </p:cNvSpPr>
          <p:nvPr>
            <p:ph type="body" sz="quarter" idx="10"/>
          </p:nvPr>
        </p:nvSpPr>
        <p:spPr/>
        <p:txBody>
          <a:bodyPr>
            <a:normAutofit fontScale="85000" lnSpcReduction="10000"/>
          </a:bodyPr>
          <a:lstStyle/>
          <a:p>
            <a:pPr>
              <a:lnSpc>
                <a:spcPct val="110000"/>
              </a:lnSpc>
              <a:spcBef>
                <a:spcPts val="600"/>
              </a:spcBef>
              <a:spcAft>
                <a:spcPts val="600"/>
              </a:spcAft>
            </a:pPr>
            <a:r>
              <a:rPr lang="en-US" dirty="0"/>
              <a:t>The Jeanne Clery Campus Safety Act (Clery Act) was enacted in memory of Jeanne Clery, who was raped and murdered in her dorm room in 1986.</a:t>
            </a:r>
          </a:p>
          <a:p>
            <a:pPr>
              <a:lnSpc>
                <a:spcPct val="110000"/>
              </a:lnSpc>
              <a:spcBef>
                <a:spcPts val="600"/>
              </a:spcBef>
              <a:spcAft>
                <a:spcPts val="600"/>
              </a:spcAft>
            </a:pPr>
            <a:r>
              <a:rPr lang="en-US" dirty="0"/>
              <a:t>The Clery Act is a federal law that mandates institutions of higher education, which receive federal financial aid, to report statistics on campus crime and arrests. It also requires them to share information about their policies and practices aimed at promoting crime awareness, campus safety, and security. </a:t>
            </a:r>
          </a:p>
          <a:p>
            <a:pPr>
              <a:lnSpc>
                <a:spcPct val="110000"/>
              </a:lnSpc>
              <a:spcBef>
                <a:spcPts val="600"/>
              </a:spcBef>
              <a:spcAft>
                <a:spcPts val="600"/>
              </a:spcAft>
            </a:pPr>
            <a:r>
              <a:rPr lang="en-US" dirty="0"/>
              <a:t>Employees and students are notified by October 1</a:t>
            </a:r>
            <a:r>
              <a:rPr lang="en-US" baseline="30000" dirty="0"/>
              <a:t>st</a:t>
            </a:r>
            <a:r>
              <a:rPr lang="en-US" dirty="0"/>
              <a:t> each year that the updated Annual Security Report (ASR) is available on the University’s website.</a:t>
            </a:r>
          </a:p>
          <a:p>
            <a:pPr>
              <a:lnSpc>
                <a:spcPct val="110000"/>
              </a:lnSpc>
              <a:spcBef>
                <a:spcPts val="600"/>
              </a:spcBef>
              <a:spcAft>
                <a:spcPts val="600"/>
              </a:spcAft>
            </a:pPr>
            <a:endParaRPr lang="en-US" dirty="0"/>
          </a:p>
          <a:p>
            <a:endParaRPr lang="en-US" dirty="0"/>
          </a:p>
        </p:txBody>
      </p:sp>
    </p:spTree>
    <p:extLst>
      <p:ext uri="{BB962C8B-B14F-4D97-AF65-F5344CB8AC3E}">
        <p14:creationId xmlns:p14="http://schemas.microsoft.com/office/powerpoint/2010/main" val="298863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6616-3D4F-449E-B0FA-C33400F4660E}"/>
              </a:ext>
            </a:extLst>
          </p:cNvPr>
          <p:cNvSpPr>
            <a:spLocks noGrp="1"/>
          </p:cNvSpPr>
          <p:nvPr>
            <p:ph type="ctrTitle"/>
          </p:nvPr>
        </p:nvSpPr>
        <p:spPr/>
        <p:txBody>
          <a:bodyPr/>
          <a:lstStyle/>
          <a:p>
            <a:r>
              <a:rPr lang="en-US" dirty="0"/>
              <a:t>Requirements of the Clery Act</a:t>
            </a:r>
          </a:p>
        </p:txBody>
      </p:sp>
      <p:sp>
        <p:nvSpPr>
          <p:cNvPr id="3" name="Text Placeholder 2">
            <a:extLst>
              <a:ext uri="{FF2B5EF4-FFF2-40B4-BE49-F238E27FC236}">
                <a16:creationId xmlns:a16="http://schemas.microsoft.com/office/drawing/2014/main" id="{78CDF406-099A-460C-BD6C-841F4EF41B58}"/>
              </a:ext>
            </a:extLst>
          </p:cNvPr>
          <p:cNvSpPr>
            <a:spLocks noGrp="1"/>
          </p:cNvSpPr>
          <p:nvPr>
            <p:ph type="body" sz="quarter" idx="10"/>
          </p:nvPr>
        </p:nvSpPr>
        <p:spPr>
          <a:xfrm>
            <a:off x="488156" y="1223010"/>
            <a:ext cx="11215687" cy="4516993"/>
          </a:xfrm>
        </p:spPr>
        <p:txBody>
          <a:bodyPr>
            <a:normAutofit fontScale="77500" lnSpcReduction="20000"/>
          </a:bodyPr>
          <a:lstStyle/>
          <a:p>
            <a:pPr>
              <a:lnSpc>
                <a:spcPct val="120000"/>
              </a:lnSpc>
              <a:spcBef>
                <a:spcPts val="600"/>
              </a:spcBef>
              <a:spcAft>
                <a:spcPts val="600"/>
              </a:spcAft>
            </a:pPr>
            <a:r>
              <a:rPr lang="en-US" dirty="0"/>
              <a:t>Publish the Annual Security Report (ASR), including the past three calendar years of statistics, university policy statements, and prevention &amp; awareness programs.</a:t>
            </a:r>
          </a:p>
          <a:p>
            <a:pPr>
              <a:lnSpc>
                <a:spcPct val="120000"/>
              </a:lnSpc>
              <a:spcBef>
                <a:spcPts val="600"/>
              </a:spcBef>
              <a:spcAft>
                <a:spcPts val="600"/>
              </a:spcAft>
            </a:pPr>
            <a:r>
              <a:rPr lang="en-US" dirty="0"/>
              <a:t>Provide a Daily Crime Log showing crimes reported within the campus geography. </a:t>
            </a:r>
          </a:p>
          <a:p>
            <a:pPr>
              <a:lnSpc>
                <a:spcPct val="120000"/>
              </a:lnSpc>
              <a:spcBef>
                <a:spcPts val="600"/>
              </a:spcBef>
              <a:spcAft>
                <a:spcPts val="600"/>
              </a:spcAft>
            </a:pPr>
            <a:r>
              <a:rPr lang="en-US" dirty="0"/>
              <a:t>Issue timely warnings when a crime poses an ongoing threat to the safety of the campus community. Timely warnings are issued for Clery-reportable crimes, but may also be issued for other crime classifications as deemed necessary.</a:t>
            </a:r>
          </a:p>
          <a:p>
            <a:pPr>
              <a:lnSpc>
                <a:spcPct val="120000"/>
              </a:lnSpc>
              <a:spcBef>
                <a:spcPts val="600"/>
              </a:spcBef>
              <a:spcAft>
                <a:spcPts val="600"/>
              </a:spcAft>
            </a:pPr>
            <a:r>
              <a:rPr lang="en-US" sz="2800" dirty="0"/>
              <a:t>Issue Em</a:t>
            </a:r>
            <a:r>
              <a:rPr lang="en-US" dirty="0"/>
              <a:t>erg</a:t>
            </a:r>
            <a:r>
              <a:rPr lang="en-US" sz="2800" dirty="0"/>
              <a:t>ency Notifications upon confirmation that there is a significant emergency or dangerous situation that poses an immediate threat to the health or safety of the campus community. </a:t>
            </a:r>
          </a:p>
          <a:p>
            <a:pPr>
              <a:lnSpc>
                <a:spcPct val="120000"/>
              </a:lnSpc>
              <a:spcBef>
                <a:spcPts val="600"/>
              </a:spcBef>
              <a:spcAft>
                <a:spcPts val="600"/>
              </a:spcAft>
            </a:pPr>
            <a:r>
              <a:rPr lang="en-US" sz="2800" dirty="0"/>
              <a:t>Maintain Fire Safety information in compliance with the Higher Education Opportunity Act of 2008</a:t>
            </a:r>
          </a:p>
          <a:p>
            <a:endParaRPr lang="en-US" sz="2800" dirty="0"/>
          </a:p>
          <a:p>
            <a:endParaRPr lang="en-US" dirty="0"/>
          </a:p>
        </p:txBody>
      </p:sp>
    </p:spTree>
    <p:extLst>
      <p:ext uri="{BB962C8B-B14F-4D97-AF65-F5344CB8AC3E}">
        <p14:creationId xmlns:p14="http://schemas.microsoft.com/office/powerpoint/2010/main" val="305752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A0FE-2791-4C29-A5E6-33EA4415F153}"/>
              </a:ext>
            </a:extLst>
          </p:cNvPr>
          <p:cNvSpPr>
            <a:spLocks noGrp="1"/>
          </p:cNvSpPr>
          <p:nvPr>
            <p:ph type="ctrTitle"/>
          </p:nvPr>
        </p:nvSpPr>
        <p:spPr/>
        <p:txBody>
          <a:bodyPr/>
          <a:lstStyle/>
          <a:p>
            <a:r>
              <a:rPr lang="en-US" dirty="0"/>
              <a:t>Who is a Campus Security Authority (CSA)</a:t>
            </a:r>
          </a:p>
        </p:txBody>
      </p:sp>
      <p:sp>
        <p:nvSpPr>
          <p:cNvPr id="3" name="Text Placeholder 2">
            <a:extLst>
              <a:ext uri="{FF2B5EF4-FFF2-40B4-BE49-F238E27FC236}">
                <a16:creationId xmlns:a16="http://schemas.microsoft.com/office/drawing/2014/main" id="{C31C6997-5FDB-453B-B449-D8E76E1972B2}"/>
              </a:ext>
            </a:extLst>
          </p:cNvPr>
          <p:cNvSpPr>
            <a:spLocks noGrp="1"/>
          </p:cNvSpPr>
          <p:nvPr>
            <p:ph type="body" sz="quarter" idx="10"/>
          </p:nvPr>
        </p:nvSpPr>
        <p:spPr/>
        <p:txBody>
          <a:bodyPr>
            <a:normAutofit fontScale="70000" lnSpcReduction="20000"/>
          </a:bodyPr>
          <a:lstStyle/>
          <a:p>
            <a:pPr>
              <a:lnSpc>
                <a:spcPct val="120000"/>
              </a:lnSpc>
              <a:spcBef>
                <a:spcPts val="600"/>
              </a:spcBef>
              <a:spcAft>
                <a:spcPts val="600"/>
              </a:spcAft>
            </a:pPr>
            <a:r>
              <a:rPr lang="en-US" dirty="0"/>
              <a:t>Individuals on campus who have been identified as persons who are obligated to report crimes that they become aware of to the appropriate reporting structure at the institution.</a:t>
            </a:r>
          </a:p>
          <a:p>
            <a:pPr>
              <a:lnSpc>
                <a:spcPct val="120000"/>
              </a:lnSpc>
              <a:spcBef>
                <a:spcPts val="600"/>
              </a:spcBef>
              <a:spcAft>
                <a:spcPts val="600"/>
              </a:spcAft>
            </a:pPr>
            <a:r>
              <a:rPr lang="en-US" dirty="0"/>
              <a:t>An individual may be designated as a CSA if they perform the following job functions:</a:t>
            </a:r>
          </a:p>
          <a:p>
            <a:pPr lvl="1">
              <a:lnSpc>
                <a:spcPct val="120000"/>
              </a:lnSpc>
              <a:spcBef>
                <a:spcPts val="600"/>
              </a:spcBef>
              <a:spcAft>
                <a:spcPts val="600"/>
              </a:spcAft>
            </a:pPr>
            <a:r>
              <a:rPr lang="en-US" sz="2900" dirty="0"/>
              <a:t>Their official job responsibilities involve significant interaction with students and/or campus activities</a:t>
            </a:r>
          </a:p>
          <a:p>
            <a:pPr lvl="1">
              <a:lnSpc>
                <a:spcPct val="120000"/>
              </a:lnSpc>
              <a:spcBef>
                <a:spcPts val="600"/>
              </a:spcBef>
              <a:spcAft>
                <a:spcPts val="600"/>
              </a:spcAft>
            </a:pPr>
            <a:r>
              <a:rPr lang="en-US" sz="2900" dirty="0"/>
              <a:t>They serve as a formal or unofficial mentor to students (Does not have to be paid to qualify)</a:t>
            </a:r>
          </a:p>
          <a:p>
            <a:pPr lvl="1">
              <a:lnSpc>
                <a:spcPct val="120000"/>
              </a:lnSpc>
              <a:spcBef>
                <a:spcPts val="600"/>
              </a:spcBef>
              <a:spcAft>
                <a:spcPts val="600"/>
              </a:spcAft>
            </a:pPr>
            <a:r>
              <a:rPr lang="en-US" sz="2900" dirty="0"/>
              <a:t>They serve as a member in an office or of a committee to whom students are instructed and informed to report </a:t>
            </a:r>
            <a:r>
              <a:rPr lang="en-US" sz="2900" dirty="0" err="1"/>
              <a:t>ot</a:t>
            </a:r>
            <a:r>
              <a:rPr lang="en-US" sz="2900" dirty="0"/>
              <a:t> discuss crimes, allegations of crimes, and other troubling situations</a:t>
            </a:r>
          </a:p>
          <a:p>
            <a:pPr lvl="1">
              <a:lnSpc>
                <a:spcPct val="120000"/>
              </a:lnSpc>
              <a:spcBef>
                <a:spcPts val="600"/>
              </a:spcBef>
              <a:spcAft>
                <a:spcPts val="600"/>
              </a:spcAft>
            </a:pPr>
            <a:r>
              <a:rPr lang="en-US" sz="2900" dirty="0"/>
              <a:t>They have oversight for or involvement in disciplinary procedures.</a:t>
            </a:r>
          </a:p>
        </p:txBody>
      </p:sp>
    </p:spTree>
    <p:extLst>
      <p:ext uri="{BB962C8B-B14F-4D97-AF65-F5344CB8AC3E}">
        <p14:creationId xmlns:p14="http://schemas.microsoft.com/office/powerpoint/2010/main" val="165505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5983C6-AD70-467A-B5BB-57EA93A1E111}"/>
              </a:ext>
            </a:extLst>
          </p:cNvPr>
          <p:cNvSpPr>
            <a:spLocks noGrp="1"/>
          </p:cNvSpPr>
          <p:nvPr>
            <p:ph type="ctrTitle"/>
          </p:nvPr>
        </p:nvSpPr>
        <p:spPr/>
        <p:txBody>
          <a:bodyPr/>
          <a:lstStyle/>
          <a:p>
            <a:pPr algn="ctr"/>
            <a:r>
              <a:rPr lang="en-US" dirty="0"/>
              <a:t>Examples of CSAs</a:t>
            </a:r>
          </a:p>
        </p:txBody>
      </p:sp>
      <p:sp>
        <p:nvSpPr>
          <p:cNvPr id="5" name="Text Placeholder 4">
            <a:extLst>
              <a:ext uri="{FF2B5EF4-FFF2-40B4-BE49-F238E27FC236}">
                <a16:creationId xmlns:a16="http://schemas.microsoft.com/office/drawing/2014/main" id="{5A8DFB51-2E50-4529-B363-48098F99CD8E}"/>
              </a:ext>
            </a:extLst>
          </p:cNvPr>
          <p:cNvSpPr>
            <a:spLocks noGrp="1"/>
          </p:cNvSpPr>
          <p:nvPr>
            <p:ph type="body" sz="quarter" idx="10"/>
          </p:nvPr>
        </p:nvSpPr>
        <p:spPr>
          <a:xfrm>
            <a:off x="4238156" y="537210"/>
            <a:ext cx="7555328" cy="5795010"/>
          </a:xfrm>
        </p:spPr>
        <p:txBody>
          <a:bodyPr anchor="ctr">
            <a:normAutofit fontScale="55000" lnSpcReduction="20000"/>
          </a:bodyPr>
          <a:lstStyle/>
          <a:p>
            <a:pPr>
              <a:lnSpc>
                <a:spcPct val="120000"/>
              </a:lnSpc>
              <a:spcBef>
                <a:spcPts val="600"/>
              </a:spcBef>
              <a:spcAft>
                <a:spcPts val="600"/>
              </a:spcAft>
            </a:pPr>
            <a:r>
              <a:rPr lang="en-US" dirty="0"/>
              <a:t>All members of the campus police</a:t>
            </a:r>
          </a:p>
          <a:p>
            <a:pPr>
              <a:lnSpc>
                <a:spcPct val="120000"/>
              </a:lnSpc>
              <a:spcBef>
                <a:spcPts val="600"/>
              </a:spcBef>
              <a:spcAft>
                <a:spcPts val="600"/>
              </a:spcAft>
            </a:pPr>
            <a:r>
              <a:rPr lang="en-US" dirty="0"/>
              <a:t>Safety escorts</a:t>
            </a:r>
          </a:p>
          <a:p>
            <a:pPr>
              <a:lnSpc>
                <a:spcPct val="120000"/>
              </a:lnSpc>
              <a:spcBef>
                <a:spcPts val="600"/>
              </a:spcBef>
              <a:spcAft>
                <a:spcPts val="600"/>
              </a:spcAft>
            </a:pPr>
            <a:r>
              <a:rPr lang="en-US" dirty="0"/>
              <a:t>Parking access monitors</a:t>
            </a:r>
          </a:p>
          <a:p>
            <a:pPr>
              <a:lnSpc>
                <a:spcPct val="120000"/>
              </a:lnSpc>
              <a:spcBef>
                <a:spcPts val="600"/>
              </a:spcBef>
              <a:spcAft>
                <a:spcPts val="600"/>
              </a:spcAft>
            </a:pPr>
            <a:r>
              <a:rPr lang="en-US" dirty="0"/>
              <a:t>Student housing directors</a:t>
            </a:r>
          </a:p>
          <a:p>
            <a:pPr>
              <a:lnSpc>
                <a:spcPct val="120000"/>
              </a:lnSpc>
              <a:spcBef>
                <a:spcPts val="600"/>
              </a:spcBef>
              <a:spcAft>
                <a:spcPts val="600"/>
              </a:spcAft>
            </a:pPr>
            <a:r>
              <a:rPr lang="en-US" dirty="0"/>
              <a:t>Resident hall directors</a:t>
            </a:r>
          </a:p>
          <a:p>
            <a:pPr>
              <a:lnSpc>
                <a:spcPct val="120000"/>
              </a:lnSpc>
              <a:spcBef>
                <a:spcPts val="600"/>
              </a:spcBef>
              <a:spcAft>
                <a:spcPts val="600"/>
              </a:spcAft>
            </a:pPr>
            <a:r>
              <a:rPr lang="en-US" dirty="0"/>
              <a:t>Deans</a:t>
            </a:r>
          </a:p>
          <a:p>
            <a:pPr>
              <a:lnSpc>
                <a:spcPct val="120000"/>
              </a:lnSpc>
              <a:spcBef>
                <a:spcPts val="600"/>
              </a:spcBef>
              <a:spcAft>
                <a:spcPts val="600"/>
              </a:spcAft>
            </a:pPr>
            <a:r>
              <a:rPr lang="en-US" dirty="0"/>
              <a:t>Student conduct officers</a:t>
            </a:r>
          </a:p>
          <a:p>
            <a:pPr>
              <a:lnSpc>
                <a:spcPct val="120000"/>
              </a:lnSpc>
              <a:spcBef>
                <a:spcPts val="600"/>
              </a:spcBef>
              <a:spcAft>
                <a:spcPts val="600"/>
              </a:spcAft>
            </a:pPr>
            <a:r>
              <a:rPr lang="en-US" dirty="0"/>
              <a:t>Athletic directors, coaches, and trainers</a:t>
            </a:r>
          </a:p>
          <a:p>
            <a:pPr>
              <a:lnSpc>
                <a:spcPct val="120000"/>
              </a:lnSpc>
              <a:spcBef>
                <a:spcPts val="600"/>
              </a:spcBef>
              <a:spcAft>
                <a:spcPts val="600"/>
              </a:spcAft>
            </a:pPr>
            <a:r>
              <a:rPr lang="en-US" dirty="0"/>
              <a:t>Title IX coordinators</a:t>
            </a:r>
          </a:p>
          <a:p>
            <a:pPr>
              <a:lnSpc>
                <a:spcPct val="120000"/>
              </a:lnSpc>
              <a:spcBef>
                <a:spcPts val="600"/>
              </a:spcBef>
              <a:spcAft>
                <a:spcPts val="600"/>
              </a:spcAft>
            </a:pPr>
            <a:r>
              <a:rPr lang="en-US" dirty="0"/>
              <a:t>Study abroad coordinators</a:t>
            </a:r>
          </a:p>
          <a:p>
            <a:pPr>
              <a:lnSpc>
                <a:spcPct val="120000"/>
              </a:lnSpc>
              <a:spcBef>
                <a:spcPts val="600"/>
              </a:spcBef>
              <a:spcAft>
                <a:spcPts val="600"/>
              </a:spcAft>
            </a:pPr>
            <a:r>
              <a:rPr lang="en-US" dirty="0"/>
              <a:t>Campus health individuals</a:t>
            </a:r>
          </a:p>
          <a:p>
            <a:pPr>
              <a:lnSpc>
                <a:spcPct val="120000"/>
              </a:lnSpc>
              <a:spcBef>
                <a:spcPts val="600"/>
              </a:spcBef>
              <a:spcAft>
                <a:spcPts val="600"/>
              </a:spcAft>
            </a:pPr>
            <a:r>
              <a:rPr lang="en-US" dirty="0"/>
              <a:t>Counseling center individuals</a:t>
            </a:r>
          </a:p>
          <a:p>
            <a:pPr>
              <a:lnSpc>
                <a:spcPct val="120000"/>
              </a:lnSpc>
              <a:spcBef>
                <a:spcPts val="600"/>
              </a:spcBef>
              <a:spcAft>
                <a:spcPts val="600"/>
              </a:spcAft>
            </a:pPr>
            <a:r>
              <a:rPr lang="en-US" dirty="0"/>
              <a:t>Victim advocates</a:t>
            </a:r>
          </a:p>
          <a:p>
            <a:pPr>
              <a:lnSpc>
                <a:spcPct val="120000"/>
              </a:lnSpc>
              <a:spcBef>
                <a:spcPts val="600"/>
              </a:spcBef>
              <a:spcAft>
                <a:spcPts val="600"/>
              </a:spcAft>
            </a:pPr>
            <a:r>
              <a:rPr lang="en-US" dirty="0"/>
              <a:t>Faculty and staff advisors to students and student orgs</a:t>
            </a:r>
          </a:p>
        </p:txBody>
      </p:sp>
    </p:spTree>
    <p:extLst>
      <p:ext uri="{BB962C8B-B14F-4D97-AF65-F5344CB8AC3E}">
        <p14:creationId xmlns:p14="http://schemas.microsoft.com/office/powerpoint/2010/main" val="304032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CC55-820B-4838-851D-61E9C1BD55D1}"/>
              </a:ext>
            </a:extLst>
          </p:cNvPr>
          <p:cNvSpPr>
            <a:spLocks noGrp="1"/>
          </p:cNvSpPr>
          <p:nvPr>
            <p:ph type="ctrTitle"/>
          </p:nvPr>
        </p:nvSpPr>
        <p:spPr/>
        <p:txBody>
          <a:bodyPr/>
          <a:lstStyle/>
          <a:p>
            <a:pPr algn="ctr"/>
            <a:r>
              <a:rPr lang="en-US" dirty="0"/>
              <a:t>Who is </a:t>
            </a:r>
            <a:r>
              <a:rPr lang="en-US" u="sng" dirty="0"/>
              <a:t>NOT</a:t>
            </a:r>
            <a:r>
              <a:rPr lang="en-US" dirty="0"/>
              <a:t> a </a:t>
            </a:r>
            <a:br>
              <a:rPr lang="en-US" dirty="0"/>
            </a:br>
            <a:r>
              <a:rPr lang="en-US" dirty="0"/>
              <a:t>CSA</a:t>
            </a:r>
          </a:p>
        </p:txBody>
      </p:sp>
      <p:sp>
        <p:nvSpPr>
          <p:cNvPr id="3" name="Text Placeholder 2">
            <a:extLst>
              <a:ext uri="{FF2B5EF4-FFF2-40B4-BE49-F238E27FC236}">
                <a16:creationId xmlns:a16="http://schemas.microsoft.com/office/drawing/2014/main" id="{AE231FDC-1007-43D6-84FD-EE403302AFD0}"/>
              </a:ext>
            </a:extLst>
          </p:cNvPr>
          <p:cNvSpPr>
            <a:spLocks noGrp="1"/>
          </p:cNvSpPr>
          <p:nvPr>
            <p:ph type="body" sz="quarter" idx="10"/>
          </p:nvPr>
        </p:nvSpPr>
        <p:spPr>
          <a:xfrm>
            <a:off x="4238156" y="628920"/>
            <a:ext cx="7555328" cy="5417549"/>
          </a:xfrm>
        </p:spPr>
        <p:txBody>
          <a:bodyPr anchor="ctr">
            <a:normAutofit/>
          </a:bodyPr>
          <a:lstStyle/>
          <a:p>
            <a:pPr>
              <a:lnSpc>
                <a:spcPct val="100000"/>
              </a:lnSpc>
              <a:spcBef>
                <a:spcPts val="600"/>
              </a:spcBef>
              <a:spcAft>
                <a:spcPts val="600"/>
              </a:spcAft>
            </a:pPr>
            <a:r>
              <a:rPr lang="en-US" dirty="0"/>
              <a:t>Faculty members who are not advisors of student groups. (No responsibility for student or campus activities beyond the classroom)</a:t>
            </a:r>
          </a:p>
          <a:p>
            <a:pPr>
              <a:lnSpc>
                <a:spcPct val="100000"/>
              </a:lnSpc>
              <a:spcBef>
                <a:spcPts val="600"/>
              </a:spcBef>
              <a:spcAft>
                <a:spcPts val="600"/>
              </a:spcAft>
            </a:pPr>
            <a:r>
              <a:rPr lang="en-US" dirty="0"/>
              <a:t>Pastoral or professional counselors and medical personnel, </a:t>
            </a:r>
            <a:r>
              <a:rPr lang="en-US" i="1" dirty="0"/>
              <a:t>while acting in that capacity </a:t>
            </a:r>
          </a:p>
          <a:p>
            <a:pPr>
              <a:lnSpc>
                <a:spcPct val="100000"/>
              </a:lnSpc>
              <a:spcBef>
                <a:spcPts val="600"/>
              </a:spcBef>
              <a:spcAft>
                <a:spcPts val="600"/>
              </a:spcAft>
            </a:pPr>
            <a:r>
              <a:rPr lang="en-US" i="1" dirty="0"/>
              <a:t>General campus support staff who do not have significant, regular interaction with students.</a:t>
            </a:r>
          </a:p>
        </p:txBody>
      </p:sp>
    </p:spTree>
    <p:extLst>
      <p:ext uri="{BB962C8B-B14F-4D97-AF65-F5344CB8AC3E}">
        <p14:creationId xmlns:p14="http://schemas.microsoft.com/office/powerpoint/2010/main" val="291417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E7E4CF-6AE7-4BF8-B28E-E7C4DCF52A0B}"/>
              </a:ext>
            </a:extLst>
          </p:cNvPr>
          <p:cNvSpPr>
            <a:spLocks noGrp="1"/>
          </p:cNvSpPr>
          <p:nvPr>
            <p:ph type="ctrTitle"/>
          </p:nvPr>
        </p:nvSpPr>
        <p:spPr/>
        <p:txBody>
          <a:bodyPr/>
          <a:lstStyle/>
          <a:p>
            <a:r>
              <a:rPr lang="en-US" dirty="0"/>
              <a:t>CSA Roles and Responsibilities</a:t>
            </a:r>
          </a:p>
        </p:txBody>
      </p:sp>
      <p:sp>
        <p:nvSpPr>
          <p:cNvPr id="6" name="Text Placeholder 5">
            <a:extLst>
              <a:ext uri="{FF2B5EF4-FFF2-40B4-BE49-F238E27FC236}">
                <a16:creationId xmlns:a16="http://schemas.microsoft.com/office/drawing/2014/main" id="{AF37D615-646A-41B4-AF49-1EEC3DABFA9C}"/>
              </a:ext>
            </a:extLst>
          </p:cNvPr>
          <p:cNvSpPr>
            <a:spLocks noGrp="1"/>
          </p:cNvSpPr>
          <p:nvPr>
            <p:ph type="body" sz="quarter" idx="10"/>
          </p:nvPr>
        </p:nvSpPr>
        <p:spPr/>
        <p:txBody>
          <a:bodyPr>
            <a:normAutofit fontScale="62500" lnSpcReduction="20000"/>
          </a:bodyPr>
          <a:lstStyle/>
          <a:p>
            <a:pPr>
              <a:lnSpc>
                <a:spcPct val="120000"/>
              </a:lnSpc>
              <a:spcBef>
                <a:spcPts val="600"/>
              </a:spcBef>
              <a:spcAft>
                <a:spcPts val="600"/>
              </a:spcAft>
            </a:pPr>
            <a:r>
              <a:rPr lang="en-US" dirty="0"/>
              <a:t>If you are a CSA and receive a report of something that may be a Clery crime within Clery geography, you must report it to University Police. </a:t>
            </a:r>
          </a:p>
          <a:p>
            <a:pPr lvl="1">
              <a:lnSpc>
                <a:spcPct val="120000"/>
              </a:lnSpc>
              <a:spcBef>
                <a:spcPts val="600"/>
              </a:spcBef>
              <a:spcAft>
                <a:spcPts val="600"/>
              </a:spcAft>
            </a:pPr>
            <a:r>
              <a:rPr lang="en-US" sz="2900" dirty="0"/>
              <a:t>A crime is considered reported when it is brought to your attention by a victim, witness, other third party, or even an offender.</a:t>
            </a:r>
          </a:p>
          <a:p>
            <a:pPr>
              <a:lnSpc>
                <a:spcPct val="120000"/>
              </a:lnSpc>
              <a:spcBef>
                <a:spcPts val="600"/>
              </a:spcBef>
              <a:spcAft>
                <a:spcPts val="600"/>
              </a:spcAft>
            </a:pPr>
            <a:r>
              <a:rPr lang="en-US" dirty="0"/>
              <a:t>Reports should contain sufficient information for classification, including the type of crime, date, location, and alleged details, but they do not require identifying information about the victim. </a:t>
            </a:r>
          </a:p>
          <a:p>
            <a:pPr>
              <a:lnSpc>
                <a:spcPct val="120000"/>
              </a:lnSpc>
              <a:spcBef>
                <a:spcPts val="600"/>
              </a:spcBef>
              <a:spcAft>
                <a:spcPts val="600"/>
              </a:spcAft>
            </a:pPr>
            <a:r>
              <a:rPr lang="en-US" dirty="0"/>
              <a:t>Good-faith standard: Report incidents when you reasonably believe the information is credible, even if you do not have absolute certainty or firsthand knowledge.</a:t>
            </a:r>
          </a:p>
          <a:p>
            <a:pPr>
              <a:lnSpc>
                <a:spcPct val="120000"/>
              </a:lnSpc>
              <a:spcBef>
                <a:spcPts val="600"/>
              </a:spcBef>
              <a:spcAft>
                <a:spcPts val="600"/>
              </a:spcAft>
            </a:pPr>
            <a:r>
              <a:rPr lang="en-US" dirty="0"/>
              <a:t>Reports should be submitted within 48 hours of receipt. Timely submission allows the institution to update its daily crime log, assess the need for issuing timely warnings or emergency notifications, and ensure accurate inclusion in the Annual Security Report (ASR).</a:t>
            </a:r>
          </a:p>
        </p:txBody>
      </p:sp>
    </p:spTree>
    <p:extLst>
      <p:ext uri="{BB962C8B-B14F-4D97-AF65-F5344CB8AC3E}">
        <p14:creationId xmlns:p14="http://schemas.microsoft.com/office/powerpoint/2010/main" val="2262634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10E105-07B1-4446-A4AB-79AAF5F12EF2}"/>
              </a:ext>
            </a:extLst>
          </p:cNvPr>
          <p:cNvSpPr>
            <a:spLocks noGrp="1"/>
          </p:cNvSpPr>
          <p:nvPr>
            <p:ph type="body" sz="quarter" idx="10"/>
          </p:nvPr>
        </p:nvSpPr>
        <p:spPr>
          <a:xfrm>
            <a:off x="488156" y="205741"/>
            <a:ext cx="11215687" cy="4125628"/>
          </a:xfrm>
        </p:spPr>
        <p:txBody>
          <a:bodyPr>
            <a:normAutofit fontScale="62500" lnSpcReduction="20000"/>
          </a:bodyPr>
          <a:lstStyle/>
          <a:p>
            <a:pPr>
              <a:lnSpc>
                <a:spcPct val="120000"/>
              </a:lnSpc>
              <a:spcBef>
                <a:spcPts val="600"/>
              </a:spcBef>
              <a:spcAft>
                <a:spcPts val="600"/>
              </a:spcAft>
            </a:pPr>
            <a:r>
              <a:rPr lang="en-US" dirty="0"/>
              <a:t>The University encourages all students and employees to report crimes and emergencies directly to SU Police. However, we recognize that this doesn’t always occur. Often, when students experience a crime, they may choose to confide in someone other than law enforcement.</a:t>
            </a:r>
          </a:p>
          <a:p>
            <a:pPr>
              <a:lnSpc>
                <a:spcPct val="120000"/>
              </a:lnSpc>
              <a:spcBef>
                <a:spcPts val="600"/>
              </a:spcBef>
              <a:spcAft>
                <a:spcPts val="600"/>
              </a:spcAft>
            </a:pPr>
            <a:r>
              <a:rPr lang="en-US" dirty="0"/>
              <a:t>Because of your role at SU, individuals may disclose incidents to you. As a Campus Security Authority (CSA), you are required to report any Clery-qualifying incidents shared with you.</a:t>
            </a:r>
          </a:p>
          <a:p>
            <a:pPr>
              <a:lnSpc>
                <a:spcPct val="120000"/>
              </a:lnSpc>
              <a:spcBef>
                <a:spcPts val="600"/>
              </a:spcBef>
              <a:spcAft>
                <a:spcPts val="600"/>
              </a:spcAft>
            </a:pPr>
            <a:r>
              <a:rPr lang="en-US" dirty="0"/>
              <a:t>While pastoral and professional counselors are exempt from mandatory reporting under the Clery Act, the University encourages these professionals to inform victims about the “Confidential Reporting Process” when, in their professional judgment, it is appropriate to do so.</a:t>
            </a:r>
          </a:p>
          <a:p>
            <a:pPr>
              <a:lnSpc>
                <a:spcPct val="120000"/>
              </a:lnSpc>
              <a:spcBef>
                <a:spcPts val="600"/>
              </a:spcBef>
              <a:spcAft>
                <a:spcPts val="600"/>
              </a:spcAft>
            </a:pPr>
            <a:r>
              <a:rPr lang="en-US" dirty="0"/>
              <a:t>Victims also have the option to report crimes confidentially to a CSA. In these cases, the University will document that a crime occurred without including any personally identifying information. These reports are included in the institution’s annual crime statistics and contribute to campus safety awareness.</a:t>
            </a:r>
          </a:p>
          <a:p>
            <a:endParaRPr lang="en-US" dirty="0"/>
          </a:p>
        </p:txBody>
      </p:sp>
    </p:spTree>
    <p:extLst>
      <p:ext uri="{BB962C8B-B14F-4D97-AF65-F5344CB8AC3E}">
        <p14:creationId xmlns:p14="http://schemas.microsoft.com/office/powerpoint/2010/main" val="406835832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3150</Words>
  <Application>Microsoft Office PowerPoint</Application>
  <PresentationFormat>Widescreen</PresentationFormat>
  <Paragraphs>188</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Crimson Pro</vt:lpstr>
      <vt:lpstr>Inter</vt:lpstr>
      <vt:lpstr>Libre Franklin</vt:lpstr>
      <vt:lpstr>proxima-nova</vt:lpstr>
      <vt:lpstr>SofiaProRegular</vt:lpstr>
      <vt:lpstr>1_Office Theme</vt:lpstr>
      <vt:lpstr>2_Office Theme</vt:lpstr>
      <vt:lpstr>Campus Security Authority Training</vt:lpstr>
      <vt:lpstr>Course Objectives</vt:lpstr>
      <vt:lpstr>What is the Clery Act</vt:lpstr>
      <vt:lpstr>Requirements of the Clery Act</vt:lpstr>
      <vt:lpstr>Who is a Campus Security Authority (CSA)</vt:lpstr>
      <vt:lpstr>Examples of CSAs</vt:lpstr>
      <vt:lpstr>Who is NOT a  CSA</vt:lpstr>
      <vt:lpstr>CSA Roles and Responsibilities</vt:lpstr>
      <vt:lpstr>PowerPoint Presentation</vt:lpstr>
      <vt:lpstr>What not to do as a CSA</vt:lpstr>
      <vt:lpstr>Clery Crimes </vt:lpstr>
      <vt:lpstr>Crime Definitions</vt:lpstr>
      <vt:lpstr>Crime Definitions</vt:lpstr>
      <vt:lpstr>Crime Definitions</vt:lpstr>
      <vt:lpstr>Crime Definitions</vt:lpstr>
      <vt:lpstr>Crime Definitions</vt:lpstr>
      <vt:lpstr>Clery Geography</vt:lpstr>
      <vt:lpstr>Clery Geography</vt:lpstr>
      <vt:lpstr>Timely Reporting and Alerts</vt:lpstr>
      <vt:lpstr>Timely Reporting and Alerts </vt:lpstr>
      <vt:lpstr>Timely Reporting and Alerts</vt:lpstr>
      <vt:lpstr>Timely Reporting and Alerts</vt:lpstr>
      <vt:lpstr>New Amendment</vt:lpstr>
      <vt:lpstr>New Amendment</vt:lpstr>
      <vt:lpstr>Reporting an incident</vt:lpstr>
      <vt:lpstr>Campus Security Authorities are the front line of campus safety.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Salisbury University</dc:creator>
  <cp:keywords/>
  <dc:description/>
  <cp:lastModifiedBy>Shanna Hastings</cp:lastModifiedBy>
  <cp:revision>40</cp:revision>
  <dcterms:created xsi:type="dcterms:W3CDTF">2021-10-15T00:26:19Z</dcterms:created>
  <dcterms:modified xsi:type="dcterms:W3CDTF">2025-09-15T21:16:07Z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