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3" r:id="rId4"/>
    <p:sldId id="322" r:id="rId5"/>
    <p:sldId id="342" r:id="rId6"/>
    <p:sldId id="343" r:id="rId7"/>
    <p:sldId id="324" r:id="rId8"/>
    <p:sldId id="325" r:id="rId9"/>
    <p:sldId id="326" r:id="rId10"/>
    <p:sldId id="344" r:id="rId11"/>
    <p:sldId id="327" r:id="rId12"/>
    <p:sldId id="328" r:id="rId13"/>
    <p:sldId id="1007" r:id="rId14"/>
    <p:sldId id="352" r:id="rId15"/>
    <p:sldId id="354" r:id="rId16"/>
    <p:sldId id="335" r:id="rId17"/>
    <p:sldId id="336" r:id="rId18"/>
    <p:sldId id="346" r:id="rId19"/>
    <p:sldId id="353" r:id="rId20"/>
    <p:sldId id="330" r:id="rId21"/>
    <p:sldId id="331" r:id="rId22"/>
    <p:sldId id="333" r:id="rId23"/>
    <p:sldId id="332" r:id="rId24"/>
    <p:sldId id="334" r:id="rId25"/>
    <p:sldId id="1006" r:id="rId26"/>
    <p:sldId id="350" r:id="rId27"/>
    <p:sldId id="340" r:id="rId28"/>
    <p:sldId id="341" r:id="rId29"/>
    <p:sldId id="1005" r:id="rId30"/>
  </p:sldIdLst>
  <p:sldSz cx="12192000" cy="6858000"/>
  <p:notesSz cx="6858000" cy="9144000"/>
  <p:embeddedFontLst>
    <p:embeddedFont>
      <p:font typeface="Libre Franklin" pitchFamily="2" charset="77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3208"/>
  </p:normalViewPr>
  <p:slideViewPr>
    <p:cSldViewPr snapToGrid="0">
      <p:cViewPr varScale="1">
        <p:scale>
          <a:sx n="112" d="100"/>
          <a:sy n="112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10" d="100"/>
          <a:sy n="210" d="100"/>
        </p:scale>
        <p:origin x="706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EB7FD4-70AC-F215-41A2-715A881BD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74E4-C1FB-CF66-FE08-C1DC128DF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38704-7ABE-5B44-9BCA-9352468E2856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DA195-7820-5A92-EA90-253632624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E755D-E480-B493-522A-1BBBD7351D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37DD9-EE99-E045-8E36-ADEB455F7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87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0101-2955-7A4C-8E0C-166358F8F32F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960F-E48D-6347-AB4C-5AD79819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7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8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7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2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4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8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77D46-8D65-DC02-6F6C-4B9B72583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B7BCC-57F0-D656-44D8-7B76FC951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4BDAC-7381-9F7E-0FDD-918FE7C3B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4A81-90C5-F059-0296-B2DD1B12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053C5-9430-4CC6-B7A0-17D356A57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7BEE-A887-4FB6-85CA-B55192FEC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60F-E48D-6347-AB4C-5AD79819B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FB65-E041-03FE-8D70-14E4A7C2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D9748-CD01-AAE3-9626-5F7FB44F3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B712-4773-8B7D-B854-EEBE781F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F1E3-3170-B9F1-1305-E2FCBBFC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11C-01B5-9260-5DB2-EFFAEE52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21D8-3D92-89F6-624A-35E1B61E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B92AF-51F3-F326-0B4D-CA9F76F3F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5EEC0-3654-4A21-829F-5EB3B9D5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9B78-6988-D5ED-8CA4-6FB5377A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97A-D581-90AF-0516-8147E5D2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31328-BA9F-D8B8-698E-EA59AA8F8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81069-4AC9-B996-E6C0-0340C91E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DF91-E158-C2B3-91F3-EA39EAF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EEC2B-7B3C-29A1-4AE4-B80EB65B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6D51-3BB7-E854-E2AF-F04F65D9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9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10C994-DC45-F048-A125-75ECAD55B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348"/>
          <a:stretch/>
        </p:blipFill>
        <p:spPr>
          <a:xfrm flipH="1">
            <a:off x="6" y="5842748"/>
            <a:ext cx="12191999" cy="101525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827ADCA-324F-8C44-84D5-5CD1D6AD5AAD}"/>
              </a:ext>
            </a:extLst>
          </p:cNvPr>
          <p:cNvSpPr txBox="1">
            <a:spLocks/>
          </p:cNvSpPr>
          <p:nvPr userDrawn="1"/>
        </p:nvSpPr>
        <p:spPr>
          <a:xfrm>
            <a:off x="6609079" y="6390137"/>
            <a:ext cx="38638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1" b="0" i="0" spc="300" dirty="0">
                <a:solidFill>
                  <a:srgbClr val="EEA420"/>
                </a:solidFill>
                <a:latin typeface="Libre Franklin" pitchFamily="2" charset="77"/>
                <a:cs typeface="Arial Narrow" panose="020B0604020202020204" pitchFamily="34" charset="0"/>
              </a:rPr>
              <a:t>SALISBURY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62" y="431777"/>
            <a:ext cx="11215687" cy="885952"/>
          </a:xfrm>
          <a:effectLst/>
        </p:spPr>
        <p:txBody>
          <a:bodyPr anchor="t">
            <a:normAutofit/>
          </a:bodyPr>
          <a:lstStyle>
            <a:lvl1pPr marL="0" algn="ctr" defTabSz="914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751A19"/>
                </a:solidFill>
                <a:effectLst/>
                <a:latin typeface="Libre Frankli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486171"/>
            <a:ext cx="11215687" cy="42538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79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33774"/>
            <a:ext cx="7321507" cy="1492734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D1C48-39D3-4FB9-9FBE-EE04AB7B4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842748"/>
            <a:ext cx="12191999" cy="101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F0179-726C-E7EB-EC96-47E384E88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6718" y="6350374"/>
            <a:ext cx="3873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10C994-DC45-F048-A125-75ECAD55B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842748"/>
            <a:ext cx="12191999" cy="1015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431777"/>
            <a:ext cx="11215687" cy="885952"/>
          </a:xfrm>
          <a:effectLst/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486171"/>
            <a:ext cx="11215687" cy="4253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8A247-DE73-64B8-0DB7-308DEE31E2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6718" y="6350374"/>
            <a:ext cx="3873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5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42D35-1810-064C-8552-91F99D240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5" y="0"/>
            <a:ext cx="12191998" cy="1893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9" y="411937"/>
            <a:ext cx="9274091" cy="813619"/>
          </a:xfrm>
          <a:effectLst/>
        </p:spPr>
        <p:txBody>
          <a:bodyPr anchor="t">
            <a:normAutofit/>
          </a:bodyPr>
          <a:lstStyle>
            <a:lvl1pPr marL="0"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B7AD0-554B-3E4C-A7C4-0C3AF08C9315}"/>
              </a:ext>
            </a:extLst>
          </p:cNvPr>
          <p:cNvSpPr txBox="1"/>
          <p:nvPr userDrawn="1"/>
        </p:nvSpPr>
        <p:spPr>
          <a:xfrm>
            <a:off x="3124198" y="7117973"/>
            <a:ext cx="59436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 change photo: format background photo</a:t>
            </a:r>
          </a:p>
        </p:txBody>
      </p:sp>
      <p:pic>
        <p:nvPicPr>
          <p:cNvPr id="3" name="Picture 5" descr="SU logo 2001-All White .png">
            <a:extLst>
              <a:ext uri="{FF2B5EF4-FFF2-40B4-BE49-F238E27FC236}">
                <a16:creationId xmlns:a16="http://schemas.microsoft.com/office/drawing/2014/main" id="{468B6963-B1C2-1010-3614-C25663C1E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980" y="366024"/>
            <a:ext cx="2281831" cy="7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8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5EAC91-33DA-4542-A6DE-A5193F591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86637"/>
            <a:ext cx="12191999" cy="2271363"/>
          </a:xfrm>
          <a:prstGeom prst="rect">
            <a:avLst/>
          </a:prstGeom>
        </p:spPr>
      </p:pic>
      <p:pic>
        <p:nvPicPr>
          <p:cNvPr id="11" name="Picture 5" descr="SU logo 2001-All White .png">
            <a:extLst>
              <a:ext uri="{FF2B5EF4-FFF2-40B4-BE49-F238E27FC236}">
                <a16:creationId xmlns:a16="http://schemas.microsoft.com/office/drawing/2014/main" id="{F96F2E5E-D760-9D4B-B3AA-B246D96AE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21" y="5461686"/>
            <a:ext cx="2581136" cy="8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288" y="5539512"/>
            <a:ext cx="7321507" cy="813619"/>
          </a:xfrm>
          <a:effectLst/>
        </p:spPr>
        <p:txBody>
          <a:bodyPr anchor="t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43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431777"/>
            <a:ext cx="11215687" cy="885952"/>
          </a:xfrm>
          <a:effectLst/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486171"/>
            <a:ext cx="11215687" cy="2845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23E73-75B2-D04D-BE10-449796603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86637"/>
            <a:ext cx="12191999" cy="2271363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C7407AE9-8A5F-114E-B3BB-5865A7DF68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21" y="5461686"/>
            <a:ext cx="2581136" cy="8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131D0C-AA6E-D747-AA66-0C3094BAE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02402" y="1556150"/>
            <a:ext cx="6866066" cy="3753770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6FC6D60F-B515-CA4E-9093-F12A056E8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208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D7962-978B-8D11-A67F-C2E64E0F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2741" y="406401"/>
            <a:ext cx="2838452" cy="1404232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FDB91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25242A-2B7B-AB5B-8AD7-8530CF6F1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02742" y="1949913"/>
            <a:ext cx="2838452" cy="3576176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286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114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6858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67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131D0C-AA6E-D747-AA66-0C3094BAE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02402" y="1556150"/>
            <a:ext cx="6866066" cy="3753770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6FC6D60F-B515-CA4E-9093-F12A056E8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208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7" y="1486171"/>
            <a:ext cx="7555328" cy="4253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8B9C-51D1-1547-8D78-DB5B06D6B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157" y="415946"/>
            <a:ext cx="7551557" cy="8670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5BE7C-1B59-DA21-CE90-19704B962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3019" y="406401"/>
            <a:ext cx="2838452" cy="1404232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FDB91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4D58F3-03FA-75DB-BCFC-CD80151D8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3020" y="1949913"/>
            <a:ext cx="2838452" cy="3576176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286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114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6858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39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B5C7-88F0-71AE-9C88-21F5688D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C12C3-CCCE-C305-6E59-5F3AE93B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347F-8A2E-0383-E06F-C1B1654A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28AB2-DE10-C699-DD93-56746563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D3A22-B8FF-F95F-4E78-AB43E11C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17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AE1FD8-2A31-304B-9847-EA1E0083C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563397" y="1556150"/>
            <a:ext cx="6866066" cy="3753770"/>
          </a:xfrm>
          <a:prstGeom prst="rect">
            <a:avLst/>
          </a:prstGeom>
        </p:spPr>
      </p:pic>
      <p:pic>
        <p:nvPicPr>
          <p:cNvPr id="11" name="Picture 5" descr="SU logo 2001-All White .png">
            <a:extLst>
              <a:ext uri="{FF2B5EF4-FFF2-40B4-BE49-F238E27FC236}">
                <a16:creationId xmlns:a16="http://schemas.microsoft.com/office/drawing/2014/main" id="{95341AD2-BD0D-C548-9CC5-08FE53380E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59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7C890B-EB18-D76F-311D-F5098A13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5" y="406401"/>
            <a:ext cx="2838452" cy="1404232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FDB91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C31B56-F2DC-9572-569B-CC7924D4F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46" y="1949913"/>
            <a:ext cx="2838452" cy="3576176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286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114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6858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49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24ADE-CC8A-1744-982B-B410C4B5C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563397" y="1556150"/>
            <a:ext cx="6866066" cy="3753770"/>
          </a:xfrm>
          <a:prstGeom prst="rect">
            <a:avLst/>
          </a:prstGeom>
        </p:spPr>
      </p:pic>
      <p:pic>
        <p:nvPicPr>
          <p:cNvPr id="9" name="Picture 5" descr="SU logo 2001-All White .png">
            <a:extLst>
              <a:ext uri="{FF2B5EF4-FFF2-40B4-BE49-F238E27FC236}">
                <a16:creationId xmlns:a16="http://schemas.microsoft.com/office/drawing/2014/main" id="{C2A59C24-F40B-8E4A-A911-6533EFECE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63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156" y="1486171"/>
            <a:ext cx="7555328" cy="4253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8B9C-51D1-1547-8D78-DB5B06D6B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156" y="415946"/>
            <a:ext cx="7551557" cy="8670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4EE29-E9A7-F646-4806-02ECE7E4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5" y="406401"/>
            <a:ext cx="2838452" cy="1404232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FDB91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ADB6C08-7DBB-AA18-30B0-B418B7630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46" y="1949913"/>
            <a:ext cx="2838452" cy="3576176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286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114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68580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" indent="-137160" algn="l">
              <a:spcAft>
                <a:spcPts val="1200"/>
              </a:spcAft>
              <a:buClr>
                <a:srgbClr val="FDB913"/>
              </a:buClr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16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24ADE-CC8A-1744-982B-B410C4B5C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563397" y="1556150"/>
            <a:ext cx="6866066" cy="3753770"/>
          </a:xfrm>
          <a:prstGeom prst="rect">
            <a:avLst/>
          </a:prstGeom>
        </p:spPr>
      </p:pic>
      <p:pic>
        <p:nvPicPr>
          <p:cNvPr id="9" name="Picture 5" descr="SU logo 2001-All White .png">
            <a:extLst>
              <a:ext uri="{FF2B5EF4-FFF2-40B4-BE49-F238E27FC236}">
                <a16:creationId xmlns:a16="http://schemas.microsoft.com/office/drawing/2014/main" id="{C2A59C24-F40B-8E4A-A911-6533EFECE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63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156" y="406400"/>
            <a:ext cx="7555328" cy="6045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4EE29-E9A7-F646-4806-02ECE7E4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5" y="406401"/>
            <a:ext cx="2838452" cy="1404232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FDB91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57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24ADE-CC8A-1744-982B-B410C4B5C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543077" y="1556150"/>
            <a:ext cx="6866066" cy="3753770"/>
          </a:xfrm>
          <a:prstGeom prst="rect">
            <a:avLst/>
          </a:prstGeom>
        </p:spPr>
      </p:pic>
      <p:pic>
        <p:nvPicPr>
          <p:cNvPr id="9" name="Picture 5" descr="SU logo 2001-All White .png">
            <a:extLst>
              <a:ext uri="{FF2B5EF4-FFF2-40B4-BE49-F238E27FC236}">
                <a16:creationId xmlns:a16="http://schemas.microsoft.com/office/drawing/2014/main" id="{C2A59C24-F40B-8E4A-A911-6533EFECE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63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156" y="406401"/>
            <a:ext cx="7555328" cy="6154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F2A8FD-FF19-82BB-B3DA-684F3AAA2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5" y="406401"/>
            <a:ext cx="2838452" cy="2410218"/>
          </a:xfrm>
          <a:effectLst/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4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C297-28F0-B885-AFA8-0516D3C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20F4-1F45-50F0-C600-7B4E169F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D3D8-2916-2074-DB49-3F7CF5B6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D023-7067-4A53-D011-F0FD630E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512A-A8F1-A1B7-090F-0F469556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8542-2820-B15B-5B6E-B4ABD98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14A-319C-C835-A303-CE41DBCB3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511B4-A01F-14E0-2980-4685F20F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0BA91-115C-CF59-D220-4EF338E0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5570-D844-4B83-6EC9-A4FCF75D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D1A8-D06F-7924-DFC2-50E70AF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B4A6-8996-A797-0A5B-08BFC46B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998E8-FED8-FBCE-911A-EA884CFB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218FF-7F68-59EF-54A9-470E467A0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25B5-24D4-515E-50C5-F8FE60639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FD309-D941-64EE-F1DC-C61D235E4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8D314-003E-B3EA-225F-93404CB6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FDA61-B9F4-02A6-2A59-D3D11C65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4322E-F527-C5BE-2622-ABB72570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70A8-DBAB-8BB8-D998-5E3BD7B4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A63C5-7B98-6DF3-25DE-BB380725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598B2-2CCB-4650-EB4E-E513A24C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64607-021F-6E55-AB03-D5FD0A1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AB891-85E2-1FD1-056C-7A43865A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C538C-E71B-3204-7944-96C08C4D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44B6A-FBB5-B8D9-67F2-9F2C0EAE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B029-4551-8643-8823-51E06F44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BE56-C3AD-7AD6-CF50-44FD4943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E61C0-1342-FB79-288B-92FEB82FD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A7761-8AE9-185C-2927-741CA81E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0A8AF-6052-7DD9-4AA5-D46E60C5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2156D-52EE-CB69-B3A6-0F07D70E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C918-68A8-308D-4AA5-A2935334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B759-2C8C-26A8-485D-4E9C3894A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5DC74-873C-E9AA-B0A6-ECAC38E7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D9F12-30A9-6EE2-DDAB-77693C0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C03C-98E4-2F47-5EE6-BF493F7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EC4FE-AEFE-66D6-55D5-E7D6ABAA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1DE0D-EF48-0B11-EBF8-F85C612D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F00EC-17DF-5F5A-957E-C408E5A4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55AED-03F4-0E9F-830F-14821FF9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DECF-4B78-7642-ABF1-BEE708B0487B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E6C4F-9FCB-57C7-558A-B0DB5148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21CC4-28C4-8475-8516-248AD2F94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32BB-52A3-EC49-B0C4-113B29BA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B0E0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0E0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0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0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0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0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BAC87-A8A9-3842-B1D7-64BA32F3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D984-7ED0-D243-B892-9D5B8C30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2DFC-425C-694E-811F-94AC51373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612B97-19D0-8E48-92B4-99590197A70E}" type="datetimeFigureOut">
              <a:rPr lang="en-US" smtClean="0"/>
              <a:pPr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0FC46-A754-0F46-8709-F315218F9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4718-427B-714D-9D12-40BD03F76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C22C4E-AF37-CF4D-8A32-8E888D74B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0E2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2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2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2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0E2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41579E-A99A-54D5-1019-1CC46BB99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FY26 Budget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69F7-0A7C-7D72-B52B-6CE67D9E0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Why Does This Feel So Sudden?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B6775-782E-D344-77B6-28B54CCDA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185862"/>
            <a:ext cx="11215687" cy="483393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 began planning for a potential budget cut in January, following initial announcements about reductions to the USM budget.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an </a:t>
            </a:r>
            <a:r>
              <a:rPr lang="en-US" i="1" dirty="0"/>
              <a:t>additional</a:t>
            </a:r>
            <a:r>
              <a:rPr lang="en-US" dirty="0"/>
              <a:t> cut was announced at the </a:t>
            </a:r>
            <a:r>
              <a:rPr lang="en-US" b="1" dirty="0"/>
              <a:t>end of Maryland’s legislative session</a:t>
            </a:r>
            <a:r>
              <a:rPr lang="en-US" dirty="0"/>
              <a:t>, adding to the challenge.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 did not learn the full extent of this new cut until </a:t>
            </a:r>
            <a:r>
              <a:rPr lang="en-US" b="1" dirty="0"/>
              <a:t>9 p.m. a week ago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USM institutions were then given a deadline of </a:t>
            </a:r>
            <a:r>
              <a:rPr lang="en-US" b="1" dirty="0"/>
              <a:t>April 30</a:t>
            </a:r>
            <a:r>
              <a:rPr lang="en-US" dirty="0"/>
              <a:t> to submit revised budget reduction plans. All USM institutions have since received a 2-week extension because of the complexity.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left SU’s finance team </a:t>
            </a:r>
            <a:r>
              <a:rPr lang="en-US" b="1" dirty="0"/>
              <a:t>just weeks</a:t>
            </a:r>
            <a:r>
              <a:rPr lang="en-US" dirty="0"/>
              <a:t> to develop a compliant plan – while also engaging in collaborative planning across divisions, deans, and budget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369290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6DC0-9F13-86D0-5C1B-93024AF0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11B6-5C62-D793-FAB1-48B6A8E0E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Does SU Plan to Cut $10 Million </a:t>
            </a:r>
            <a:br>
              <a:rPr lang="en-US" b="1" dirty="0"/>
            </a:br>
            <a:r>
              <a:rPr lang="en-US" b="1" dirty="0"/>
              <a:t>from the FY26 Budget?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39118-4119-BDD9-CFDE-DCAFB75AB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499615"/>
            <a:ext cx="11215687" cy="4411134"/>
          </a:xfrm>
        </p:spPr>
        <p:txBody>
          <a:bodyPr>
            <a:normAutofit/>
          </a:bodyPr>
          <a:lstStyle/>
          <a:p>
            <a:r>
              <a:rPr lang="en-US" dirty="0"/>
              <a:t>Over the past several months, the University and University representatives have conducted a detailed financial analysis.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review identified areas for operational efficiencies and provided strategic recommendations.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This approach minimizes disruption and protects key areas such as student services, helping preserve the student experience.</a:t>
            </a:r>
          </a:p>
        </p:txBody>
      </p:sp>
    </p:spTree>
    <p:extLst>
      <p:ext uri="{BB962C8B-B14F-4D97-AF65-F5344CB8AC3E}">
        <p14:creationId xmlns:p14="http://schemas.microsoft.com/office/powerpoint/2010/main" val="287407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7BB1-3599-BA36-9A5D-762609D5A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Has Each Division Been Given A Proportional </a:t>
            </a:r>
            <a:r>
              <a:rPr lang="en-US" b="1"/>
              <a:t>Target Reduction?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F68E4E-7E39-7026-D7FC-A41DDBF7F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27012"/>
              </p:ext>
            </p:extLst>
          </p:nvPr>
        </p:nvGraphicFramePr>
        <p:xfrm>
          <a:off x="327525" y="1538415"/>
          <a:ext cx="11536950" cy="373645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818238">
                  <a:extLst>
                    <a:ext uri="{9D8B030D-6E8A-4147-A177-3AD203B41FA5}">
                      <a16:colId xmlns:a16="http://schemas.microsoft.com/office/drawing/2014/main" val="2555430805"/>
                    </a:ext>
                  </a:extLst>
                </a:gridCol>
                <a:gridCol w="2330271">
                  <a:extLst>
                    <a:ext uri="{9D8B030D-6E8A-4147-A177-3AD203B41FA5}">
                      <a16:colId xmlns:a16="http://schemas.microsoft.com/office/drawing/2014/main" val="3383845872"/>
                    </a:ext>
                  </a:extLst>
                </a:gridCol>
                <a:gridCol w="1753595">
                  <a:extLst>
                    <a:ext uri="{9D8B030D-6E8A-4147-A177-3AD203B41FA5}">
                      <a16:colId xmlns:a16="http://schemas.microsoft.com/office/drawing/2014/main" val="4119025638"/>
                    </a:ext>
                  </a:extLst>
                </a:gridCol>
                <a:gridCol w="1881251">
                  <a:extLst>
                    <a:ext uri="{9D8B030D-6E8A-4147-A177-3AD203B41FA5}">
                      <a16:colId xmlns:a16="http://schemas.microsoft.com/office/drawing/2014/main" val="88952639"/>
                    </a:ext>
                  </a:extLst>
                </a:gridCol>
                <a:gridCol w="1753595">
                  <a:extLst>
                    <a:ext uri="{9D8B030D-6E8A-4147-A177-3AD203B41FA5}">
                      <a16:colId xmlns:a16="http://schemas.microsoft.com/office/drawing/2014/main" val="2374691764"/>
                    </a:ext>
                  </a:extLst>
                </a:gridCol>
              </a:tblGrid>
              <a:tr h="102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Division</a:t>
                      </a:r>
                    </a:p>
                    <a:p>
                      <a:pPr algn="l" fontAlgn="b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B0E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FY26 Total 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Budget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B0E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of Total    Budget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B0E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Target 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Reduction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B0E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of Division   Budget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B0E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01963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Academic Affairs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121,039,824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57.00%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5,700,000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4.71%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154069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Admin &amp; Finance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50,121,340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23.50%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2,300,000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4.59%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6393827"/>
                  </a:ext>
                </a:extLst>
              </a:tr>
              <a:tr h="4538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Advancement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2,662,273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1.20%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120,000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4.51%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029874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Inclusion, Access and Belonging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2,465,021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1.20%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120,000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4.87%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425196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President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10,491,275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6.00%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600,000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5.72%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658944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Public Affairs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2,688,610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7.44%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747515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Student Affairs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23,505,106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10.00%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1,000,000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4.25%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910207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8B0E04"/>
                          </a:solidFill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8B0E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8B0E04"/>
                          </a:solidFill>
                          <a:effectLst/>
                        </a:rPr>
                        <a:t> 212,973,449</a:t>
                      </a:r>
                      <a:endParaRPr lang="en-US" sz="2000" b="1" i="0" u="none" strike="noStrike" dirty="0">
                        <a:solidFill>
                          <a:srgbClr val="8B0E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8B0E04"/>
                          </a:solidFill>
                          <a:effectLst/>
                        </a:rPr>
                        <a:t> 100.90%</a:t>
                      </a:r>
                      <a:endParaRPr lang="en-US" sz="2000" b="1" i="0" u="none" strike="noStrike" dirty="0">
                        <a:solidFill>
                          <a:srgbClr val="8B0E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8B0E04"/>
                          </a:solidFill>
                          <a:effectLst/>
                        </a:rPr>
                        <a:t> 10,040,000</a:t>
                      </a:r>
                      <a:endParaRPr lang="en-US" sz="2000" b="1" i="0" u="none" strike="noStrike" dirty="0">
                        <a:solidFill>
                          <a:srgbClr val="8B0E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8B0E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8360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1123E1-B59C-4EA7-3598-677C2D3934FC}"/>
              </a:ext>
            </a:extLst>
          </p:cNvPr>
          <p:cNvCxnSpPr>
            <a:cxnSpLocks/>
          </p:cNvCxnSpPr>
          <p:nvPr/>
        </p:nvCxnSpPr>
        <p:spPr>
          <a:xfrm>
            <a:off x="8229602" y="2539313"/>
            <a:ext cx="0" cy="2735555"/>
          </a:xfrm>
          <a:prstGeom prst="line">
            <a:avLst/>
          </a:prstGeom>
          <a:ln w="76200">
            <a:solidFill>
              <a:srgbClr val="8B0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E334E0-861F-7B5D-7C18-A0C824867012}"/>
              </a:ext>
            </a:extLst>
          </p:cNvPr>
          <p:cNvSpPr txBox="1"/>
          <p:nvPr/>
        </p:nvSpPr>
        <p:spPr>
          <a:xfrm>
            <a:off x="327525" y="5319585"/>
            <a:ext cx="394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*Numbers are rounded</a:t>
            </a:r>
          </a:p>
        </p:txBody>
      </p:sp>
    </p:spTree>
    <p:extLst>
      <p:ext uri="{BB962C8B-B14F-4D97-AF65-F5344CB8AC3E}">
        <p14:creationId xmlns:p14="http://schemas.microsoft.com/office/powerpoint/2010/main" val="104732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9262-D05F-4CEA-B933-075FDCEEE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Are the Divisions Handling These Cuts?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F7E6-C8E7-4615-9BD0-BEAA20D03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divisions are in progress of review, working to reach their targets.</a:t>
            </a:r>
          </a:p>
          <a:p>
            <a:endParaRPr lang="en-US" dirty="0"/>
          </a:p>
          <a:p>
            <a:r>
              <a:rPr lang="en-US" dirty="0"/>
              <a:t>President Budget (Athletics, General Counsel, Office of the President, UARA)</a:t>
            </a:r>
          </a:p>
          <a:p>
            <a:pPr lvl="2"/>
            <a:r>
              <a:rPr lang="en-US" dirty="0"/>
              <a:t>Travel</a:t>
            </a:r>
          </a:p>
          <a:p>
            <a:pPr lvl="2"/>
            <a:r>
              <a:rPr lang="en-US" dirty="0"/>
              <a:t>Events</a:t>
            </a:r>
          </a:p>
          <a:p>
            <a:pPr lvl="2"/>
            <a:r>
              <a:rPr lang="en-US"/>
              <a:t>Giveaways</a:t>
            </a:r>
            <a:endParaRPr lang="en-US" dirty="0"/>
          </a:p>
          <a:p>
            <a:pPr lvl="2"/>
            <a:r>
              <a:rPr lang="en-US" dirty="0"/>
              <a:t>Software/Subscriptions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Public Affairs and Strategic Initiatives Budget (Government Relations, Marketing, Creative Services, PR)</a:t>
            </a:r>
          </a:p>
          <a:p>
            <a:pPr lvl="2"/>
            <a:r>
              <a:rPr lang="en-US" dirty="0"/>
              <a:t>Events</a:t>
            </a:r>
          </a:p>
          <a:p>
            <a:pPr lvl="2"/>
            <a:r>
              <a:rPr lang="en-US" dirty="0"/>
              <a:t>Printed Materials</a:t>
            </a:r>
          </a:p>
          <a:p>
            <a:pPr lvl="2"/>
            <a:r>
              <a:rPr lang="en-US" dirty="0"/>
              <a:t>AVP, Marketing and Communications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4183-3467-4B6A-B200-47C956DBC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Other Examples: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3BCDC-6F6C-472D-AAF5-31353D8F7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will be delaying a search for a new VP of Student Affairs.</a:t>
            </a:r>
          </a:p>
          <a:p>
            <a:pPr lvl="1"/>
            <a:r>
              <a:rPr lang="en-US" dirty="0"/>
              <a:t>Zebadiah Hall will serve as interim VP of SA for the year.</a:t>
            </a:r>
          </a:p>
          <a:p>
            <a:pPr lvl="1"/>
            <a:r>
              <a:rPr lang="en-US" dirty="0"/>
              <a:t>Auxiliary Services will move to Admin and Finance. </a:t>
            </a:r>
          </a:p>
          <a:p>
            <a:pPr lvl="1"/>
            <a:r>
              <a:rPr lang="en-US" b="1" dirty="0"/>
              <a:t>Result</a:t>
            </a:r>
            <a:r>
              <a:rPr lang="en-US" dirty="0"/>
              <a:t>: 01 salary savings </a:t>
            </a:r>
          </a:p>
          <a:p>
            <a:pPr lvl="1"/>
            <a:endParaRPr lang="en-US" dirty="0"/>
          </a:p>
          <a:p>
            <a:r>
              <a:rPr lang="en-US" dirty="0"/>
              <a:t>A new corporate partner agreement is about to be signed. This will result in a deep discount on food for our student athletes when travelling.</a:t>
            </a:r>
          </a:p>
          <a:p>
            <a:pPr lvl="1"/>
            <a:r>
              <a:rPr lang="en-US" b="1" dirty="0"/>
              <a:t>Result</a:t>
            </a:r>
            <a:r>
              <a:rPr lang="en-US" dirty="0"/>
              <a:t>: savings to the 03 athletics budget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2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B84B-BF98-714D-6A54-C09FE787D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4533-C35F-2A00-E35E-BF357A4C9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Could Furloughs Be Used To Generate Savings?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16C79-38F0-9843-ABCA-011935D75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771649"/>
            <a:ext cx="11215687" cy="396835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Furloughs offer only short-term, one-time savings. Furloughs also risk harming morale, disrupting academic operations, and triggering complex union negotiations.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Our goal is to protect and prioritize our people as much as possible. </a:t>
            </a:r>
          </a:p>
          <a:p>
            <a:endParaRPr lang="en-US" dirty="0"/>
          </a:p>
          <a:p>
            <a:r>
              <a:rPr lang="en-US" dirty="0">
                <a:effectLst/>
              </a:rPr>
              <a:t>Furloughs also disproportionately impact those on the lower end of the salary scale. 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91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7B92-1D23-7B1B-F542-0D47BDAFF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About Introducing a Voluntary Separation Program or Incentivizing Early Retirement?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D968-4328-67C8-D9F5-2AD48F18B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857375"/>
            <a:ext cx="11215687" cy="3882628"/>
          </a:xfrm>
        </p:spPr>
        <p:txBody>
          <a:bodyPr/>
          <a:lstStyle/>
          <a:p>
            <a:r>
              <a:rPr lang="en-US" dirty="0"/>
              <a:t>These types of programs require Board of Regents approval. It is something that SU is considering. We are currently weighing the benefits versus the risks.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There are significant upfront costs for the incentives, so it is uncertain how much such a program would benefit the University’s FY26 budget.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0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013-559D-4F86-B54B-80C33FCCE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Did the Upper Administration Get a Higher COLA/Merit or Raises than Other Employees?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C7BA5-69CE-4291-8695-8285B7E5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743959"/>
            <a:ext cx="11215687" cy="3996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They didn’t.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Administrators received the same 5.5% COLA/merit increase that was awarded to every other employee at the University as dictated by the State.</a:t>
            </a:r>
          </a:p>
          <a:p>
            <a:r>
              <a:rPr lang="en-US" dirty="0"/>
              <a:t>The circulated list contains inaccurate information.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part of normal University operations, salaries might be adjusted.</a:t>
            </a:r>
          </a:p>
          <a:p>
            <a:pPr lvl="1"/>
            <a:r>
              <a:rPr lang="en-US" dirty="0"/>
              <a:t>Had a portfolio change</a:t>
            </a:r>
          </a:p>
          <a:p>
            <a:pPr lvl="1"/>
            <a:r>
              <a:rPr lang="en-US" dirty="0"/>
              <a:t>Had a salary adjustment performed through our HR processes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3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D2D0-AFCC-4638-8D8E-94C4F7666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It Seems Like We Have A Lot of Administrators – How Do We Compare To Our Fellow USM Institutions?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6B55-B5F6-4B4E-836C-405281D10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are not a top-heavy institution.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819A66-2C00-4EBE-908B-524867734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00779"/>
              </p:ext>
            </p:extLst>
          </p:nvPr>
        </p:nvGraphicFramePr>
        <p:xfrm>
          <a:off x="612742" y="2529766"/>
          <a:ext cx="11091096" cy="25317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30659">
                  <a:extLst>
                    <a:ext uri="{9D8B030D-6E8A-4147-A177-3AD203B41FA5}">
                      <a16:colId xmlns:a16="http://schemas.microsoft.com/office/drawing/2014/main" val="1473491761"/>
                    </a:ext>
                  </a:extLst>
                </a:gridCol>
                <a:gridCol w="1726175">
                  <a:extLst>
                    <a:ext uri="{9D8B030D-6E8A-4147-A177-3AD203B41FA5}">
                      <a16:colId xmlns:a16="http://schemas.microsoft.com/office/drawing/2014/main" val="261282963"/>
                    </a:ext>
                  </a:extLst>
                </a:gridCol>
                <a:gridCol w="1961422">
                  <a:extLst>
                    <a:ext uri="{9D8B030D-6E8A-4147-A177-3AD203B41FA5}">
                      <a16:colId xmlns:a16="http://schemas.microsoft.com/office/drawing/2014/main" val="985043288"/>
                    </a:ext>
                  </a:extLst>
                </a:gridCol>
                <a:gridCol w="2045185">
                  <a:extLst>
                    <a:ext uri="{9D8B030D-6E8A-4147-A177-3AD203B41FA5}">
                      <a16:colId xmlns:a16="http://schemas.microsoft.com/office/drawing/2014/main" val="897105166"/>
                    </a:ext>
                  </a:extLst>
                </a:gridCol>
                <a:gridCol w="1647316">
                  <a:extLst>
                    <a:ext uri="{9D8B030D-6E8A-4147-A177-3AD203B41FA5}">
                      <a16:colId xmlns:a16="http://schemas.microsoft.com/office/drawing/2014/main" val="2161763342"/>
                    </a:ext>
                  </a:extLst>
                </a:gridCol>
                <a:gridCol w="1680339">
                  <a:extLst>
                    <a:ext uri="{9D8B030D-6E8A-4147-A177-3AD203B41FA5}">
                      <a16:colId xmlns:a16="http://schemas.microsoft.com/office/drawing/2014/main" val="845537366"/>
                    </a:ext>
                  </a:extLst>
                </a:gridCol>
              </a:tblGrid>
              <a:tr h="681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Salisbury 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Bowie State 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Towson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UMBC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UMES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26186"/>
                  </a:ext>
                </a:extLst>
              </a:tr>
              <a:tr h="6168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Faculty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605 (59%)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545 (54%)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1,676 (60%)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1,250 (54%)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335 (52%)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51704"/>
                  </a:ext>
                </a:extLst>
              </a:tr>
              <a:tr h="6168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Management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429 (41%)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455 (46%)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1,114 (40%)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1,079 (46%)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302 (48%)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057982"/>
                  </a:ext>
                </a:extLst>
              </a:tr>
              <a:tr h="616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2,790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2,329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95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53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1F7A4-8337-1E58-0D23-2B4720E1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954F-7AEC-AD6C-1290-17D13BCB2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Can’t the University Use Its Reserves </a:t>
            </a:r>
            <a:br>
              <a:rPr lang="en-US" b="1" dirty="0"/>
            </a:br>
            <a:r>
              <a:rPr lang="en-US" b="1" dirty="0"/>
              <a:t>to Cover the Gap?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DD86-5B93-F651-09B7-1BFE927FD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557337"/>
            <a:ext cx="11215687" cy="4182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Reserves serve as a </a:t>
            </a:r>
            <a:r>
              <a:rPr lang="en-US" b="1" dirty="0"/>
              <a:t>one-time financial safety net</a:t>
            </a:r>
            <a:r>
              <a:rPr lang="en-US" dirty="0"/>
              <a:t>, not a sustainable solution for </a:t>
            </a:r>
            <a:r>
              <a:rPr lang="en-US" b="1" dirty="0"/>
              <a:t>ongoing, structural budget shortfalls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USM policy requires SU to </a:t>
            </a:r>
            <a:r>
              <a:rPr lang="en-US" b="1" dirty="0"/>
              <a:t>contribute $2.3 million</a:t>
            </a:r>
            <a:r>
              <a:rPr lang="en-US" dirty="0"/>
              <a:t> to our fund balance in FY26.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Reserves must be maintained to ensure long-term financial health and meet policy obligations.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 can </a:t>
            </a:r>
            <a:r>
              <a:rPr lang="en-US" b="1" dirty="0"/>
              <a:t>only request use of reserves after demonstrating</a:t>
            </a:r>
            <a:r>
              <a:rPr lang="en-US" dirty="0"/>
              <a:t> that all reasonable cost-reduction efforts have been made.</a:t>
            </a:r>
          </a:p>
        </p:txBody>
      </p:sp>
    </p:spTree>
    <p:extLst>
      <p:ext uri="{BB962C8B-B14F-4D97-AF65-F5344CB8AC3E}">
        <p14:creationId xmlns:p14="http://schemas.microsoft.com/office/powerpoint/2010/main" val="262672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D660-B8B0-54C4-DA3F-29C17F33D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Budgetary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A1125-9A51-7DE4-829E-0ED437F60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Many factors have led to current budget picture: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The State’s financial challenges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The trickle-down effect of federal funding shifts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Increased costs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Inflation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Personnel costs are up 33% since FY15, mostly due to State COLA/Merit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Decreased enrollment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Fall 2013: 8,643 students</a:t>
            </a:r>
            <a:r>
              <a:rPr lang="en-US" u="none" strike="noStrike" dirty="0">
                <a:solidFill>
                  <a:srgbClr val="000000"/>
                </a:solidFill>
              </a:rPr>
              <a:t> vs.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Fall 2024: 7,025 students </a:t>
            </a:r>
            <a:endParaRPr lang="en-US" dirty="0">
              <a:solidFill>
                <a:srgbClr val="000000"/>
              </a:solidFill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For perspective, an extra 1,600 students would yield </a:t>
            </a:r>
            <a:r>
              <a:rPr lang="en-US" b="1" dirty="0">
                <a:solidFill>
                  <a:srgbClr val="751A19"/>
                </a:solidFill>
              </a:rPr>
              <a:t>$1</a:t>
            </a:r>
            <a:r>
              <a:rPr lang="en-US" b="1" i="0" u="none" strike="noStrike" dirty="0">
                <a:solidFill>
                  <a:srgbClr val="751A19"/>
                </a:solidFill>
                <a:effectLst/>
              </a:rPr>
              <a:t>8 million per year in tuition alone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82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551D9-1927-2518-E255-A99C2ED71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7310-6AAC-1CF8-31B2-169186341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Can’t the University Use the SU Foundation </a:t>
            </a:r>
            <a:br>
              <a:rPr lang="en-US" b="1" dirty="0"/>
            </a:br>
            <a:r>
              <a:rPr lang="en-US" b="1" dirty="0"/>
              <a:t>to Cover the Gap?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A3C4-6EBE-29B7-7DF2-F9B1375DB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557337"/>
            <a:ext cx="11215687" cy="41826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Like reserves, using Foundation funds would be a </a:t>
            </a:r>
            <a:r>
              <a:rPr lang="en-US" b="1" dirty="0"/>
              <a:t>one-time fix</a:t>
            </a:r>
            <a:r>
              <a:rPr lang="en-US" dirty="0"/>
              <a:t>, not a </a:t>
            </a:r>
            <a:r>
              <a:rPr lang="en-US" b="1" dirty="0"/>
              <a:t>sustainable solution</a:t>
            </a:r>
            <a:r>
              <a:rPr lang="en-US" dirty="0"/>
              <a:t> for long-term budget challenges.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vast majority of Foundation funds are restricted</a:t>
            </a:r>
            <a:r>
              <a:rPr lang="en-US" dirty="0"/>
              <a:t>, designated by donors for specific purposes (e.g., scholarships, endowed programs).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Very limited discretionary funds</a:t>
            </a:r>
            <a:r>
              <a:rPr lang="en-US" dirty="0"/>
              <a:t> are available, and those are already committed to critical initiatives.</a:t>
            </a:r>
          </a:p>
        </p:txBody>
      </p:sp>
    </p:spTree>
    <p:extLst>
      <p:ext uri="{BB962C8B-B14F-4D97-AF65-F5344CB8AC3E}">
        <p14:creationId xmlns:p14="http://schemas.microsoft.com/office/powerpoint/2010/main" val="356153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E4A7C-BF07-1799-7F7E-0310903B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EB8D-1CE6-6A53-9404-BF7FFD0C4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Are Capital Projects and Renovations Still Happening If the Budget Is Being Cut?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97BF-7447-E8A6-8992-05909E86D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643063"/>
            <a:ext cx="11215687" cy="40969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Capital project funds are restricted</a:t>
            </a:r>
            <a:r>
              <a:rPr lang="en-US" dirty="0"/>
              <a:t> and </a:t>
            </a:r>
            <a:r>
              <a:rPr lang="en-US" b="1" dirty="0"/>
              <a:t>cannot be used</a:t>
            </a:r>
            <a:r>
              <a:rPr lang="en-US" dirty="0"/>
              <a:t> for salaries, benefits, or operational expenses.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USM requires investment in facilities renewal</a:t>
            </a:r>
            <a:r>
              <a:rPr lang="en-US" dirty="0"/>
              <a:t> to keep buildings safe, functional, and cost-effective over time.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Proactive maintenance prevents higher future costs</a:t>
            </a:r>
            <a:r>
              <a:rPr lang="en-US" dirty="0"/>
              <a:t> and supports a safe, high-quality environment for students and staff.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capital projects are designed to </a:t>
            </a:r>
            <a:r>
              <a:rPr lang="en-US" b="1" dirty="0"/>
              <a:t>generate revenue</a:t>
            </a:r>
            <a:r>
              <a:rPr lang="en-US" dirty="0"/>
              <a:t> that supports SU’s long-term financial health.</a:t>
            </a:r>
          </a:p>
        </p:txBody>
      </p:sp>
    </p:spTree>
    <p:extLst>
      <p:ext uri="{BB962C8B-B14F-4D97-AF65-F5344CB8AC3E}">
        <p14:creationId xmlns:p14="http://schemas.microsoft.com/office/powerpoint/2010/main" val="5051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F68F-8C4F-8305-77E7-F674315A7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About Raising Tuition to Cover the Shortfall?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B9CCB-1635-044F-BF39-DDCBA60C1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 is committed to </a:t>
            </a:r>
            <a:r>
              <a:rPr lang="en-US" b="1" dirty="0"/>
              <a:t>affordable, accessible higher education</a:t>
            </a:r>
            <a:r>
              <a:rPr lang="en-US" dirty="0"/>
              <a:t> and understands the financial pressure on students.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Significant tuition increases could </a:t>
            </a:r>
            <a:r>
              <a:rPr lang="en-US" b="1" dirty="0"/>
              <a:t>harm enrollment and retention</a:t>
            </a:r>
            <a:r>
              <a:rPr lang="en-US" dirty="0"/>
              <a:t> and are not a sustainable solution for closing the budget gap.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While some institutions are raising tuition well above inflation to offset cuts, SU will implement only a </a:t>
            </a:r>
            <a:r>
              <a:rPr lang="en-US" b="1" dirty="0"/>
              <a:t>modest increase at the approved rate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2% for in-state students</a:t>
            </a:r>
            <a:r>
              <a:rPr lang="en-US" dirty="0"/>
              <a:t> (~$80/semester)</a:t>
            </a:r>
          </a:p>
          <a:p>
            <a:pPr lvl="1"/>
            <a:r>
              <a:rPr lang="en-US" b="1" dirty="0"/>
              <a:t>3% for out-of-state students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approach maintains affordability while helping to address part of the budget shortfall.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6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58AB-A280-4361-E8F2-E9CA2D92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Will Student Organizations or Activities Funded Through the Student Activities Fee Be Impacted?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32A8-44A8-511B-6B46-27E8C6D65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771649"/>
            <a:ext cx="11215687" cy="396835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No.</a:t>
            </a:r>
          </a:p>
          <a:p>
            <a:endParaRPr lang="en-US" dirty="0"/>
          </a:p>
          <a:p>
            <a:r>
              <a:rPr lang="en-US" dirty="0">
                <a:effectLst/>
              </a:rPr>
              <a:t>In fact, just last week, the SGA met to determine how the $900,000 in the Student Activity Fee Budget would be allocated. </a:t>
            </a:r>
            <a:r>
              <a:rPr lang="en-US" dirty="0"/>
              <a:t>S</a:t>
            </a:r>
            <a:r>
              <a:rPr lang="en-US" dirty="0">
                <a:effectLst/>
              </a:rPr>
              <a:t>tudents themselves can confirm their funding is intact. </a:t>
            </a:r>
          </a:p>
        </p:txBody>
      </p:sp>
    </p:spTree>
    <p:extLst>
      <p:ext uri="{BB962C8B-B14F-4D97-AF65-F5344CB8AC3E}">
        <p14:creationId xmlns:p14="http://schemas.microsoft.com/office/powerpoint/2010/main" val="281885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A79F-E9C2-22EA-086A-E66AEDEBE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noProof="0" dirty="0"/>
              <a:t>Will Increased Class Size Minimums Hurt Students Because of Cancelled Classes?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2AE2F-46DE-0A64-E12D-DC501325C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780638"/>
            <a:ext cx="11215687" cy="4253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751A19"/>
              </a:buClr>
            </a:pPr>
            <a:r>
              <a:rPr lang="en-US" sz="2400" kern="100" dirty="0">
                <a:ea typeface="Times New Roman" panose="02020603050405020304" pitchFamily="18" charset="0"/>
              </a:rPr>
              <a:t>Only 11 out of 2191 sections of classes have been cancelled due to low enrollment. That is less than 1%. </a:t>
            </a:r>
            <a:endParaRPr lang="en-US" sz="2400" kern="100" dirty="0">
              <a:effectLst/>
              <a:ea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kern="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51A19"/>
              </a:buClr>
            </a:pPr>
            <a:r>
              <a:rPr lang="en-US" sz="2400" kern="100" dirty="0">
                <a:effectLst/>
                <a:ea typeface="Times New Roman" panose="02020603050405020304" pitchFamily="18" charset="0"/>
              </a:rPr>
              <a:t>This does not mean that every class will meet this minimum. Some courses will have lower course minimums based on classroom size, accreditation requirements, pedagogical needs, or another exceptional circumstance.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51A19"/>
              </a:buClr>
            </a:pPr>
            <a:endParaRPr lang="en-US" sz="2400" kern="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51A19"/>
              </a:buClr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Increasing the target for course minimums can also help ensure that there are more seats for students in the courses they need.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7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841F-C88E-4920-8E9F-145AF457B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Are Academic Programs Being Cut?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70AEB-81E1-4419-AC0A-1F5EC23D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No. </a:t>
            </a:r>
          </a:p>
          <a:p>
            <a:endParaRPr lang="en-US" dirty="0"/>
          </a:p>
          <a:p>
            <a:r>
              <a:rPr lang="en-US" dirty="0"/>
              <a:t>We are actively engaging with deans and department chairs to find savings that have the least impact on programs and student learning.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106-6925-9D3D-8492-4CE5E4F85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 How Long Should We Expect There To Be </a:t>
            </a:r>
            <a:br>
              <a:rPr lang="en-US" b="1" dirty="0"/>
            </a:br>
            <a:r>
              <a:rPr lang="en-US" b="1" dirty="0"/>
              <a:t>a Challenging Budget Situation?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1722-2DBF-20DA-ACDC-13D615A0C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Maryland’s budget outlook is expected to remain challenging over the next few years.  </a:t>
            </a:r>
          </a:p>
          <a:p>
            <a:endParaRPr lang="en-US" dirty="0"/>
          </a:p>
          <a:p>
            <a:r>
              <a:rPr lang="en-US" dirty="0"/>
              <a:t>While the FY26 budget is expected to close the current deficit, it leaves a $300 million projected deficit that legislators will need to address in FY27.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General Assembly added triggers to the FY26 budget that may result in a special legislative session to consider additional budget cuts to the FY26 budget later this year.</a:t>
            </a:r>
          </a:p>
        </p:txBody>
      </p:sp>
    </p:spTree>
    <p:extLst>
      <p:ext uri="{BB962C8B-B14F-4D97-AF65-F5344CB8AC3E}">
        <p14:creationId xmlns:p14="http://schemas.microsoft.com/office/powerpoint/2010/main" val="253426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48FC-326B-B5D5-C4BA-D00E31ECA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Should We Be Concerned for SU’s Future?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A57A4-408A-47E2-092A-45D2DAEBF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No. </a:t>
            </a:r>
          </a:p>
          <a:p>
            <a:endParaRPr lang="en-US" dirty="0"/>
          </a:p>
          <a:p>
            <a:r>
              <a:rPr lang="en-US" dirty="0"/>
              <a:t>Because of Salisbury University’s longstanding fiscal stewardship, we are in a strong position to handle these cuts in ways that some institutions are not. </a:t>
            </a:r>
          </a:p>
        </p:txBody>
      </p:sp>
    </p:spTree>
    <p:extLst>
      <p:ext uri="{BB962C8B-B14F-4D97-AF65-F5344CB8AC3E}">
        <p14:creationId xmlns:p14="http://schemas.microsoft.com/office/powerpoint/2010/main" val="368046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BBAC0-6CB2-1D8F-251E-214C8E03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954B6D-A9C6-3881-4A28-0C5A84E4A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B913"/>
                </a:solidFill>
                <a:latin typeface="Arial" panose="020B0604020202020204" pitchFamily="34" charset="0"/>
              </a:rPr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3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93F3B-6EDE-0CE9-66DD-A55585DD9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6DE05-D96B-765B-7DFD-3D71FDFD9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117" y="238800"/>
            <a:ext cx="8411765" cy="760811"/>
          </a:xfrm>
        </p:spPr>
        <p:txBody>
          <a:bodyPr>
            <a:noAutofit/>
          </a:bodyPr>
          <a:lstStyle/>
          <a:p>
            <a:r>
              <a:rPr lang="en-US" b="1" dirty="0"/>
              <a:t>First and Foremost – Thank You!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5FE5CE-29E6-4B05-80A3-45F9CA618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814" y="1075265"/>
            <a:ext cx="11215688" cy="480060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University budgeting is complex.</a:t>
            </a:r>
          </a:p>
          <a:p>
            <a:pPr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State funding makes it even more challenging, as our allocations can change rapidly. </a:t>
            </a:r>
          </a:p>
          <a:p>
            <a:pPr fontAlgn="base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Our goals: </a:t>
            </a:r>
          </a:p>
          <a:p>
            <a:pPr lvl="1" fontAlgn="base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</a:rPr>
              <a:t>To be as transparent as possible</a:t>
            </a:r>
          </a:p>
          <a:p>
            <a:pPr lvl="1" fontAlgn="base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</a:rPr>
              <a:t>To involve shared governance and campus leaders</a:t>
            </a:r>
          </a:p>
          <a:p>
            <a:pPr lvl="1" fontAlgn="base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</a:rPr>
              <a:t>To work to make sure we were answering questions as they came up </a:t>
            </a:r>
          </a:p>
          <a:p>
            <a:pPr fontAlgn="base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We wanted to involve you, and we know that this meant you might be uncomfortable with us in the uncertainty.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846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6266-884D-41F4-BD99-47A7F70C7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FY26 Financial Facts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4879-1360-4C2F-BB5F-20859C47E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1" y="1096704"/>
            <a:ext cx="11215687" cy="4855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The USM was cut $155 million, which represents approximately a 4% reduction to the State allocation to the system.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In January, when the first $111 million in cuts was announced, </a:t>
            </a:r>
            <a:r>
              <a:rPr lang="en-US" sz="2400" b="1" dirty="0">
                <a:solidFill>
                  <a:srgbClr val="FF0000"/>
                </a:solidFill>
              </a:rPr>
              <a:t>$4.8 million </a:t>
            </a:r>
            <a:r>
              <a:rPr lang="en-US" sz="2400" dirty="0"/>
              <a:t>was removed from our State allocation for FY26.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At the end of session, on April 7, an additional $44 million in cuts was announced, our portion of which we were notified last week will be</a:t>
            </a:r>
            <a:r>
              <a:rPr lang="en-US" sz="2400" b="1" dirty="0">
                <a:solidFill>
                  <a:srgbClr val="FF0000"/>
                </a:solidFill>
              </a:rPr>
              <a:t> $1.9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million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governor and the legislature have put forward a 1% COLA for all state employees. The cost to the University would be approx. </a:t>
            </a:r>
            <a:r>
              <a:rPr lang="en-US" sz="2400" b="1" dirty="0">
                <a:solidFill>
                  <a:srgbClr val="FF0000"/>
                </a:solidFill>
              </a:rPr>
              <a:t>$1 million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We also see a reduction in our fringe and retirement benefits funding of </a:t>
            </a:r>
            <a:r>
              <a:rPr lang="en-US" sz="2400" b="1" dirty="0">
                <a:solidFill>
                  <a:srgbClr val="FF0000"/>
                </a:solidFill>
              </a:rPr>
              <a:t>$2.7 million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14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FD57-D700-4F22-8672-2591672AF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FY26 Financial Facts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13BE5-07EA-4E1B-AD09-E97DE0FC3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best estimate is that we need to reduce our projected budget by approximately </a:t>
            </a:r>
            <a:r>
              <a:rPr lang="en-US" b="1" dirty="0">
                <a:solidFill>
                  <a:srgbClr val="FF0000"/>
                </a:solidFill>
              </a:rPr>
              <a:t>$10 million</a:t>
            </a:r>
            <a:r>
              <a:rPr lang="en-US" dirty="0"/>
              <a:t>, which is </a:t>
            </a:r>
            <a:r>
              <a:rPr lang="en-US" b="1" dirty="0">
                <a:solidFill>
                  <a:srgbClr val="FF0000"/>
                </a:solidFill>
              </a:rPr>
              <a:t>4.6% </a:t>
            </a:r>
            <a:r>
              <a:rPr lang="en-US" dirty="0"/>
              <a:t>of our total University budget. </a:t>
            </a:r>
          </a:p>
          <a:p>
            <a:endParaRPr lang="en-US" dirty="0"/>
          </a:p>
          <a:p>
            <a:r>
              <a:rPr lang="en-US" dirty="0"/>
              <a:t>In addition, the USM has shared that they anticipate there could be additional cuts mid-year FY26, and additional cuts on top of that in FY27</a:t>
            </a:r>
          </a:p>
          <a:p>
            <a:pPr lvl="1"/>
            <a:r>
              <a:rPr lang="en-US" sz="2800" i="1" dirty="0"/>
              <a:t>Based on the predictions on State budget shortfalls.</a:t>
            </a:r>
          </a:p>
        </p:txBody>
      </p:sp>
    </p:spTree>
    <p:extLst>
      <p:ext uri="{BB962C8B-B14F-4D97-AF65-F5344CB8AC3E}">
        <p14:creationId xmlns:p14="http://schemas.microsoft.com/office/powerpoint/2010/main" val="132868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3338-6E03-3D59-F93E-242239269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8EC28-AD92-4A90-A50D-38B81E4C1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68681"/>
            <a:ext cx="12191999" cy="214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Given these unknowns, we have analyzed the budget and based on forecasts </a:t>
            </a:r>
            <a:b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feel confident in our strategy to move forward.</a:t>
            </a:r>
          </a:p>
          <a:p>
            <a:pPr marL="0" indent="0">
              <a:buNone/>
            </a:pPr>
            <a:endParaRPr lang="en-US" sz="2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808A9C8-77B5-9E1A-EFF6-DED71DD1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49128"/>
            <a:ext cx="6967537" cy="39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D7982-D4E6-5559-2340-4D8AF955FBA9}"/>
              </a:ext>
            </a:extLst>
          </p:cNvPr>
          <p:cNvSpPr txBox="1"/>
          <p:nvPr/>
        </p:nvSpPr>
        <p:spPr>
          <a:xfrm>
            <a:off x="841375" y="4552434"/>
            <a:ext cx="2054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We must reduce our Mission Critical Expenses by $10M.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40FA-A893-DF25-1D52-5AB67E625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Does This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9641C-FE85-F8AE-FCA6-AADA0F9FF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need proactive planning: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Ensuring financial stability requires strategic action now.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must put in place a multi-year budget-reduction strategy, across all divisions of the University. </a:t>
            </a:r>
          </a:p>
          <a:p>
            <a:pPr marL="457200" lvl="1" indent="0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We will continue to put people first: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We have taken all measures to protect our people as much as possible and will continue to do so.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remain in a strong financial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osition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Despite these cuts, the University remains financially stable. 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</a:rPr>
              <a:t>We have had to do much larger cuts in the past.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70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BD9A-03E7-0063-8A38-E71893965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2674915"/>
            <a:ext cx="11215687" cy="88595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188129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D2F2-4B2E-4EB9-8681-54EEF1063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Are We Alone in These Budget Reductions? </a:t>
            </a:r>
            <a:br>
              <a:rPr lang="en-US" b="1" dirty="0"/>
            </a:br>
            <a:r>
              <a:rPr lang="en-US" b="1" dirty="0"/>
              <a:t>How Are Other USM Institutions Being Impacted?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D0965-2019-4F1D-B5F4-8278B6E23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62" y="1862667"/>
            <a:ext cx="11215687" cy="3877336"/>
          </a:xfrm>
        </p:spPr>
        <p:txBody>
          <a:bodyPr/>
          <a:lstStyle/>
          <a:p>
            <a:r>
              <a:rPr lang="en-US" dirty="0"/>
              <a:t>Every institution in the USM has received reductions, and all are engaged in similar reduction exercises. </a:t>
            </a:r>
          </a:p>
          <a:p>
            <a:endParaRPr lang="en-US" dirty="0"/>
          </a:p>
          <a:p>
            <a:r>
              <a:rPr lang="en-US" dirty="0"/>
              <a:t>Some institutions have harder issues to face, primarily facing potential losses of millions in federal grant funding. </a:t>
            </a:r>
          </a:p>
          <a:p>
            <a:endParaRPr lang="en-US" dirty="0"/>
          </a:p>
          <a:p>
            <a:r>
              <a:rPr lang="en-US" dirty="0"/>
              <a:t>We know that other institutions are actively discussing layoffs. SU is not.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U Theme Colors">
      <a:dk1>
        <a:srgbClr val="000000"/>
      </a:dk1>
      <a:lt1>
        <a:srgbClr val="FFFEFE"/>
      </a:lt1>
      <a:dk2>
        <a:srgbClr val="8A0E04"/>
      </a:dk2>
      <a:lt2>
        <a:srgbClr val="F2B229"/>
      </a:lt2>
      <a:accent1>
        <a:srgbClr val="8A0E04"/>
      </a:accent1>
      <a:accent2>
        <a:srgbClr val="F2B229"/>
      </a:accent2>
      <a:accent3>
        <a:srgbClr val="878A8D"/>
      </a:accent3>
      <a:accent4>
        <a:srgbClr val="614B78"/>
      </a:accent4>
      <a:accent5>
        <a:srgbClr val="0083AE"/>
      </a:accent5>
      <a:accent6>
        <a:srgbClr val="00827E"/>
      </a:accent6>
      <a:hlink>
        <a:srgbClr val="8A0E04"/>
      </a:hlink>
      <a:folHlink>
        <a:srgbClr val="8A0E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0B0C5A-C1E8-7A4E-B509-750A3BBD35B9}" vid="{7E45A029-7DC8-2E48-9AA3-C4DCF6AC90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1979</Words>
  <Application>Microsoft Macintosh PowerPoint</Application>
  <PresentationFormat>Widescreen</PresentationFormat>
  <Paragraphs>263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Libre Franklin</vt:lpstr>
      <vt:lpstr>Calibri</vt:lpstr>
      <vt:lpstr>Wingdings</vt:lpstr>
      <vt:lpstr>Calibri Light</vt:lpstr>
      <vt:lpstr>Arial</vt:lpstr>
      <vt:lpstr>Times New Roman</vt:lpstr>
      <vt:lpstr>Office Theme</vt:lpstr>
      <vt:lpstr>1_Office Theme</vt:lpstr>
      <vt:lpstr>FY26 Budget Presentation  </vt:lpstr>
      <vt:lpstr>The Budgetary Landscape</vt:lpstr>
      <vt:lpstr>First and Foremost – Thank You!</vt:lpstr>
      <vt:lpstr>FY26 Financial Facts</vt:lpstr>
      <vt:lpstr>FY26 Financial Facts</vt:lpstr>
      <vt:lpstr>Our Strategy</vt:lpstr>
      <vt:lpstr>What Does This Mean?</vt:lpstr>
      <vt:lpstr>FAQs</vt:lpstr>
      <vt:lpstr>Are We Alone in These Budget Reductions?  How Are Other USM Institutions Being Impacted? </vt:lpstr>
      <vt:lpstr>Why Does This Feel So Sudden? </vt:lpstr>
      <vt:lpstr>How Does SU Plan to Cut $10 Million  from the FY26 Budget?</vt:lpstr>
      <vt:lpstr>Has Each Division Been Given A Proportional Target Reduction?</vt:lpstr>
      <vt:lpstr>How Are the Divisions Handling These Cuts?</vt:lpstr>
      <vt:lpstr>Other Examples:</vt:lpstr>
      <vt:lpstr>Could Furloughs Be Used To Generate Savings?</vt:lpstr>
      <vt:lpstr>What About Introducing a Voluntary Separation Program or Incentivizing Early Retirement? </vt:lpstr>
      <vt:lpstr>Did the Upper Administration Get a Higher COLA/Merit or Raises than Other Employees?</vt:lpstr>
      <vt:lpstr>It Seems Like We Have A Lot of Administrators – How Do We Compare To Our Fellow USM Institutions?</vt:lpstr>
      <vt:lpstr>Why Can’t the University Use Its Reserves  to Cover the Gap?</vt:lpstr>
      <vt:lpstr>Why Can’t the University Use the SU Foundation  to Cover the Gap?</vt:lpstr>
      <vt:lpstr>Why Are Capital Projects and Renovations Still Happening If the Budget Is Being Cut?</vt:lpstr>
      <vt:lpstr>What About Raising Tuition to Cover the Shortfall?</vt:lpstr>
      <vt:lpstr>Will Student Organizations or Activities Funded Through the Student Activities Fee Be Impacted? </vt:lpstr>
      <vt:lpstr>Will Increased Class Size Minimums Hurt Students Because of Cancelled Classes? </vt:lpstr>
      <vt:lpstr>Are Academic Programs Being Cut?</vt:lpstr>
      <vt:lpstr>For How Long Should We Expect There To Be  a Challenging Budget Situation? </vt:lpstr>
      <vt:lpstr>Should We Be Concerned for SU’s Future? 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Salisbury University a FY2025-26 Budget Overview</dc:title>
  <dc:creator>Colleen Leon</dc:creator>
  <cp:lastModifiedBy>Eric Stewart</cp:lastModifiedBy>
  <cp:revision>49</cp:revision>
  <cp:lastPrinted>2025-05-05T19:18:00Z</cp:lastPrinted>
  <dcterms:created xsi:type="dcterms:W3CDTF">2025-04-28T12:51:19Z</dcterms:created>
  <dcterms:modified xsi:type="dcterms:W3CDTF">2025-05-16T17:33:30Z</dcterms:modified>
</cp:coreProperties>
</file>