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Economica" panose="020B0604020202020204" charset="0"/>
      <p:regular r:id="rId37"/>
      <p:bold r:id="rId38"/>
      <p:italic r:id="rId39"/>
      <p:boldItalic r:id="rId40"/>
    </p:embeddedFont>
    <p:embeddedFont>
      <p:font typeface="Open Sans"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98547A-049A-4CC2-A8CE-1966AA3C3EA3}">
  <a:tblStyle styleId="{E198547A-049A-4CC2-A8CE-1966AA3C3E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9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ef27e05ce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ef27e05c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ef27e05ce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ef27e05ce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ef27e05ce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ef27e05ce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0000"/>
              </a:buClr>
              <a:buSzPts val="1400"/>
              <a:buFont typeface="Calibri"/>
              <a:buChar char="●"/>
            </a:pPr>
            <a:r>
              <a:rPr lang="en" sz="1400">
                <a:latin typeface="Calibri"/>
                <a:ea typeface="Calibri"/>
                <a:cs typeface="Calibri"/>
                <a:sym typeface="Calibri"/>
              </a:rPr>
              <a:t>Chase was able to solve the problem using an alternative algorithm. Chase uses the  </a:t>
            </a:r>
            <a:r>
              <a:rPr lang="en" sz="1400">
                <a:highlight>
                  <a:srgbClr val="FFFFFF"/>
                </a:highlight>
                <a:latin typeface="Calibri"/>
                <a:ea typeface="Calibri"/>
                <a:cs typeface="Calibri"/>
                <a:sym typeface="Calibri"/>
              </a:rPr>
              <a:t>Additive calculation</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e7b56d102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e7b56d10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ef27e05ce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ef27e05c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e7b56d102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e7b56d10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general, our students showed competency with algorithms, but lacked conceptual understanding needed to navigate through the word problem.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ef27e05ce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ef27e05c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e7b56d102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e7b56d10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e7b56d10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e7b56d10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e7b56d102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e7b56d102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Robbie shows the use of standard algorithm with partial quotients.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ef27e05ce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ef27e05c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e7b56d102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e7b56d10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e7b56d102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e7b56d102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e7b56d102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e7b56d102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e7b56d102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e7b56d102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e7b56d102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e7b56d102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e7b56d102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e7b56d102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Apply the skills and strategies used during previous lessons.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e7b56d102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e7b56d102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e7b56d102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e7b56d102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interesting discoveries.</a:t>
            </a:r>
            <a:endParaRPr/>
          </a:p>
          <a:p>
            <a:pPr marL="0" lvl="0" indent="0" algn="l" rtl="0">
              <a:spcBef>
                <a:spcPts val="0"/>
              </a:spcBef>
              <a:spcAft>
                <a:spcPts val="0"/>
              </a:spcAft>
              <a:buNone/>
            </a:pPr>
            <a:r>
              <a:rPr lang="en"/>
              <a:t>For Key Task 3: Chase and Sarah found the area mathematically, but could not model area using the tiles --&gt; lack of conceptual understanding.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e7b56d102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e7b56d102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e7b56d102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e7b56d102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ef27e05ce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ef27e05c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ef27e05ce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ef27e05c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ef27e05ce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ef27e05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Mention that our students are going into 5th grade.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ef27e05ce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ef27e05c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ef27e05ce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ef27e05c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ef27e05c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ef27e05c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ef27e05ce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ef27e05c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completed 4th grade. We had almost perfect attendance. Don’t read the numbers.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ef27e05ce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ef27e05c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OA -  Operations and Algebraic Thinking</a:t>
            </a:r>
            <a:endParaRPr/>
          </a:p>
          <a:p>
            <a:pPr marL="0" lvl="0" indent="0" algn="l" rtl="0">
              <a:spcBef>
                <a:spcPts val="0"/>
              </a:spcBef>
              <a:spcAft>
                <a:spcPts val="0"/>
              </a:spcAft>
              <a:buNone/>
            </a:pPr>
            <a:r>
              <a:rPr lang="en"/>
              <a:t>NBT - Numbers and Operations in Base 10</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781975" y="-140775"/>
            <a:ext cx="5529900" cy="38340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en" sz="3600" b="1"/>
              <a:t>Children’s Developing Strategies </a:t>
            </a:r>
            <a:endParaRPr sz="3600" b="1"/>
          </a:p>
          <a:p>
            <a:pPr marL="0" lvl="0" indent="0" algn="ctr" rtl="0">
              <a:lnSpc>
                <a:spcPct val="115000"/>
              </a:lnSpc>
              <a:spcBef>
                <a:spcPts val="0"/>
              </a:spcBef>
              <a:spcAft>
                <a:spcPts val="0"/>
              </a:spcAft>
              <a:buClr>
                <a:schemeClr val="dk1"/>
              </a:buClr>
              <a:buSzPts val="1100"/>
              <a:buFont typeface="Arial"/>
              <a:buNone/>
            </a:pPr>
            <a:r>
              <a:rPr lang="en" sz="3600" b="1"/>
              <a:t>for Dealing with Problems that Require Multiplicative Reasoning</a:t>
            </a:r>
            <a:endParaRPr sz="3600" b="1"/>
          </a:p>
          <a:p>
            <a:pPr marL="0" lvl="0" indent="0" algn="ctr" rtl="0">
              <a:spcBef>
                <a:spcPts val="0"/>
              </a:spcBef>
              <a:spcAft>
                <a:spcPts val="0"/>
              </a:spcAft>
              <a:buNone/>
            </a:pPr>
            <a:endParaRPr sz="3600"/>
          </a:p>
        </p:txBody>
      </p:sp>
      <p:sp>
        <p:nvSpPr>
          <p:cNvPr id="63" name="Google Shape;63;p13"/>
          <p:cNvSpPr txBox="1">
            <a:spLocks noGrp="1"/>
          </p:cNvSpPr>
          <p:nvPr>
            <p:ph type="subTitle" idx="1"/>
          </p:nvPr>
        </p:nvSpPr>
        <p:spPr>
          <a:xfrm>
            <a:off x="329400" y="3387290"/>
            <a:ext cx="4242600" cy="143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Undergraduate Researchers:</a:t>
            </a:r>
            <a:endParaRPr b="1"/>
          </a:p>
          <a:p>
            <a:pPr marL="0" lvl="0" indent="0" algn="ctr" rtl="0">
              <a:spcBef>
                <a:spcPts val="0"/>
              </a:spcBef>
              <a:spcAft>
                <a:spcPts val="0"/>
              </a:spcAft>
              <a:buNone/>
            </a:pPr>
            <a:r>
              <a:rPr lang="en"/>
              <a:t>Danielle Nichols-Taylor &amp; Abby Griffin</a:t>
            </a:r>
            <a:endParaRPr/>
          </a:p>
          <a:p>
            <a:pPr marL="0" lvl="0" indent="0" algn="ctr" rtl="0">
              <a:spcBef>
                <a:spcPts val="0"/>
              </a:spcBef>
              <a:spcAft>
                <a:spcPts val="0"/>
              </a:spcAft>
              <a:buNone/>
            </a:pPr>
            <a:endParaRPr/>
          </a:p>
          <a:p>
            <a:pPr marL="0" lvl="0" indent="0" algn="ctr" rtl="0">
              <a:spcBef>
                <a:spcPts val="0"/>
              </a:spcBef>
              <a:spcAft>
                <a:spcPts val="0"/>
              </a:spcAft>
              <a:buNone/>
            </a:pPr>
            <a:r>
              <a:rPr lang="en" b="1"/>
              <a:t>Faculty Mentor: </a:t>
            </a:r>
            <a:r>
              <a:rPr lang="en"/>
              <a:t>Dr. Jennifer Bergner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Instructional Cycle</a:t>
            </a:r>
            <a:endParaRPr/>
          </a:p>
        </p:txBody>
      </p:sp>
      <p:graphicFrame>
        <p:nvGraphicFramePr>
          <p:cNvPr id="114" name="Google Shape;114;p22"/>
          <p:cNvGraphicFramePr/>
          <p:nvPr/>
        </p:nvGraphicFramePr>
        <p:xfrm>
          <a:off x="311725" y="1428750"/>
          <a:ext cx="3000000" cy="3000000"/>
        </p:xfrm>
        <a:graphic>
          <a:graphicData uri="http://schemas.openxmlformats.org/drawingml/2006/table">
            <a:tbl>
              <a:tblPr>
                <a:noFill/>
                <a:tableStyleId>{E198547A-049A-4CC2-A8CE-1966AA3C3EA3}</a:tableStyleId>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1117175">
                <a:tc>
                  <a:txBody>
                    <a:bodyPr/>
                    <a:lstStyle/>
                    <a:p>
                      <a:pPr marL="0" lvl="0" indent="0" algn="l" rtl="0">
                        <a:spcBef>
                          <a:spcPts val="0"/>
                        </a:spcBef>
                        <a:spcAft>
                          <a:spcPts val="0"/>
                        </a:spcAft>
                        <a:buNone/>
                      </a:pPr>
                      <a:r>
                        <a:rPr lang="en" sz="2400" b="1">
                          <a:solidFill>
                            <a:srgbClr val="FFFFFF"/>
                          </a:solidFill>
                          <a:latin typeface="Economica"/>
                          <a:ea typeface="Economica"/>
                          <a:cs typeface="Economica"/>
                          <a:sym typeface="Economica"/>
                        </a:rPr>
                        <a:t>Week 1: Pre-Interview</a:t>
                      </a:r>
                      <a:endParaRPr sz="2400" b="1">
                        <a:solidFill>
                          <a:srgbClr val="FFFFFF"/>
                        </a:solidFill>
                        <a:latin typeface="Economica"/>
                        <a:ea typeface="Economica"/>
                        <a:cs typeface="Economica"/>
                        <a:sym typeface="Economic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 sz="2400">
                          <a:latin typeface="Economica"/>
                          <a:ea typeface="Economica"/>
                          <a:cs typeface="Economica"/>
                          <a:sym typeface="Economica"/>
                        </a:rPr>
                        <a:t>30-minute interviews with each student.</a:t>
                      </a:r>
                      <a:endParaRPr sz="2400">
                        <a:latin typeface="Economica"/>
                        <a:ea typeface="Economica"/>
                        <a:cs typeface="Economica"/>
                        <a:sym typeface="Economica"/>
                      </a:endParaRPr>
                    </a:p>
                  </a:txBody>
                  <a:tcPr marL="91425" marR="91425" marT="91425" marB="91425">
                    <a:lnL w="28575" cap="flat" cmpd="sng">
                      <a:solidFill>
                        <a:srgbClr val="000000"/>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1074300">
                <a:tc>
                  <a:txBody>
                    <a:bodyPr/>
                    <a:lstStyle/>
                    <a:p>
                      <a:pPr marL="0" lvl="0" indent="0" algn="l" rtl="0">
                        <a:spcBef>
                          <a:spcPts val="0"/>
                        </a:spcBef>
                        <a:spcAft>
                          <a:spcPts val="0"/>
                        </a:spcAft>
                        <a:buNone/>
                      </a:pPr>
                      <a:r>
                        <a:rPr lang="en" sz="2400" b="1">
                          <a:solidFill>
                            <a:srgbClr val="FFFFFF"/>
                          </a:solidFill>
                          <a:latin typeface="Economica"/>
                          <a:ea typeface="Economica"/>
                          <a:cs typeface="Economica"/>
                          <a:sym typeface="Economica"/>
                        </a:rPr>
                        <a:t>Weeks 2-8: Weekly Lesson</a:t>
                      </a:r>
                      <a:endParaRPr sz="2400" b="1">
                        <a:solidFill>
                          <a:srgbClr val="FFFFFF"/>
                        </a:solidFill>
                        <a:latin typeface="Economica"/>
                        <a:ea typeface="Economica"/>
                        <a:cs typeface="Economica"/>
                        <a:sym typeface="Economic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 sz="2400">
                          <a:latin typeface="Economica"/>
                          <a:ea typeface="Economica"/>
                          <a:cs typeface="Economica"/>
                          <a:sym typeface="Economica"/>
                        </a:rPr>
                        <a:t>1-hour lesson.</a:t>
                      </a:r>
                      <a:endParaRPr sz="2400">
                        <a:latin typeface="Economica"/>
                        <a:ea typeface="Economica"/>
                        <a:cs typeface="Economica"/>
                        <a:sym typeface="Economica"/>
                      </a:endParaRPr>
                    </a:p>
                  </a:txBody>
                  <a:tcPr marL="91425" marR="91425" marT="91425" marB="91425">
                    <a:lnL w="28575" cap="flat" cmpd="sng">
                      <a:solidFill>
                        <a:srgbClr val="000000"/>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1074300">
                <a:tc>
                  <a:txBody>
                    <a:bodyPr/>
                    <a:lstStyle/>
                    <a:p>
                      <a:pPr marL="0" lvl="0" indent="0" algn="l" rtl="0">
                        <a:spcBef>
                          <a:spcPts val="0"/>
                        </a:spcBef>
                        <a:spcAft>
                          <a:spcPts val="0"/>
                        </a:spcAft>
                        <a:buNone/>
                      </a:pPr>
                      <a:r>
                        <a:rPr lang="en" sz="2400" b="1">
                          <a:solidFill>
                            <a:srgbClr val="FFFFFF"/>
                          </a:solidFill>
                          <a:latin typeface="Economica"/>
                          <a:ea typeface="Economica"/>
                          <a:cs typeface="Economica"/>
                          <a:sym typeface="Economica"/>
                        </a:rPr>
                        <a:t>Week 9: Post-interviews</a:t>
                      </a:r>
                      <a:endParaRPr sz="2400" b="1">
                        <a:solidFill>
                          <a:srgbClr val="FFFFFF"/>
                        </a:solidFill>
                        <a:latin typeface="Economica"/>
                        <a:ea typeface="Economica"/>
                        <a:cs typeface="Economica"/>
                        <a:sym typeface="Economic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 sz="2400">
                          <a:latin typeface="Economica"/>
                          <a:ea typeface="Economica"/>
                          <a:cs typeface="Economica"/>
                          <a:sym typeface="Economica"/>
                        </a:rPr>
                        <a:t>30-minute interviews with each student.</a:t>
                      </a:r>
                      <a:endParaRPr sz="2400">
                        <a:latin typeface="Economica"/>
                        <a:ea typeface="Economica"/>
                        <a:cs typeface="Economica"/>
                        <a:sym typeface="Economica"/>
                      </a:endParaRPr>
                    </a:p>
                  </a:txBody>
                  <a:tcPr marL="91425" marR="91425" marT="91425" marB="91425">
                    <a:lnL w="28575" cap="flat" cmpd="sng">
                      <a:solidFill>
                        <a:srgbClr val="000000"/>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Instructional Cycle</a:t>
            </a:r>
            <a:endParaRPr/>
          </a:p>
        </p:txBody>
      </p:sp>
      <p:pic>
        <p:nvPicPr>
          <p:cNvPr id="120" name="Google Shape;120;p23"/>
          <p:cNvPicPr preferRelativeResize="0"/>
          <p:nvPr/>
        </p:nvPicPr>
        <p:blipFill>
          <a:blip r:embed="rId3">
            <a:alphaModFix/>
          </a:blip>
          <a:stretch>
            <a:fillRect/>
          </a:stretch>
        </p:blipFill>
        <p:spPr>
          <a:xfrm>
            <a:off x="1396500" y="1332725"/>
            <a:ext cx="6522278" cy="3714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11700" y="315925"/>
            <a:ext cx="4747500" cy="831300"/>
          </a:xfrm>
          <a:prstGeom prst="rect">
            <a:avLst/>
          </a:prstGeom>
          <a:ln w="38100" cap="flat" cmpd="sng">
            <a:solidFill>
              <a:schemeClr val="accent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t>Interview Tasks: Key Task 1</a:t>
            </a:r>
            <a:endParaRPr/>
          </a:p>
        </p:txBody>
      </p:sp>
      <p:sp>
        <p:nvSpPr>
          <p:cNvPr id="126" name="Google Shape;126;p24"/>
          <p:cNvSpPr txBox="1">
            <a:spLocks noGrp="1"/>
          </p:cNvSpPr>
          <p:nvPr>
            <p:ph type="body" idx="1"/>
          </p:nvPr>
        </p:nvSpPr>
        <p:spPr>
          <a:xfrm>
            <a:off x="311700" y="1505700"/>
            <a:ext cx="4073100" cy="2528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000000"/>
                </a:solidFill>
                <a:latin typeface="Economica"/>
                <a:ea typeface="Economica"/>
                <a:cs typeface="Economica"/>
                <a:sym typeface="Economica"/>
              </a:rPr>
              <a:t>A photographer has 191 photos of animals and 234 photos of plants. He wants to put all of the photos into photo books. Each page of the photo books holds 8 photos. What is the fewest number of pages he could use in the photo books?</a:t>
            </a:r>
            <a:endParaRPr sz="2400">
              <a:solidFill>
                <a:srgbClr val="000000"/>
              </a:solidFill>
              <a:latin typeface="Economica"/>
              <a:ea typeface="Economica"/>
              <a:cs typeface="Economica"/>
              <a:sym typeface="Economica"/>
            </a:endParaRPr>
          </a:p>
          <a:p>
            <a:pPr marL="0" lvl="0" indent="0" algn="l" rtl="0">
              <a:lnSpc>
                <a:spcPct val="100000"/>
              </a:lnSpc>
              <a:spcBef>
                <a:spcPts val="0"/>
              </a:spcBef>
              <a:spcAft>
                <a:spcPts val="0"/>
              </a:spcAft>
              <a:buNone/>
            </a:pPr>
            <a:endParaRPr sz="1200">
              <a:solidFill>
                <a:srgbClr val="000000"/>
              </a:solidFill>
              <a:latin typeface="Economica"/>
              <a:ea typeface="Economica"/>
              <a:cs typeface="Economica"/>
              <a:sym typeface="Economica"/>
            </a:endParaRPr>
          </a:p>
          <a:p>
            <a:pPr marL="0" lvl="0" indent="0" algn="l" rtl="0">
              <a:lnSpc>
                <a:spcPct val="100000"/>
              </a:lnSpc>
              <a:spcBef>
                <a:spcPts val="0"/>
              </a:spcBef>
              <a:spcAft>
                <a:spcPts val="0"/>
              </a:spcAft>
              <a:buNone/>
            </a:pPr>
            <a:r>
              <a:rPr lang="en">
                <a:solidFill>
                  <a:srgbClr val="000000"/>
                </a:solidFill>
                <a:latin typeface="Economica"/>
                <a:ea typeface="Economica"/>
                <a:cs typeface="Economica"/>
                <a:sym typeface="Economica"/>
              </a:rPr>
              <a:t>Student’s work represented: Chase</a:t>
            </a:r>
            <a:endParaRPr>
              <a:solidFill>
                <a:srgbClr val="000000"/>
              </a:solidFill>
              <a:latin typeface="Economica"/>
              <a:ea typeface="Economica"/>
              <a:cs typeface="Economica"/>
              <a:sym typeface="Economica"/>
            </a:endParaRPr>
          </a:p>
          <a:p>
            <a:pPr marL="0" lvl="0" indent="0" algn="l" rtl="0">
              <a:spcBef>
                <a:spcPts val="0"/>
              </a:spcBef>
              <a:spcAft>
                <a:spcPts val="1600"/>
              </a:spcAft>
              <a:buNone/>
            </a:pPr>
            <a:endParaRPr/>
          </a:p>
        </p:txBody>
      </p:sp>
      <p:pic>
        <p:nvPicPr>
          <p:cNvPr id="127" name="Google Shape;127;p24"/>
          <p:cNvPicPr preferRelativeResize="0"/>
          <p:nvPr/>
        </p:nvPicPr>
        <p:blipFill>
          <a:blip r:embed="rId3">
            <a:alphaModFix/>
          </a:blip>
          <a:stretch>
            <a:fillRect/>
          </a:stretch>
        </p:blipFill>
        <p:spPr>
          <a:xfrm>
            <a:off x="5485800" y="1551075"/>
            <a:ext cx="1990725" cy="809625"/>
          </a:xfrm>
          <a:prstGeom prst="rect">
            <a:avLst/>
          </a:prstGeom>
          <a:noFill/>
          <a:ln>
            <a:noFill/>
          </a:ln>
        </p:spPr>
      </p:pic>
      <p:pic>
        <p:nvPicPr>
          <p:cNvPr id="128" name="Google Shape;128;p24"/>
          <p:cNvPicPr preferRelativeResize="0"/>
          <p:nvPr/>
        </p:nvPicPr>
        <p:blipFill>
          <a:blip r:embed="rId4">
            <a:alphaModFix/>
          </a:blip>
          <a:stretch>
            <a:fillRect/>
          </a:stretch>
        </p:blipFill>
        <p:spPr>
          <a:xfrm>
            <a:off x="4537200" y="2513100"/>
            <a:ext cx="4200525" cy="2047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315925"/>
            <a:ext cx="4109100" cy="831300"/>
          </a:xfrm>
          <a:prstGeom prst="rect">
            <a:avLst/>
          </a:prstGeom>
          <a:ln w="38100" cap="flat" cmpd="sng">
            <a:solidFill>
              <a:schemeClr val="accent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t>Pre-Interview: Task 1</a:t>
            </a:r>
            <a:endParaRPr/>
          </a:p>
        </p:txBody>
      </p:sp>
      <p:sp>
        <p:nvSpPr>
          <p:cNvPr id="134" name="Google Shape;134;p25"/>
          <p:cNvSpPr txBox="1">
            <a:spLocks noGrp="1"/>
          </p:cNvSpPr>
          <p:nvPr>
            <p:ph type="body" idx="1"/>
          </p:nvPr>
        </p:nvSpPr>
        <p:spPr>
          <a:xfrm>
            <a:off x="311700" y="1505700"/>
            <a:ext cx="8322600" cy="30762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000000"/>
              </a:buClr>
              <a:buSzPts val="3000"/>
              <a:buFont typeface="Economica"/>
              <a:buChar char="●"/>
            </a:pPr>
            <a:r>
              <a:rPr lang="en" sz="3000">
                <a:solidFill>
                  <a:srgbClr val="000000"/>
                </a:solidFill>
                <a:latin typeface="Economica"/>
                <a:ea typeface="Economica"/>
                <a:cs typeface="Economica"/>
                <a:sym typeface="Economica"/>
              </a:rPr>
              <a:t>Sarah chose to multiply.</a:t>
            </a:r>
            <a:endParaRPr sz="3000">
              <a:solidFill>
                <a:srgbClr val="000000"/>
              </a:solidFill>
              <a:latin typeface="Economica"/>
              <a:ea typeface="Economica"/>
              <a:cs typeface="Economica"/>
              <a:sym typeface="Economica"/>
            </a:endParaRPr>
          </a:p>
          <a:p>
            <a:pPr marL="457200" lvl="0" indent="-419100" algn="l" rtl="0">
              <a:spcBef>
                <a:spcPts val="0"/>
              </a:spcBef>
              <a:spcAft>
                <a:spcPts val="0"/>
              </a:spcAft>
              <a:buClr>
                <a:srgbClr val="000000"/>
              </a:buClr>
              <a:buSzPts val="3000"/>
              <a:buFont typeface="Economica"/>
              <a:buChar char="●"/>
            </a:pPr>
            <a:r>
              <a:rPr lang="en" sz="3000">
                <a:solidFill>
                  <a:srgbClr val="000000"/>
                </a:solidFill>
                <a:latin typeface="Economica"/>
                <a:ea typeface="Economica"/>
                <a:cs typeface="Economica"/>
                <a:sym typeface="Economica"/>
              </a:rPr>
              <a:t>Robbie chose to subtract.</a:t>
            </a:r>
            <a:endParaRPr sz="3000">
              <a:solidFill>
                <a:srgbClr val="000000"/>
              </a:solidFill>
              <a:latin typeface="Economica"/>
              <a:ea typeface="Economica"/>
              <a:cs typeface="Economica"/>
              <a:sym typeface="Economica"/>
            </a:endParaRPr>
          </a:p>
          <a:p>
            <a:pPr marL="457200" lvl="0" indent="-419100" algn="l" rtl="0">
              <a:spcBef>
                <a:spcPts val="0"/>
              </a:spcBef>
              <a:spcAft>
                <a:spcPts val="0"/>
              </a:spcAft>
              <a:buClr>
                <a:srgbClr val="000000"/>
              </a:buClr>
              <a:buSzPts val="3000"/>
              <a:buFont typeface="Economica"/>
              <a:buChar char="●"/>
            </a:pPr>
            <a:r>
              <a:rPr lang="en" sz="3000">
                <a:solidFill>
                  <a:srgbClr val="000000"/>
                </a:solidFill>
                <a:latin typeface="Economica"/>
                <a:ea typeface="Economica"/>
                <a:cs typeface="Economica"/>
                <a:sym typeface="Economica"/>
              </a:rPr>
              <a:t>Jessie chose to add.</a:t>
            </a:r>
            <a:endParaRPr sz="3000">
              <a:solidFill>
                <a:srgbClr val="000000"/>
              </a:solidFill>
              <a:latin typeface="Economica"/>
              <a:ea typeface="Economica"/>
              <a:cs typeface="Economica"/>
              <a:sym typeface="Economica"/>
            </a:endParaRPr>
          </a:p>
          <a:p>
            <a:pPr marL="0" lvl="0" indent="0" algn="l" rtl="0">
              <a:spcBef>
                <a:spcPts val="0"/>
              </a:spcBef>
              <a:spcAft>
                <a:spcPts val="0"/>
              </a:spcAft>
              <a:buNone/>
            </a:pPr>
            <a:endParaRPr sz="3000">
              <a:solidFill>
                <a:srgbClr val="000000"/>
              </a:solidFill>
              <a:latin typeface="Economica"/>
              <a:ea typeface="Economica"/>
              <a:cs typeface="Economica"/>
              <a:sym typeface="Economica"/>
            </a:endParaRPr>
          </a:p>
          <a:p>
            <a:pPr marL="0" lvl="0" indent="0" algn="l" rtl="0">
              <a:spcBef>
                <a:spcPts val="0"/>
              </a:spcBef>
              <a:spcAft>
                <a:spcPts val="0"/>
              </a:spcAft>
              <a:buNone/>
            </a:pPr>
            <a:r>
              <a:rPr lang="en" sz="3000" b="1">
                <a:solidFill>
                  <a:srgbClr val="000000"/>
                </a:solidFill>
                <a:latin typeface="Economica"/>
                <a:ea typeface="Economica"/>
                <a:cs typeface="Economica"/>
                <a:sym typeface="Economica"/>
              </a:rPr>
              <a:t>General Theme:</a:t>
            </a:r>
            <a:r>
              <a:rPr lang="en" sz="3000">
                <a:solidFill>
                  <a:srgbClr val="000000"/>
                </a:solidFill>
                <a:latin typeface="Economica"/>
                <a:ea typeface="Economica"/>
                <a:cs typeface="Economica"/>
                <a:sym typeface="Economica"/>
              </a:rPr>
              <a:t> Students had difficulty choosing the correct operation.</a:t>
            </a:r>
            <a:endParaRPr sz="3000">
              <a:solidFill>
                <a:srgbClr val="000000"/>
              </a:solidFill>
              <a:latin typeface="Economica"/>
              <a:ea typeface="Economica"/>
              <a:cs typeface="Economica"/>
              <a:sym typeface="Economic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315925"/>
            <a:ext cx="4798200" cy="831300"/>
          </a:xfrm>
          <a:prstGeom prst="rect">
            <a:avLst/>
          </a:prstGeom>
          <a:ln w="38100" cap="flat" cmpd="sng">
            <a:solidFill>
              <a:schemeClr val="accent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t>Interview Tasks: Key Task 2</a:t>
            </a:r>
            <a:endParaRPr/>
          </a:p>
        </p:txBody>
      </p:sp>
      <p:sp>
        <p:nvSpPr>
          <p:cNvPr id="140" name="Google Shape;140;p26"/>
          <p:cNvSpPr txBox="1">
            <a:spLocks noGrp="1"/>
          </p:cNvSpPr>
          <p:nvPr>
            <p:ph type="body" idx="1"/>
          </p:nvPr>
        </p:nvSpPr>
        <p:spPr>
          <a:xfrm>
            <a:off x="311700" y="1277025"/>
            <a:ext cx="3999900" cy="2538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Font typeface="Arial"/>
              <a:buNone/>
            </a:pPr>
            <a:r>
              <a:rPr lang="en" sz="2400">
                <a:solidFill>
                  <a:srgbClr val="000000"/>
                </a:solidFill>
                <a:latin typeface="Economica"/>
                <a:ea typeface="Economica"/>
                <a:cs typeface="Economica"/>
                <a:sym typeface="Economica"/>
              </a:rPr>
              <a:t>During a class trip to an apple farm, a group of students picked 2,436 apples. They packed them into 6 boxes to take to the local food bank. If each box held the same number of apples, how many apples were in each box?</a:t>
            </a:r>
            <a:endParaRPr sz="2400">
              <a:solidFill>
                <a:srgbClr val="000000"/>
              </a:solidFill>
              <a:latin typeface="Economica"/>
              <a:ea typeface="Economica"/>
              <a:cs typeface="Economica"/>
              <a:sym typeface="Economica"/>
            </a:endParaRPr>
          </a:p>
          <a:p>
            <a:pPr marL="0" lvl="0" indent="0" algn="l" rtl="0">
              <a:lnSpc>
                <a:spcPct val="100000"/>
              </a:lnSpc>
              <a:spcBef>
                <a:spcPts val="0"/>
              </a:spcBef>
              <a:spcAft>
                <a:spcPts val="0"/>
              </a:spcAft>
              <a:buClr>
                <a:srgbClr val="000000"/>
              </a:buClr>
              <a:buFont typeface="Arial"/>
              <a:buNone/>
            </a:pPr>
            <a:endParaRPr sz="1200">
              <a:solidFill>
                <a:srgbClr val="000000"/>
              </a:solidFill>
              <a:latin typeface="Economica"/>
              <a:ea typeface="Economica"/>
              <a:cs typeface="Economica"/>
              <a:sym typeface="Economica"/>
            </a:endParaRPr>
          </a:p>
          <a:p>
            <a:pPr marL="0" lvl="0" indent="0" algn="l" rtl="0">
              <a:lnSpc>
                <a:spcPct val="100000"/>
              </a:lnSpc>
              <a:spcBef>
                <a:spcPts val="0"/>
              </a:spcBef>
              <a:spcAft>
                <a:spcPts val="0"/>
              </a:spcAft>
              <a:buClr>
                <a:srgbClr val="000000"/>
              </a:buClr>
              <a:buFont typeface="Arial"/>
              <a:buNone/>
            </a:pPr>
            <a:endParaRPr sz="1200">
              <a:solidFill>
                <a:srgbClr val="000000"/>
              </a:solidFill>
              <a:latin typeface="Economica"/>
              <a:ea typeface="Economica"/>
              <a:cs typeface="Economica"/>
              <a:sym typeface="Economica"/>
            </a:endParaRPr>
          </a:p>
          <a:p>
            <a:pPr marL="0" lvl="0" indent="0" algn="l" rtl="0">
              <a:lnSpc>
                <a:spcPct val="100000"/>
              </a:lnSpc>
              <a:spcBef>
                <a:spcPts val="0"/>
              </a:spcBef>
              <a:spcAft>
                <a:spcPts val="0"/>
              </a:spcAft>
              <a:buClr>
                <a:srgbClr val="000000"/>
              </a:buClr>
              <a:buFont typeface="Arial"/>
              <a:buNone/>
            </a:pPr>
            <a:r>
              <a:rPr lang="en" sz="1200">
                <a:solidFill>
                  <a:srgbClr val="000000"/>
                </a:solidFill>
                <a:latin typeface="Economica"/>
                <a:ea typeface="Economica"/>
                <a:cs typeface="Economica"/>
                <a:sym typeface="Economica"/>
              </a:rPr>
              <a:t>Student’s work represented: Sarah</a:t>
            </a:r>
            <a:endParaRPr sz="1200">
              <a:solidFill>
                <a:srgbClr val="000000"/>
              </a:solidFill>
              <a:latin typeface="Economica"/>
              <a:ea typeface="Economica"/>
              <a:cs typeface="Economica"/>
              <a:sym typeface="Economica"/>
            </a:endParaRPr>
          </a:p>
        </p:txBody>
      </p:sp>
      <p:pic>
        <p:nvPicPr>
          <p:cNvPr id="141" name="Google Shape;141;p26"/>
          <p:cNvPicPr preferRelativeResize="0"/>
          <p:nvPr/>
        </p:nvPicPr>
        <p:blipFill>
          <a:blip r:embed="rId3">
            <a:alphaModFix/>
          </a:blip>
          <a:stretch>
            <a:fillRect/>
          </a:stretch>
        </p:blipFill>
        <p:spPr>
          <a:xfrm>
            <a:off x="4464000" y="1277025"/>
            <a:ext cx="3532689" cy="3714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315925"/>
            <a:ext cx="4039200" cy="831300"/>
          </a:xfrm>
          <a:prstGeom prst="rect">
            <a:avLst/>
          </a:prstGeom>
          <a:ln w="38100" cap="flat" cmpd="sng">
            <a:solidFill>
              <a:schemeClr val="accent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t>Pre-Interview: Task 2</a:t>
            </a:r>
            <a:endParaRPr/>
          </a:p>
        </p:txBody>
      </p:sp>
      <p:sp>
        <p:nvSpPr>
          <p:cNvPr id="147" name="Google Shape;147;p27"/>
          <p:cNvSpPr txBox="1">
            <a:spLocks noGrp="1"/>
          </p:cNvSpPr>
          <p:nvPr>
            <p:ph type="body" idx="1"/>
          </p:nvPr>
        </p:nvSpPr>
        <p:spPr>
          <a:xfrm>
            <a:off x="311700" y="1505700"/>
            <a:ext cx="8520600" cy="30762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Clr>
                <a:srgbClr val="000000"/>
              </a:buClr>
              <a:buSzPts val="3600"/>
              <a:buFont typeface="Economica"/>
              <a:buChar char="●"/>
            </a:pPr>
            <a:r>
              <a:rPr lang="en" sz="3600">
                <a:solidFill>
                  <a:srgbClr val="000000"/>
                </a:solidFill>
                <a:latin typeface="Economica"/>
                <a:ea typeface="Economica"/>
                <a:cs typeface="Economica"/>
                <a:sym typeface="Economica"/>
              </a:rPr>
              <a:t>Sarah and Chase were able to complete the problem correctly.</a:t>
            </a:r>
            <a:endParaRPr sz="3600">
              <a:solidFill>
                <a:srgbClr val="000000"/>
              </a:solidFill>
              <a:latin typeface="Economica"/>
              <a:ea typeface="Economica"/>
              <a:cs typeface="Economica"/>
              <a:sym typeface="Economica"/>
            </a:endParaRPr>
          </a:p>
          <a:p>
            <a:pPr marL="457200" lvl="0" indent="-457200" algn="l" rtl="0">
              <a:spcBef>
                <a:spcPts val="0"/>
              </a:spcBef>
              <a:spcAft>
                <a:spcPts val="0"/>
              </a:spcAft>
              <a:buClr>
                <a:srgbClr val="000000"/>
              </a:buClr>
              <a:buSzPts val="3600"/>
              <a:buFont typeface="Economica"/>
              <a:buChar char="●"/>
            </a:pPr>
            <a:r>
              <a:rPr lang="en" sz="3600">
                <a:solidFill>
                  <a:srgbClr val="000000"/>
                </a:solidFill>
                <a:latin typeface="Economica"/>
                <a:ea typeface="Economica"/>
                <a:cs typeface="Economica"/>
                <a:sym typeface="Economica"/>
              </a:rPr>
              <a:t>Chase --&gt; “combine groups and add” approach. </a:t>
            </a:r>
            <a:endParaRPr sz="3600">
              <a:solidFill>
                <a:srgbClr val="000000"/>
              </a:solidFill>
              <a:latin typeface="Economica"/>
              <a:ea typeface="Economica"/>
              <a:cs typeface="Economica"/>
              <a:sym typeface="Economica"/>
            </a:endParaRPr>
          </a:p>
          <a:p>
            <a:pPr marL="457200" lvl="0" indent="-457200" algn="l" rtl="0">
              <a:spcBef>
                <a:spcPts val="0"/>
              </a:spcBef>
              <a:spcAft>
                <a:spcPts val="0"/>
              </a:spcAft>
              <a:buClr>
                <a:srgbClr val="000000"/>
              </a:buClr>
              <a:buSzPts val="3600"/>
              <a:buFont typeface="Economica"/>
              <a:buChar char="●"/>
            </a:pPr>
            <a:r>
              <a:rPr lang="en" sz="3600">
                <a:solidFill>
                  <a:srgbClr val="000000"/>
                </a:solidFill>
                <a:latin typeface="Economica"/>
                <a:ea typeface="Economica"/>
                <a:cs typeface="Economica"/>
                <a:sym typeface="Economica"/>
              </a:rPr>
              <a:t>Robbie and Jessie were unable to choose the correct operation.</a:t>
            </a:r>
            <a:endParaRPr sz="3600">
              <a:solidFill>
                <a:srgbClr val="000000"/>
              </a:solidFill>
              <a:latin typeface="Economica"/>
              <a:ea typeface="Economica"/>
              <a:cs typeface="Economica"/>
              <a:sym typeface="Economica"/>
            </a:endParaRPr>
          </a:p>
          <a:p>
            <a:pPr marL="0" lvl="0" indent="0" algn="l" rtl="0">
              <a:spcBef>
                <a:spcPts val="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315925"/>
            <a:ext cx="4983000" cy="831300"/>
          </a:xfrm>
          <a:prstGeom prst="rect">
            <a:avLst/>
          </a:prstGeom>
          <a:ln w="38100" cap="flat" cmpd="sng">
            <a:solidFill>
              <a:schemeClr val="accent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t>Interview Tasks: Key Task 3</a:t>
            </a:r>
            <a:endParaRPr/>
          </a:p>
        </p:txBody>
      </p:sp>
      <p:sp>
        <p:nvSpPr>
          <p:cNvPr id="153" name="Google Shape;153;p28"/>
          <p:cNvSpPr txBox="1">
            <a:spLocks noGrp="1"/>
          </p:cNvSpPr>
          <p:nvPr>
            <p:ph type="body" idx="1"/>
          </p:nvPr>
        </p:nvSpPr>
        <p:spPr>
          <a:xfrm>
            <a:off x="627350" y="1505775"/>
            <a:ext cx="3105000" cy="1848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i="1">
                <a:solidFill>
                  <a:srgbClr val="000000"/>
                </a:solidFill>
                <a:latin typeface="Economica"/>
                <a:ea typeface="Economica"/>
                <a:cs typeface="Economica"/>
                <a:sym typeface="Economica"/>
              </a:rPr>
              <a:t>Donald uses square tiles</a:t>
            </a:r>
            <a:endParaRPr sz="2400">
              <a:solidFill>
                <a:srgbClr val="000000"/>
              </a:solidFill>
              <a:latin typeface="Economica"/>
              <a:ea typeface="Economica"/>
              <a:cs typeface="Economica"/>
              <a:sym typeface="Economica"/>
            </a:endParaRPr>
          </a:p>
          <a:p>
            <a:pPr marL="0" lvl="0" indent="0" algn="l" rtl="0">
              <a:lnSpc>
                <a:spcPct val="100000"/>
              </a:lnSpc>
              <a:spcBef>
                <a:spcPts val="0"/>
              </a:spcBef>
              <a:spcAft>
                <a:spcPts val="0"/>
              </a:spcAft>
              <a:buClr>
                <a:srgbClr val="000000"/>
              </a:buClr>
              <a:buFont typeface="Arial"/>
              <a:buNone/>
            </a:pPr>
            <a:r>
              <a:rPr lang="en" sz="2400" i="1">
                <a:solidFill>
                  <a:srgbClr val="000000"/>
                </a:solidFill>
                <a:latin typeface="Economica"/>
                <a:ea typeface="Economica"/>
                <a:cs typeface="Economica"/>
                <a:sym typeface="Economica"/>
              </a:rPr>
              <a:t>measuring 1 in.</a:t>
            </a:r>
            <a:r>
              <a:rPr lang="en" sz="2400">
                <a:solidFill>
                  <a:srgbClr val="000000"/>
                </a:solidFill>
                <a:latin typeface="Economica"/>
                <a:ea typeface="Economica"/>
                <a:cs typeface="Economica"/>
                <a:sym typeface="Economica"/>
              </a:rPr>
              <a:t> </a:t>
            </a:r>
            <a:r>
              <a:rPr lang="en" sz="2400" i="1">
                <a:solidFill>
                  <a:srgbClr val="000000"/>
                </a:solidFill>
                <a:latin typeface="Economica"/>
                <a:ea typeface="Economica"/>
                <a:cs typeface="Economica"/>
                <a:sym typeface="Economica"/>
              </a:rPr>
              <a:t>on each side to find the area of</a:t>
            </a:r>
            <a:r>
              <a:rPr lang="en" sz="2400">
                <a:solidFill>
                  <a:srgbClr val="000000"/>
                </a:solidFill>
                <a:latin typeface="Economica"/>
                <a:ea typeface="Economica"/>
                <a:cs typeface="Economica"/>
                <a:sym typeface="Economica"/>
              </a:rPr>
              <a:t> </a:t>
            </a:r>
            <a:r>
              <a:rPr lang="en" sz="2400" i="1">
                <a:solidFill>
                  <a:srgbClr val="000000"/>
                </a:solidFill>
                <a:latin typeface="Economica"/>
                <a:ea typeface="Economica"/>
                <a:cs typeface="Economica"/>
                <a:sym typeface="Economica"/>
              </a:rPr>
              <a:t>a rectangle.  His reasoning is shown here: </a:t>
            </a:r>
            <a:endParaRPr sz="2400">
              <a:latin typeface="Economica"/>
              <a:ea typeface="Economica"/>
              <a:cs typeface="Economica"/>
              <a:sym typeface="Economica"/>
            </a:endParaRPr>
          </a:p>
        </p:txBody>
      </p:sp>
      <p:pic>
        <p:nvPicPr>
          <p:cNvPr id="154" name="Google Shape;154;p28"/>
          <p:cNvPicPr preferRelativeResize="0"/>
          <p:nvPr/>
        </p:nvPicPr>
        <p:blipFill rotWithShape="1">
          <a:blip r:embed="rId3">
            <a:alphaModFix/>
          </a:blip>
          <a:srcRect/>
          <a:stretch/>
        </p:blipFill>
        <p:spPr>
          <a:xfrm>
            <a:off x="4211875" y="1505701"/>
            <a:ext cx="4033548" cy="1848150"/>
          </a:xfrm>
          <a:prstGeom prst="rect">
            <a:avLst/>
          </a:prstGeom>
          <a:noFill/>
          <a:ln>
            <a:noFill/>
          </a:ln>
        </p:spPr>
      </p:pic>
      <p:sp>
        <p:nvSpPr>
          <p:cNvPr id="155" name="Google Shape;155;p28"/>
          <p:cNvSpPr txBox="1"/>
          <p:nvPr/>
        </p:nvSpPr>
        <p:spPr>
          <a:xfrm>
            <a:off x="416550" y="3574800"/>
            <a:ext cx="8310900" cy="15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Economica"/>
                <a:ea typeface="Economica"/>
                <a:cs typeface="Economica"/>
                <a:sym typeface="Economica"/>
              </a:rPr>
              <a:t>A. Could you act out and explain what </a:t>
            </a:r>
            <a:r>
              <a:rPr lang="en" sz="2400" u="sng">
                <a:latin typeface="Economica"/>
                <a:ea typeface="Economica"/>
                <a:cs typeface="Economica"/>
                <a:sym typeface="Economica"/>
              </a:rPr>
              <a:t>Donald did</a:t>
            </a:r>
            <a:r>
              <a:rPr lang="en" sz="2400">
                <a:latin typeface="Economica"/>
                <a:ea typeface="Economica"/>
                <a:cs typeface="Economica"/>
                <a:sym typeface="Economica"/>
              </a:rPr>
              <a:t> with his tiles using these tiles (point out the physical tiles again)? </a:t>
            </a:r>
            <a:endParaRPr sz="2400">
              <a:latin typeface="Economica"/>
              <a:ea typeface="Economica"/>
              <a:cs typeface="Economica"/>
              <a:sym typeface="Economica"/>
            </a:endParaRPr>
          </a:p>
          <a:p>
            <a:pPr marL="0" lvl="0" indent="0" algn="l" rtl="0">
              <a:spcBef>
                <a:spcPts val="0"/>
              </a:spcBef>
              <a:spcAft>
                <a:spcPts val="0"/>
              </a:spcAft>
              <a:buNone/>
            </a:pPr>
            <a:r>
              <a:rPr lang="en" sz="2400">
                <a:latin typeface="Economica"/>
                <a:ea typeface="Economica"/>
                <a:cs typeface="Economica"/>
                <a:sym typeface="Economica"/>
              </a:rPr>
              <a:t>B. What multiplication sentence could you use to find the area?</a:t>
            </a:r>
            <a:endParaRPr sz="2400">
              <a:latin typeface="Economica"/>
              <a:ea typeface="Economica"/>
              <a:cs typeface="Economica"/>
              <a:sym typeface="Economica"/>
            </a:endParaRPr>
          </a:p>
          <a:p>
            <a:pPr marL="0" lvl="0" indent="0" algn="l" rtl="0">
              <a:spcBef>
                <a:spcPts val="0"/>
              </a:spcBef>
              <a:spcAft>
                <a:spcPts val="0"/>
              </a:spcAft>
              <a:buNone/>
            </a:pPr>
            <a:r>
              <a:rPr lang="en" sz="2400">
                <a:latin typeface="Economica"/>
                <a:ea typeface="Economica"/>
                <a:cs typeface="Economica"/>
                <a:sym typeface="Economica"/>
              </a:rPr>
              <a:t>C. Could you use these tiles to find the area of the following rectangle?</a:t>
            </a:r>
            <a:endParaRPr sz="2400">
              <a:latin typeface="Economica"/>
              <a:ea typeface="Economica"/>
              <a:cs typeface="Economica"/>
              <a:sym typeface="Economic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11700" y="315925"/>
            <a:ext cx="4646400" cy="831300"/>
          </a:xfrm>
          <a:prstGeom prst="rect">
            <a:avLst/>
          </a:prstGeom>
          <a:ln w="38100" cap="flat" cmpd="sng">
            <a:solidFill>
              <a:schemeClr val="accent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t>Pre-Interview: Key Task 3</a:t>
            </a:r>
            <a:endParaRPr/>
          </a:p>
        </p:txBody>
      </p:sp>
      <p:sp>
        <p:nvSpPr>
          <p:cNvPr id="161" name="Google Shape;161;p29"/>
          <p:cNvSpPr txBox="1">
            <a:spLocks noGrp="1"/>
          </p:cNvSpPr>
          <p:nvPr>
            <p:ph type="body" idx="1"/>
          </p:nvPr>
        </p:nvSpPr>
        <p:spPr>
          <a:xfrm>
            <a:off x="311700" y="1505700"/>
            <a:ext cx="8520600" cy="3076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Economica"/>
              <a:buChar char="●"/>
            </a:pPr>
            <a:r>
              <a:rPr lang="en" sz="2400">
                <a:solidFill>
                  <a:srgbClr val="000000"/>
                </a:solidFill>
                <a:latin typeface="Economica"/>
                <a:ea typeface="Economica"/>
                <a:cs typeface="Economica"/>
                <a:sym typeface="Economica"/>
              </a:rPr>
              <a:t>Sarah and Chase</a:t>
            </a:r>
            <a:endParaRPr sz="2400">
              <a:solidFill>
                <a:srgbClr val="000000"/>
              </a:solidFill>
              <a:latin typeface="Economica"/>
              <a:ea typeface="Economica"/>
              <a:cs typeface="Economica"/>
              <a:sym typeface="Economica"/>
            </a:endParaRPr>
          </a:p>
          <a:p>
            <a:pPr marL="914400" lvl="1" indent="-381000" algn="l" rtl="0">
              <a:spcBef>
                <a:spcPts val="0"/>
              </a:spcBef>
              <a:spcAft>
                <a:spcPts val="0"/>
              </a:spcAft>
              <a:buClr>
                <a:srgbClr val="000000"/>
              </a:buClr>
              <a:buSzPts val="2400"/>
              <a:buFont typeface="Economica"/>
              <a:buChar char="○"/>
            </a:pPr>
            <a:r>
              <a:rPr lang="en" sz="2400">
                <a:solidFill>
                  <a:srgbClr val="000000"/>
                </a:solidFill>
                <a:latin typeface="Economica"/>
                <a:ea typeface="Economica"/>
                <a:cs typeface="Economica"/>
                <a:sym typeface="Economica"/>
              </a:rPr>
              <a:t> recreated the diagram</a:t>
            </a:r>
            <a:endParaRPr sz="2400">
              <a:solidFill>
                <a:srgbClr val="000000"/>
              </a:solidFill>
              <a:latin typeface="Economica"/>
              <a:ea typeface="Economica"/>
              <a:cs typeface="Economica"/>
              <a:sym typeface="Economica"/>
            </a:endParaRPr>
          </a:p>
          <a:p>
            <a:pPr marL="914400" lvl="1" indent="-381000" algn="l" rtl="0">
              <a:spcBef>
                <a:spcPts val="0"/>
              </a:spcBef>
              <a:spcAft>
                <a:spcPts val="0"/>
              </a:spcAft>
              <a:buClr>
                <a:srgbClr val="000000"/>
              </a:buClr>
              <a:buSzPts val="2400"/>
              <a:buFont typeface="Economica"/>
              <a:buChar char="○"/>
            </a:pPr>
            <a:r>
              <a:rPr lang="en" sz="2400">
                <a:solidFill>
                  <a:srgbClr val="000000"/>
                </a:solidFill>
                <a:latin typeface="Economica"/>
                <a:ea typeface="Economica"/>
                <a:cs typeface="Economica"/>
                <a:sym typeface="Economica"/>
              </a:rPr>
              <a:t>correctly discussed area in the context of rectangular arrays</a:t>
            </a:r>
            <a:endParaRPr sz="2400">
              <a:solidFill>
                <a:srgbClr val="000000"/>
              </a:solidFill>
              <a:latin typeface="Economica"/>
              <a:ea typeface="Economica"/>
              <a:cs typeface="Economica"/>
              <a:sym typeface="Economica"/>
            </a:endParaRPr>
          </a:p>
          <a:p>
            <a:pPr marL="457200" lvl="0" indent="-381000" algn="l" rtl="0">
              <a:spcBef>
                <a:spcPts val="0"/>
              </a:spcBef>
              <a:spcAft>
                <a:spcPts val="0"/>
              </a:spcAft>
              <a:buClr>
                <a:srgbClr val="000000"/>
              </a:buClr>
              <a:buSzPts val="2400"/>
              <a:buFont typeface="Economica"/>
              <a:buChar char="●"/>
            </a:pPr>
            <a:r>
              <a:rPr lang="en" sz="2400">
                <a:solidFill>
                  <a:srgbClr val="000000"/>
                </a:solidFill>
                <a:latin typeface="Economica"/>
                <a:ea typeface="Economica"/>
                <a:cs typeface="Economica"/>
                <a:sym typeface="Economica"/>
              </a:rPr>
              <a:t> Jessie and Robbie</a:t>
            </a:r>
            <a:endParaRPr sz="2400">
              <a:solidFill>
                <a:srgbClr val="000000"/>
              </a:solidFill>
              <a:latin typeface="Economica"/>
              <a:ea typeface="Economica"/>
              <a:cs typeface="Economica"/>
              <a:sym typeface="Economica"/>
            </a:endParaRPr>
          </a:p>
          <a:p>
            <a:pPr marL="914400" lvl="1" indent="-381000" algn="l" rtl="0">
              <a:spcBef>
                <a:spcPts val="0"/>
              </a:spcBef>
              <a:spcAft>
                <a:spcPts val="0"/>
              </a:spcAft>
              <a:buClr>
                <a:srgbClr val="000000"/>
              </a:buClr>
              <a:buSzPts val="2400"/>
              <a:buFont typeface="Economica"/>
              <a:buChar char="○"/>
            </a:pPr>
            <a:r>
              <a:rPr lang="en" sz="2400">
                <a:solidFill>
                  <a:srgbClr val="000000"/>
                </a:solidFill>
                <a:latin typeface="Economica"/>
                <a:ea typeface="Economica"/>
                <a:cs typeface="Economica"/>
                <a:sym typeface="Economica"/>
              </a:rPr>
              <a:t>misinterpreted the diagram</a:t>
            </a:r>
            <a:endParaRPr sz="2400">
              <a:solidFill>
                <a:srgbClr val="000000"/>
              </a:solidFill>
              <a:latin typeface="Economica"/>
              <a:ea typeface="Economica"/>
              <a:cs typeface="Economica"/>
              <a:sym typeface="Economica"/>
            </a:endParaRPr>
          </a:p>
          <a:p>
            <a:pPr marL="914400" lvl="1" indent="-381000" algn="l" rtl="0">
              <a:spcBef>
                <a:spcPts val="0"/>
              </a:spcBef>
              <a:spcAft>
                <a:spcPts val="0"/>
              </a:spcAft>
              <a:buClr>
                <a:srgbClr val="000000"/>
              </a:buClr>
              <a:buSzPts val="2400"/>
              <a:buFont typeface="Economica"/>
              <a:buChar char="○"/>
            </a:pPr>
            <a:r>
              <a:rPr lang="en" sz="2400">
                <a:solidFill>
                  <a:srgbClr val="000000"/>
                </a:solidFill>
                <a:latin typeface="Economica"/>
                <a:ea typeface="Economica"/>
                <a:cs typeface="Economica"/>
                <a:sym typeface="Economica"/>
              </a:rPr>
              <a:t>struggled to explain area using the tiles</a:t>
            </a:r>
            <a:endParaRPr>
              <a:latin typeface="Economica"/>
              <a:ea typeface="Economica"/>
              <a:cs typeface="Economica"/>
              <a:sym typeface="Economic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11700" y="1641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00000"/>
                </a:solidFill>
              </a:rPr>
              <a:t>Lessons 1-2: Word Problem Interpretation</a:t>
            </a:r>
            <a:endParaRPr b="1">
              <a:solidFill>
                <a:srgbClr val="000000"/>
              </a:solidFill>
            </a:endParaRPr>
          </a:p>
        </p:txBody>
      </p:sp>
      <p:graphicFrame>
        <p:nvGraphicFramePr>
          <p:cNvPr id="167" name="Google Shape;167;p30"/>
          <p:cNvGraphicFramePr/>
          <p:nvPr/>
        </p:nvGraphicFramePr>
        <p:xfrm>
          <a:off x="227700" y="995450"/>
          <a:ext cx="3000000" cy="3000000"/>
        </p:xfrm>
        <a:graphic>
          <a:graphicData uri="http://schemas.openxmlformats.org/drawingml/2006/table">
            <a:tbl>
              <a:tblPr>
                <a:noFill/>
                <a:tableStyleId>{E198547A-049A-4CC2-A8CE-1966AA3C3EA3}</a:tableStyleId>
              </a:tblPr>
              <a:tblGrid>
                <a:gridCol w="4344300">
                  <a:extLst>
                    <a:ext uri="{9D8B030D-6E8A-4147-A177-3AD203B41FA5}">
                      <a16:colId xmlns:a16="http://schemas.microsoft.com/office/drawing/2014/main" val="20000"/>
                    </a:ext>
                  </a:extLst>
                </a:gridCol>
              </a:tblGrid>
              <a:tr h="608375">
                <a:tc>
                  <a:txBody>
                    <a:bodyPr/>
                    <a:lstStyle/>
                    <a:p>
                      <a:pPr marL="0" lvl="0" indent="0" algn="ctr" rtl="0">
                        <a:spcBef>
                          <a:spcPts val="0"/>
                        </a:spcBef>
                        <a:spcAft>
                          <a:spcPts val="0"/>
                        </a:spcAft>
                        <a:buNone/>
                      </a:pPr>
                      <a:r>
                        <a:rPr lang="en" sz="3000" b="1">
                          <a:solidFill>
                            <a:srgbClr val="FFFFFF"/>
                          </a:solidFill>
                          <a:latin typeface="Economica"/>
                          <a:ea typeface="Economica"/>
                          <a:cs typeface="Economica"/>
                          <a:sym typeface="Economica"/>
                        </a:rPr>
                        <a:t>Lesson 1</a:t>
                      </a:r>
                      <a:endParaRPr sz="3000" b="1">
                        <a:solidFill>
                          <a:srgbClr val="FFFFFF"/>
                        </a:solidFill>
                        <a:latin typeface="Economica"/>
                        <a:ea typeface="Economica"/>
                        <a:cs typeface="Economica"/>
                        <a:sym typeface="Economica"/>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517850">
                <a:tc>
                  <a:txBody>
                    <a:bodyPr/>
                    <a:lstStyle/>
                    <a:p>
                      <a:pPr marL="0" lvl="0" indent="0" algn="l" rtl="0">
                        <a:spcBef>
                          <a:spcPts val="0"/>
                        </a:spcBef>
                        <a:spcAft>
                          <a:spcPts val="0"/>
                        </a:spcAft>
                        <a:buNone/>
                      </a:pPr>
                      <a:r>
                        <a:rPr lang="en" sz="2400" b="1">
                          <a:latin typeface="Economica"/>
                          <a:ea typeface="Economica"/>
                          <a:cs typeface="Economica"/>
                          <a:sym typeface="Economica"/>
                        </a:rPr>
                        <a:t>Purpose</a:t>
                      </a:r>
                      <a:endParaRPr sz="2400" b="1">
                        <a:latin typeface="Economica"/>
                        <a:ea typeface="Economica"/>
                        <a:cs typeface="Economica"/>
                        <a:sym typeface="Economica"/>
                      </a:endParaRPr>
                    </a:p>
                  </a:txBody>
                  <a:tcPr marL="91425" marR="91425" marT="91425" marB="91425">
                    <a:lnT w="9525" cap="flat" cmpd="sng">
                      <a:solidFill>
                        <a:schemeClr val="accent1"/>
                      </a:solidFill>
                      <a:prstDash val="solid"/>
                      <a:round/>
                      <a:headEnd type="none" w="sm" len="sm"/>
                      <a:tailEnd type="none" w="sm" len="sm"/>
                    </a:lnT>
                    <a:solidFill>
                      <a:schemeClr val="dk2"/>
                    </a:solidFill>
                  </a:tcPr>
                </a:tc>
                <a:extLst>
                  <a:ext uri="{0D108BD9-81ED-4DB2-BD59-A6C34878D82A}">
                    <a16:rowId xmlns:a16="http://schemas.microsoft.com/office/drawing/2014/main" val="10001"/>
                  </a:ext>
                </a:extLst>
              </a:tr>
              <a:tr h="861875">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Word problem comprehension</a:t>
                      </a:r>
                      <a:endParaRPr sz="2400">
                        <a:latin typeface="Economica"/>
                        <a:ea typeface="Economica"/>
                        <a:cs typeface="Economica"/>
                        <a:sym typeface="Economica"/>
                      </a:endParaRPr>
                    </a:p>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Choice of operation within context</a:t>
                      </a:r>
                      <a:endParaRPr sz="2400">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2"/>
                  </a:ext>
                </a:extLst>
              </a:tr>
              <a:tr h="517850">
                <a:tc>
                  <a:txBody>
                    <a:bodyPr/>
                    <a:lstStyle/>
                    <a:p>
                      <a:pPr marL="0" lvl="0" indent="0" algn="l" rtl="0">
                        <a:spcBef>
                          <a:spcPts val="0"/>
                        </a:spcBef>
                        <a:spcAft>
                          <a:spcPts val="0"/>
                        </a:spcAft>
                        <a:buNone/>
                      </a:pPr>
                      <a:r>
                        <a:rPr lang="en" sz="2400" b="1">
                          <a:latin typeface="Economica"/>
                          <a:ea typeface="Economica"/>
                          <a:cs typeface="Economica"/>
                          <a:sym typeface="Economica"/>
                        </a:rPr>
                        <a:t>Activity</a:t>
                      </a:r>
                      <a:endParaRPr sz="2400" b="1">
                        <a:latin typeface="Economica"/>
                        <a:ea typeface="Economica"/>
                        <a:cs typeface="Economica"/>
                        <a:sym typeface="Economica"/>
                      </a:endParaRPr>
                    </a:p>
                  </a:txBody>
                  <a:tcPr marL="91425" marR="91425" marT="91425" marB="91425">
                    <a:solidFill>
                      <a:schemeClr val="dk2"/>
                    </a:solidFill>
                  </a:tcPr>
                </a:tc>
                <a:extLst>
                  <a:ext uri="{0D108BD9-81ED-4DB2-BD59-A6C34878D82A}">
                    <a16:rowId xmlns:a16="http://schemas.microsoft.com/office/drawing/2014/main" val="10003"/>
                  </a:ext>
                </a:extLst>
              </a:tr>
              <a:tr h="1405100">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Individualized word problems</a:t>
                      </a:r>
                      <a:endParaRPr sz="2400">
                        <a:latin typeface="Economica"/>
                        <a:ea typeface="Economica"/>
                        <a:cs typeface="Economica"/>
                        <a:sym typeface="Economica"/>
                      </a:endParaRPr>
                    </a:p>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Model with manipulatives and/or drawings</a:t>
                      </a:r>
                      <a:endParaRPr sz="2400">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4"/>
                  </a:ext>
                </a:extLst>
              </a:tr>
            </a:tbl>
          </a:graphicData>
        </a:graphic>
      </p:graphicFrame>
      <p:graphicFrame>
        <p:nvGraphicFramePr>
          <p:cNvPr id="168" name="Google Shape;168;p30"/>
          <p:cNvGraphicFramePr/>
          <p:nvPr/>
        </p:nvGraphicFramePr>
        <p:xfrm>
          <a:off x="4698525" y="995450"/>
          <a:ext cx="3000000" cy="3000000"/>
        </p:xfrm>
        <a:graphic>
          <a:graphicData uri="http://schemas.openxmlformats.org/drawingml/2006/table">
            <a:tbl>
              <a:tblPr>
                <a:noFill/>
                <a:tableStyleId>{E198547A-049A-4CC2-A8CE-1966AA3C3EA3}</a:tableStyleId>
              </a:tblPr>
              <a:tblGrid>
                <a:gridCol w="4344300">
                  <a:extLst>
                    <a:ext uri="{9D8B030D-6E8A-4147-A177-3AD203B41FA5}">
                      <a16:colId xmlns:a16="http://schemas.microsoft.com/office/drawing/2014/main" val="20000"/>
                    </a:ext>
                  </a:extLst>
                </a:gridCol>
              </a:tblGrid>
              <a:tr h="578150">
                <a:tc>
                  <a:txBody>
                    <a:bodyPr/>
                    <a:lstStyle/>
                    <a:p>
                      <a:pPr marL="0" lvl="0" indent="0" algn="ctr" rtl="0">
                        <a:spcBef>
                          <a:spcPts val="0"/>
                        </a:spcBef>
                        <a:spcAft>
                          <a:spcPts val="0"/>
                        </a:spcAft>
                        <a:buNone/>
                      </a:pPr>
                      <a:r>
                        <a:rPr lang="en" sz="3000" b="1">
                          <a:solidFill>
                            <a:srgbClr val="FFFFFF"/>
                          </a:solidFill>
                          <a:latin typeface="Economica"/>
                          <a:ea typeface="Economica"/>
                          <a:cs typeface="Economica"/>
                          <a:sym typeface="Economica"/>
                        </a:rPr>
                        <a:t>Lesson 2</a:t>
                      </a:r>
                      <a:endParaRPr sz="3000" b="1">
                        <a:solidFill>
                          <a:srgbClr val="FFFFFF"/>
                        </a:solidFill>
                        <a:latin typeface="Economica"/>
                        <a:ea typeface="Economica"/>
                        <a:cs typeface="Economica"/>
                        <a:sym typeface="Economica"/>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92100">
                <a:tc>
                  <a:txBody>
                    <a:bodyPr/>
                    <a:lstStyle/>
                    <a:p>
                      <a:pPr marL="0" lvl="0" indent="0" algn="l" rtl="0">
                        <a:spcBef>
                          <a:spcPts val="0"/>
                        </a:spcBef>
                        <a:spcAft>
                          <a:spcPts val="0"/>
                        </a:spcAft>
                        <a:buNone/>
                      </a:pPr>
                      <a:r>
                        <a:rPr lang="en" sz="2400" b="1">
                          <a:latin typeface="Economica"/>
                          <a:ea typeface="Economica"/>
                          <a:cs typeface="Economica"/>
                          <a:sym typeface="Economica"/>
                        </a:rPr>
                        <a:t>Purpose</a:t>
                      </a:r>
                      <a:endParaRPr sz="2400" b="1">
                        <a:latin typeface="Economica"/>
                        <a:ea typeface="Economica"/>
                        <a:cs typeface="Economica"/>
                        <a:sym typeface="Economica"/>
                      </a:endParaRPr>
                    </a:p>
                  </a:txBody>
                  <a:tcPr marL="91425" marR="91425" marT="91425" marB="91425">
                    <a:lnT w="9525" cap="flat" cmpd="sng">
                      <a:solidFill>
                        <a:schemeClr val="accent1"/>
                      </a:solidFill>
                      <a:prstDash val="solid"/>
                      <a:round/>
                      <a:headEnd type="none" w="sm" len="sm"/>
                      <a:tailEnd type="none" w="sm" len="sm"/>
                    </a:lnT>
                    <a:solidFill>
                      <a:schemeClr val="dk2"/>
                    </a:solidFill>
                  </a:tcPr>
                </a:tc>
                <a:extLst>
                  <a:ext uri="{0D108BD9-81ED-4DB2-BD59-A6C34878D82A}">
                    <a16:rowId xmlns:a16="http://schemas.microsoft.com/office/drawing/2014/main" val="10001"/>
                  </a:ext>
                </a:extLst>
              </a:tr>
              <a:tr h="296250">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Less reliance on key words</a:t>
                      </a:r>
                      <a:endParaRPr sz="2400">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2"/>
                  </a:ext>
                </a:extLst>
              </a:tr>
              <a:tr h="492100">
                <a:tc>
                  <a:txBody>
                    <a:bodyPr/>
                    <a:lstStyle/>
                    <a:p>
                      <a:pPr marL="0" lvl="0" indent="0" algn="l" rtl="0">
                        <a:spcBef>
                          <a:spcPts val="0"/>
                        </a:spcBef>
                        <a:spcAft>
                          <a:spcPts val="0"/>
                        </a:spcAft>
                        <a:buNone/>
                      </a:pPr>
                      <a:r>
                        <a:rPr lang="en" sz="2400" b="1">
                          <a:latin typeface="Economica"/>
                          <a:ea typeface="Economica"/>
                          <a:cs typeface="Economica"/>
                          <a:sym typeface="Economica"/>
                        </a:rPr>
                        <a:t>Activity</a:t>
                      </a:r>
                      <a:endParaRPr sz="2400" b="1">
                        <a:latin typeface="Economica"/>
                        <a:ea typeface="Economica"/>
                        <a:cs typeface="Economica"/>
                        <a:sym typeface="Economica"/>
                      </a:endParaRPr>
                    </a:p>
                  </a:txBody>
                  <a:tcPr marL="91425" marR="91425" marT="91425" marB="91425">
                    <a:solidFill>
                      <a:schemeClr val="dk2"/>
                    </a:solidFill>
                  </a:tcPr>
                </a:tc>
                <a:extLst>
                  <a:ext uri="{0D108BD9-81ED-4DB2-BD59-A6C34878D82A}">
                    <a16:rowId xmlns:a16="http://schemas.microsoft.com/office/drawing/2014/main" val="10003"/>
                  </a:ext>
                </a:extLst>
              </a:tr>
              <a:tr h="1662225">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Create division and multiplication word problems</a:t>
                      </a:r>
                      <a:endParaRPr sz="2400">
                        <a:latin typeface="Economica"/>
                        <a:ea typeface="Economica"/>
                        <a:cs typeface="Economica"/>
                        <a:sym typeface="Economica"/>
                      </a:endParaRPr>
                    </a:p>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Parameters</a:t>
                      </a:r>
                      <a:endParaRPr sz="2400">
                        <a:latin typeface="Economica"/>
                        <a:ea typeface="Economica"/>
                        <a:cs typeface="Economica"/>
                        <a:sym typeface="Economica"/>
                      </a:endParaRPr>
                    </a:p>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Model and share</a:t>
                      </a:r>
                      <a:endParaRPr sz="2400">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p:nvPr/>
        </p:nvSpPr>
        <p:spPr>
          <a:xfrm>
            <a:off x="3773050" y="662575"/>
            <a:ext cx="5110500" cy="7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i="1">
                <a:latin typeface="Economica"/>
                <a:ea typeface="Economica"/>
                <a:cs typeface="Economica"/>
                <a:sym typeface="Economica"/>
              </a:rPr>
              <a:t>Robbie’s </a:t>
            </a:r>
            <a:r>
              <a:rPr lang="en" sz="2400" i="1">
                <a:solidFill>
                  <a:schemeClr val="dk1"/>
                </a:solidFill>
                <a:latin typeface="Economica"/>
                <a:ea typeface="Economica"/>
                <a:cs typeface="Economica"/>
                <a:sym typeface="Economica"/>
              </a:rPr>
              <a:t>individualized </a:t>
            </a:r>
            <a:r>
              <a:rPr lang="en" sz="2400" i="1">
                <a:latin typeface="Economica"/>
                <a:ea typeface="Economica"/>
                <a:cs typeface="Economica"/>
                <a:sym typeface="Economica"/>
              </a:rPr>
              <a:t>hamster word problem from lesson 1. </a:t>
            </a:r>
            <a:endParaRPr sz="2400" i="1">
              <a:latin typeface="Economica"/>
              <a:ea typeface="Economica"/>
              <a:cs typeface="Economica"/>
              <a:sym typeface="Economica"/>
            </a:endParaRPr>
          </a:p>
        </p:txBody>
      </p:sp>
      <p:pic>
        <p:nvPicPr>
          <p:cNvPr id="174" name="Google Shape;174;p31"/>
          <p:cNvPicPr preferRelativeResize="0"/>
          <p:nvPr/>
        </p:nvPicPr>
        <p:blipFill>
          <a:blip r:embed="rId3">
            <a:alphaModFix/>
          </a:blip>
          <a:stretch>
            <a:fillRect/>
          </a:stretch>
        </p:blipFill>
        <p:spPr>
          <a:xfrm>
            <a:off x="707100" y="450975"/>
            <a:ext cx="2171700" cy="3981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311700" y="1641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00000"/>
                </a:solidFill>
              </a:rPr>
              <a:t>Lessons 3-4: Equal-Sized Groups</a:t>
            </a:r>
            <a:endParaRPr b="1">
              <a:solidFill>
                <a:srgbClr val="000000"/>
              </a:solidFill>
            </a:endParaRPr>
          </a:p>
        </p:txBody>
      </p:sp>
      <p:graphicFrame>
        <p:nvGraphicFramePr>
          <p:cNvPr id="180" name="Google Shape;180;p32"/>
          <p:cNvGraphicFramePr/>
          <p:nvPr/>
        </p:nvGraphicFramePr>
        <p:xfrm>
          <a:off x="227700" y="995450"/>
          <a:ext cx="3000000" cy="3000000"/>
        </p:xfrm>
        <a:graphic>
          <a:graphicData uri="http://schemas.openxmlformats.org/drawingml/2006/table">
            <a:tbl>
              <a:tblPr>
                <a:noFill/>
                <a:tableStyleId>{E198547A-049A-4CC2-A8CE-1966AA3C3EA3}</a:tableStyleId>
              </a:tblPr>
              <a:tblGrid>
                <a:gridCol w="4344300">
                  <a:extLst>
                    <a:ext uri="{9D8B030D-6E8A-4147-A177-3AD203B41FA5}">
                      <a16:colId xmlns:a16="http://schemas.microsoft.com/office/drawing/2014/main" val="20000"/>
                    </a:ext>
                  </a:extLst>
                </a:gridCol>
              </a:tblGrid>
              <a:tr h="570400">
                <a:tc>
                  <a:txBody>
                    <a:bodyPr/>
                    <a:lstStyle/>
                    <a:p>
                      <a:pPr marL="0" lvl="0" indent="0" algn="ctr" rtl="0">
                        <a:spcBef>
                          <a:spcPts val="0"/>
                        </a:spcBef>
                        <a:spcAft>
                          <a:spcPts val="0"/>
                        </a:spcAft>
                        <a:buNone/>
                      </a:pPr>
                      <a:r>
                        <a:rPr lang="en" sz="3000" b="1">
                          <a:solidFill>
                            <a:srgbClr val="FFFFFF"/>
                          </a:solidFill>
                          <a:latin typeface="Economica"/>
                          <a:ea typeface="Economica"/>
                          <a:cs typeface="Economica"/>
                          <a:sym typeface="Economica"/>
                        </a:rPr>
                        <a:t>Lesson 3</a:t>
                      </a:r>
                      <a:endParaRPr sz="3000" b="1">
                        <a:solidFill>
                          <a:srgbClr val="FFFFFF"/>
                        </a:solidFill>
                        <a:latin typeface="Economica"/>
                        <a:ea typeface="Economica"/>
                        <a:cs typeface="Economica"/>
                        <a:sym typeface="Economica"/>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85525">
                <a:tc>
                  <a:txBody>
                    <a:bodyPr/>
                    <a:lstStyle/>
                    <a:p>
                      <a:pPr marL="0" lvl="0" indent="0" algn="l" rtl="0">
                        <a:spcBef>
                          <a:spcPts val="0"/>
                        </a:spcBef>
                        <a:spcAft>
                          <a:spcPts val="0"/>
                        </a:spcAft>
                        <a:buNone/>
                      </a:pPr>
                      <a:r>
                        <a:rPr lang="en" sz="2400" b="1">
                          <a:latin typeface="Economica"/>
                          <a:ea typeface="Economica"/>
                          <a:cs typeface="Economica"/>
                          <a:sym typeface="Economica"/>
                        </a:rPr>
                        <a:t>Purpose</a:t>
                      </a:r>
                      <a:endParaRPr sz="2400" b="1">
                        <a:latin typeface="Economica"/>
                        <a:ea typeface="Economica"/>
                        <a:cs typeface="Economica"/>
                        <a:sym typeface="Economica"/>
                      </a:endParaRPr>
                    </a:p>
                  </a:txBody>
                  <a:tcPr marL="91425" marR="91425" marT="91425" marB="91425">
                    <a:lnT w="9525" cap="flat" cmpd="sng">
                      <a:solidFill>
                        <a:schemeClr val="accent1"/>
                      </a:solidFill>
                      <a:prstDash val="solid"/>
                      <a:round/>
                      <a:headEnd type="none" w="sm" len="sm"/>
                      <a:tailEnd type="none" w="sm" len="sm"/>
                    </a:lnT>
                    <a:solidFill>
                      <a:schemeClr val="dk2"/>
                    </a:solidFill>
                  </a:tcPr>
                </a:tc>
                <a:extLst>
                  <a:ext uri="{0D108BD9-81ED-4DB2-BD59-A6C34878D82A}">
                    <a16:rowId xmlns:a16="http://schemas.microsoft.com/office/drawing/2014/main" val="10001"/>
                  </a:ext>
                </a:extLst>
              </a:tr>
              <a:tr h="808100">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Recognizing natural groups</a:t>
                      </a:r>
                      <a:endParaRPr sz="2400">
                        <a:latin typeface="Economica"/>
                        <a:ea typeface="Economica"/>
                        <a:cs typeface="Economica"/>
                        <a:sym typeface="Economica"/>
                      </a:endParaRPr>
                    </a:p>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Collective nouns</a:t>
                      </a:r>
                      <a:endParaRPr sz="2400">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2"/>
                  </a:ext>
                </a:extLst>
              </a:tr>
              <a:tr h="485525">
                <a:tc>
                  <a:txBody>
                    <a:bodyPr/>
                    <a:lstStyle/>
                    <a:p>
                      <a:pPr marL="0" lvl="0" indent="0" algn="l" rtl="0">
                        <a:spcBef>
                          <a:spcPts val="0"/>
                        </a:spcBef>
                        <a:spcAft>
                          <a:spcPts val="0"/>
                        </a:spcAft>
                        <a:buNone/>
                      </a:pPr>
                      <a:r>
                        <a:rPr lang="en" sz="2400" b="1">
                          <a:latin typeface="Economica"/>
                          <a:ea typeface="Economica"/>
                          <a:cs typeface="Economica"/>
                          <a:sym typeface="Economica"/>
                        </a:rPr>
                        <a:t>Activity</a:t>
                      </a:r>
                      <a:endParaRPr sz="2400" b="1">
                        <a:latin typeface="Economica"/>
                        <a:ea typeface="Economica"/>
                        <a:cs typeface="Economica"/>
                        <a:sym typeface="Economica"/>
                      </a:endParaRPr>
                    </a:p>
                  </a:txBody>
                  <a:tcPr marL="91425" marR="91425" marT="91425" marB="91425">
                    <a:solidFill>
                      <a:schemeClr val="dk2"/>
                    </a:solidFill>
                  </a:tcPr>
                </a:tc>
                <a:extLst>
                  <a:ext uri="{0D108BD9-81ED-4DB2-BD59-A6C34878D82A}">
                    <a16:rowId xmlns:a16="http://schemas.microsoft.com/office/drawing/2014/main" val="10003"/>
                  </a:ext>
                </a:extLst>
              </a:tr>
              <a:tr h="1252225">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Own number sentence and animal</a:t>
                      </a:r>
                      <a:endParaRPr sz="2400">
                        <a:latin typeface="Economica"/>
                        <a:ea typeface="Economica"/>
                        <a:cs typeface="Economica"/>
                        <a:sym typeface="Economica"/>
                      </a:endParaRPr>
                    </a:p>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Create own word problem</a:t>
                      </a:r>
                      <a:endParaRPr sz="2400">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4"/>
                  </a:ext>
                </a:extLst>
              </a:tr>
            </a:tbl>
          </a:graphicData>
        </a:graphic>
      </p:graphicFrame>
      <p:graphicFrame>
        <p:nvGraphicFramePr>
          <p:cNvPr id="181" name="Google Shape;181;p32"/>
          <p:cNvGraphicFramePr/>
          <p:nvPr/>
        </p:nvGraphicFramePr>
        <p:xfrm>
          <a:off x="4698525" y="995450"/>
          <a:ext cx="3000000" cy="3000000"/>
        </p:xfrm>
        <a:graphic>
          <a:graphicData uri="http://schemas.openxmlformats.org/drawingml/2006/table">
            <a:tbl>
              <a:tblPr>
                <a:noFill/>
                <a:tableStyleId>{E198547A-049A-4CC2-A8CE-1966AA3C3EA3}</a:tableStyleId>
              </a:tblPr>
              <a:tblGrid>
                <a:gridCol w="4344300">
                  <a:extLst>
                    <a:ext uri="{9D8B030D-6E8A-4147-A177-3AD203B41FA5}">
                      <a16:colId xmlns:a16="http://schemas.microsoft.com/office/drawing/2014/main" val="20000"/>
                    </a:ext>
                  </a:extLst>
                </a:gridCol>
              </a:tblGrid>
              <a:tr h="651600">
                <a:tc>
                  <a:txBody>
                    <a:bodyPr/>
                    <a:lstStyle/>
                    <a:p>
                      <a:pPr marL="0" lvl="0" indent="0" algn="ctr" rtl="0">
                        <a:spcBef>
                          <a:spcPts val="0"/>
                        </a:spcBef>
                        <a:spcAft>
                          <a:spcPts val="0"/>
                        </a:spcAft>
                        <a:buNone/>
                      </a:pPr>
                      <a:r>
                        <a:rPr lang="en" sz="3000" b="1">
                          <a:solidFill>
                            <a:srgbClr val="FFFFFF"/>
                          </a:solidFill>
                          <a:latin typeface="Economica"/>
                          <a:ea typeface="Economica"/>
                          <a:cs typeface="Economica"/>
                          <a:sym typeface="Economica"/>
                        </a:rPr>
                        <a:t>Lesson 4</a:t>
                      </a:r>
                      <a:endParaRPr sz="3000" b="1">
                        <a:solidFill>
                          <a:srgbClr val="FFFFFF"/>
                        </a:solidFill>
                        <a:latin typeface="Economica"/>
                        <a:ea typeface="Economica"/>
                        <a:cs typeface="Economica"/>
                        <a:sym typeface="Economica"/>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554625">
                <a:tc>
                  <a:txBody>
                    <a:bodyPr/>
                    <a:lstStyle/>
                    <a:p>
                      <a:pPr marL="0" lvl="0" indent="0" algn="l" rtl="0">
                        <a:spcBef>
                          <a:spcPts val="0"/>
                        </a:spcBef>
                        <a:spcAft>
                          <a:spcPts val="0"/>
                        </a:spcAft>
                        <a:buNone/>
                      </a:pPr>
                      <a:r>
                        <a:rPr lang="en" sz="2400" b="1">
                          <a:latin typeface="Economica"/>
                          <a:ea typeface="Economica"/>
                          <a:cs typeface="Economica"/>
                          <a:sym typeface="Economica"/>
                        </a:rPr>
                        <a:t>Purpose</a:t>
                      </a:r>
                      <a:endParaRPr sz="2400" b="1">
                        <a:latin typeface="Economica"/>
                        <a:ea typeface="Economica"/>
                        <a:cs typeface="Economica"/>
                        <a:sym typeface="Economica"/>
                      </a:endParaRPr>
                    </a:p>
                  </a:txBody>
                  <a:tcPr marL="91425" marR="91425" marT="91425" marB="91425">
                    <a:lnT w="9525" cap="flat" cmpd="sng">
                      <a:solidFill>
                        <a:schemeClr val="accent1"/>
                      </a:solidFill>
                      <a:prstDash val="solid"/>
                      <a:round/>
                      <a:headEnd type="none" w="sm" len="sm"/>
                      <a:tailEnd type="none" w="sm" len="sm"/>
                    </a:lnT>
                    <a:solidFill>
                      <a:schemeClr val="dk2"/>
                    </a:solidFill>
                  </a:tcPr>
                </a:tc>
                <a:extLst>
                  <a:ext uri="{0D108BD9-81ED-4DB2-BD59-A6C34878D82A}">
                    <a16:rowId xmlns:a16="http://schemas.microsoft.com/office/drawing/2014/main" val="10001"/>
                  </a:ext>
                </a:extLst>
              </a:tr>
              <a:tr h="923125">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Multiple strategies for solving multiplicative word problems</a:t>
                      </a:r>
                      <a:endParaRPr sz="2400">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2"/>
                  </a:ext>
                </a:extLst>
              </a:tr>
              <a:tr h="554625">
                <a:tc>
                  <a:txBody>
                    <a:bodyPr/>
                    <a:lstStyle/>
                    <a:p>
                      <a:pPr marL="0" lvl="0" indent="0" algn="l" rtl="0">
                        <a:spcBef>
                          <a:spcPts val="0"/>
                        </a:spcBef>
                        <a:spcAft>
                          <a:spcPts val="0"/>
                        </a:spcAft>
                        <a:buNone/>
                      </a:pPr>
                      <a:r>
                        <a:rPr lang="en" sz="2400" b="1">
                          <a:latin typeface="Economica"/>
                          <a:ea typeface="Economica"/>
                          <a:cs typeface="Economica"/>
                          <a:sym typeface="Economica"/>
                        </a:rPr>
                        <a:t>Activity</a:t>
                      </a:r>
                      <a:endParaRPr sz="2400" b="1">
                        <a:latin typeface="Economica"/>
                        <a:ea typeface="Economica"/>
                        <a:cs typeface="Economica"/>
                        <a:sym typeface="Economica"/>
                      </a:endParaRPr>
                    </a:p>
                  </a:txBody>
                  <a:tcPr marL="91425" marR="91425" marT="91425" marB="91425">
                    <a:solidFill>
                      <a:schemeClr val="dk2"/>
                    </a:solidFill>
                  </a:tcPr>
                </a:tc>
                <a:extLst>
                  <a:ext uri="{0D108BD9-81ED-4DB2-BD59-A6C34878D82A}">
                    <a16:rowId xmlns:a16="http://schemas.microsoft.com/office/drawing/2014/main" val="10003"/>
                  </a:ext>
                </a:extLst>
              </a:tr>
              <a:tr h="1204625">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Interactive presentation</a:t>
                      </a:r>
                      <a:endParaRPr sz="2400">
                        <a:latin typeface="Economica"/>
                        <a:ea typeface="Economica"/>
                        <a:cs typeface="Economica"/>
                        <a:sym typeface="Economica"/>
                      </a:endParaRPr>
                    </a:p>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Fill in blanks, choose a response, etc.</a:t>
                      </a:r>
                      <a:endParaRPr sz="2400">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3"/>
          <p:cNvPicPr preferRelativeResize="0"/>
          <p:nvPr/>
        </p:nvPicPr>
        <p:blipFill>
          <a:blip r:embed="rId3">
            <a:alphaModFix/>
          </a:blip>
          <a:stretch>
            <a:fillRect/>
          </a:stretch>
        </p:blipFill>
        <p:spPr>
          <a:xfrm rot="-5400000">
            <a:off x="-698125" y="722776"/>
            <a:ext cx="5094199" cy="3697949"/>
          </a:xfrm>
          <a:prstGeom prst="rect">
            <a:avLst/>
          </a:prstGeom>
          <a:noFill/>
          <a:ln>
            <a:noFill/>
          </a:ln>
        </p:spPr>
      </p:pic>
      <p:pic>
        <p:nvPicPr>
          <p:cNvPr id="187" name="Google Shape;187;p33"/>
          <p:cNvPicPr preferRelativeResize="0"/>
          <p:nvPr/>
        </p:nvPicPr>
        <p:blipFill>
          <a:blip r:embed="rId4">
            <a:alphaModFix/>
          </a:blip>
          <a:stretch>
            <a:fillRect/>
          </a:stretch>
        </p:blipFill>
        <p:spPr>
          <a:xfrm rot="5400000">
            <a:off x="4925987" y="-387613"/>
            <a:ext cx="3291425" cy="4066651"/>
          </a:xfrm>
          <a:prstGeom prst="rect">
            <a:avLst/>
          </a:prstGeom>
          <a:noFill/>
          <a:ln>
            <a:noFill/>
          </a:ln>
        </p:spPr>
      </p:pic>
      <p:sp>
        <p:nvSpPr>
          <p:cNvPr id="188" name="Google Shape;188;p33"/>
          <p:cNvSpPr txBox="1"/>
          <p:nvPr/>
        </p:nvSpPr>
        <p:spPr>
          <a:xfrm>
            <a:off x="4479050" y="3922750"/>
            <a:ext cx="4185300" cy="6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i="1">
                <a:latin typeface="Economica"/>
                <a:ea typeface="Economica"/>
                <a:cs typeface="Economica"/>
                <a:sym typeface="Economica"/>
              </a:rPr>
              <a:t>Chase’s work from Lesson 3.</a:t>
            </a:r>
            <a:endParaRPr sz="2400" i="1">
              <a:latin typeface="Economica"/>
              <a:ea typeface="Economica"/>
              <a:cs typeface="Economica"/>
              <a:sym typeface="Economic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311700" y="1641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00000"/>
                </a:solidFill>
              </a:rPr>
              <a:t>Lessons 5-6: Scaling Up</a:t>
            </a:r>
            <a:endParaRPr b="1">
              <a:solidFill>
                <a:srgbClr val="000000"/>
              </a:solidFill>
            </a:endParaRPr>
          </a:p>
        </p:txBody>
      </p:sp>
      <p:graphicFrame>
        <p:nvGraphicFramePr>
          <p:cNvPr id="194" name="Google Shape;194;p34"/>
          <p:cNvGraphicFramePr/>
          <p:nvPr/>
        </p:nvGraphicFramePr>
        <p:xfrm>
          <a:off x="227700" y="995450"/>
          <a:ext cx="3000000" cy="3000000"/>
        </p:xfrm>
        <a:graphic>
          <a:graphicData uri="http://schemas.openxmlformats.org/drawingml/2006/table">
            <a:tbl>
              <a:tblPr>
                <a:noFill/>
                <a:tableStyleId>{E198547A-049A-4CC2-A8CE-1966AA3C3EA3}</a:tableStyleId>
              </a:tblPr>
              <a:tblGrid>
                <a:gridCol w="4344300">
                  <a:extLst>
                    <a:ext uri="{9D8B030D-6E8A-4147-A177-3AD203B41FA5}">
                      <a16:colId xmlns:a16="http://schemas.microsoft.com/office/drawing/2014/main" val="20000"/>
                    </a:ext>
                  </a:extLst>
                </a:gridCol>
              </a:tblGrid>
              <a:tr h="570400">
                <a:tc>
                  <a:txBody>
                    <a:bodyPr/>
                    <a:lstStyle/>
                    <a:p>
                      <a:pPr marL="0" lvl="0" indent="0" algn="ctr" rtl="0">
                        <a:spcBef>
                          <a:spcPts val="0"/>
                        </a:spcBef>
                        <a:spcAft>
                          <a:spcPts val="0"/>
                        </a:spcAft>
                        <a:buNone/>
                      </a:pPr>
                      <a:r>
                        <a:rPr lang="en" sz="3000" b="1">
                          <a:solidFill>
                            <a:srgbClr val="FFFFFF"/>
                          </a:solidFill>
                          <a:latin typeface="Economica"/>
                          <a:ea typeface="Economica"/>
                          <a:cs typeface="Economica"/>
                          <a:sym typeface="Economica"/>
                        </a:rPr>
                        <a:t>Lesson 5</a:t>
                      </a:r>
                      <a:endParaRPr sz="3000" b="1">
                        <a:solidFill>
                          <a:srgbClr val="FFFFFF"/>
                        </a:solidFill>
                        <a:latin typeface="Economica"/>
                        <a:ea typeface="Economica"/>
                        <a:cs typeface="Economica"/>
                        <a:sym typeface="Economica"/>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85525">
                <a:tc>
                  <a:txBody>
                    <a:bodyPr/>
                    <a:lstStyle/>
                    <a:p>
                      <a:pPr marL="0" lvl="0" indent="0" algn="l" rtl="0">
                        <a:spcBef>
                          <a:spcPts val="0"/>
                        </a:spcBef>
                        <a:spcAft>
                          <a:spcPts val="0"/>
                        </a:spcAft>
                        <a:buNone/>
                      </a:pPr>
                      <a:r>
                        <a:rPr lang="en" sz="2400" b="1">
                          <a:latin typeface="Economica"/>
                          <a:ea typeface="Economica"/>
                          <a:cs typeface="Economica"/>
                          <a:sym typeface="Economica"/>
                        </a:rPr>
                        <a:t>Purpose</a:t>
                      </a:r>
                      <a:endParaRPr sz="2400" b="1">
                        <a:latin typeface="Economica"/>
                        <a:ea typeface="Economica"/>
                        <a:cs typeface="Economica"/>
                        <a:sym typeface="Economica"/>
                      </a:endParaRPr>
                    </a:p>
                  </a:txBody>
                  <a:tcPr marL="91425" marR="91425" marT="91425" marB="91425">
                    <a:lnT w="9525" cap="flat" cmpd="sng">
                      <a:solidFill>
                        <a:schemeClr val="accent1"/>
                      </a:solidFill>
                      <a:prstDash val="solid"/>
                      <a:round/>
                      <a:headEnd type="none" w="sm" len="sm"/>
                      <a:tailEnd type="none" w="sm" len="sm"/>
                    </a:lnT>
                    <a:solidFill>
                      <a:schemeClr val="dk2"/>
                    </a:solidFill>
                  </a:tcPr>
                </a:tc>
                <a:extLst>
                  <a:ext uri="{0D108BD9-81ED-4DB2-BD59-A6C34878D82A}">
                    <a16:rowId xmlns:a16="http://schemas.microsoft.com/office/drawing/2014/main" val="10001"/>
                  </a:ext>
                </a:extLst>
              </a:tr>
              <a:tr h="808100">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Strategies for multi-step word problem</a:t>
                      </a:r>
                      <a:endParaRPr sz="2400">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2"/>
                  </a:ext>
                </a:extLst>
              </a:tr>
              <a:tr h="485525">
                <a:tc>
                  <a:txBody>
                    <a:bodyPr/>
                    <a:lstStyle/>
                    <a:p>
                      <a:pPr marL="0" lvl="0" indent="0" algn="l" rtl="0">
                        <a:spcBef>
                          <a:spcPts val="0"/>
                        </a:spcBef>
                        <a:spcAft>
                          <a:spcPts val="0"/>
                        </a:spcAft>
                        <a:buNone/>
                      </a:pPr>
                      <a:r>
                        <a:rPr lang="en" sz="2400" b="1">
                          <a:latin typeface="Economica"/>
                          <a:ea typeface="Economica"/>
                          <a:cs typeface="Economica"/>
                          <a:sym typeface="Economica"/>
                        </a:rPr>
                        <a:t>Activity</a:t>
                      </a:r>
                      <a:endParaRPr sz="2400" b="1">
                        <a:latin typeface="Economica"/>
                        <a:ea typeface="Economica"/>
                        <a:cs typeface="Economica"/>
                        <a:sym typeface="Economica"/>
                      </a:endParaRPr>
                    </a:p>
                  </a:txBody>
                  <a:tcPr marL="91425" marR="91425" marT="91425" marB="91425">
                    <a:solidFill>
                      <a:schemeClr val="dk2"/>
                    </a:solidFill>
                  </a:tcPr>
                </a:tc>
                <a:extLst>
                  <a:ext uri="{0D108BD9-81ED-4DB2-BD59-A6C34878D82A}">
                    <a16:rowId xmlns:a16="http://schemas.microsoft.com/office/drawing/2014/main" val="10003"/>
                  </a:ext>
                </a:extLst>
              </a:tr>
              <a:tr h="1252225">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Pizza word problem</a:t>
                      </a:r>
                      <a:endParaRPr sz="2400">
                        <a:latin typeface="Economica"/>
                        <a:ea typeface="Economica"/>
                        <a:cs typeface="Economica"/>
                        <a:sym typeface="Economica"/>
                      </a:endParaRPr>
                    </a:p>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Worked as a group</a:t>
                      </a:r>
                      <a:endParaRPr sz="2400">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4"/>
                  </a:ext>
                </a:extLst>
              </a:tr>
            </a:tbl>
          </a:graphicData>
        </a:graphic>
      </p:graphicFrame>
      <p:graphicFrame>
        <p:nvGraphicFramePr>
          <p:cNvPr id="195" name="Google Shape;195;p34"/>
          <p:cNvGraphicFramePr/>
          <p:nvPr/>
        </p:nvGraphicFramePr>
        <p:xfrm>
          <a:off x="4698525" y="995450"/>
          <a:ext cx="3000000" cy="3000000"/>
        </p:xfrm>
        <a:graphic>
          <a:graphicData uri="http://schemas.openxmlformats.org/drawingml/2006/table">
            <a:tbl>
              <a:tblPr>
                <a:noFill/>
                <a:tableStyleId>{E198547A-049A-4CC2-A8CE-1966AA3C3EA3}</a:tableStyleId>
              </a:tblPr>
              <a:tblGrid>
                <a:gridCol w="4344300">
                  <a:extLst>
                    <a:ext uri="{9D8B030D-6E8A-4147-A177-3AD203B41FA5}">
                      <a16:colId xmlns:a16="http://schemas.microsoft.com/office/drawing/2014/main" val="20000"/>
                    </a:ext>
                  </a:extLst>
                </a:gridCol>
              </a:tblGrid>
              <a:tr h="635075">
                <a:tc>
                  <a:txBody>
                    <a:bodyPr/>
                    <a:lstStyle/>
                    <a:p>
                      <a:pPr marL="0" lvl="0" indent="0" algn="ctr" rtl="0">
                        <a:spcBef>
                          <a:spcPts val="0"/>
                        </a:spcBef>
                        <a:spcAft>
                          <a:spcPts val="0"/>
                        </a:spcAft>
                        <a:buNone/>
                      </a:pPr>
                      <a:r>
                        <a:rPr lang="en" sz="3000" b="1">
                          <a:solidFill>
                            <a:srgbClr val="FFFFFF"/>
                          </a:solidFill>
                          <a:latin typeface="Economica"/>
                          <a:ea typeface="Economica"/>
                          <a:cs typeface="Economica"/>
                          <a:sym typeface="Economica"/>
                        </a:rPr>
                        <a:t>Lesson 6</a:t>
                      </a:r>
                      <a:endParaRPr sz="3000" b="1">
                        <a:solidFill>
                          <a:srgbClr val="FFFFFF"/>
                        </a:solidFill>
                        <a:latin typeface="Economica"/>
                        <a:ea typeface="Economica"/>
                        <a:cs typeface="Economica"/>
                        <a:sym typeface="Economica"/>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540550">
                <a:tc>
                  <a:txBody>
                    <a:bodyPr/>
                    <a:lstStyle/>
                    <a:p>
                      <a:pPr marL="0" lvl="0" indent="0" algn="l" rtl="0">
                        <a:spcBef>
                          <a:spcPts val="0"/>
                        </a:spcBef>
                        <a:spcAft>
                          <a:spcPts val="0"/>
                        </a:spcAft>
                        <a:buNone/>
                      </a:pPr>
                      <a:r>
                        <a:rPr lang="en" sz="2400" b="1">
                          <a:latin typeface="Economica"/>
                          <a:ea typeface="Economica"/>
                          <a:cs typeface="Economica"/>
                          <a:sym typeface="Economica"/>
                        </a:rPr>
                        <a:t>Purpose</a:t>
                      </a:r>
                      <a:endParaRPr sz="2400" b="1">
                        <a:latin typeface="Economica"/>
                        <a:ea typeface="Economica"/>
                        <a:cs typeface="Economica"/>
                        <a:sym typeface="Economica"/>
                      </a:endParaRPr>
                    </a:p>
                  </a:txBody>
                  <a:tcPr marL="91425" marR="91425" marT="91425" marB="91425">
                    <a:lnT w="9525" cap="flat" cmpd="sng">
                      <a:solidFill>
                        <a:schemeClr val="accent1"/>
                      </a:solidFill>
                      <a:prstDash val="solid"/>
                      <a:round/>
                      <a:headEnd type="none" w="sm" len="sm"/>
                      <a:tailEnd type="none" w="sm" len="sm"/>
                    </a:lnT>
                    <a:solidFill>
                      <a:schemeClr val="dk2"/>
                    </a:solidFill>
                  </a:tcPr>
                </a:tc>
                <a:extLst>
                  <a:ext uri="{0D108BD9-81ED-4DB2-BD59-A6C34878D82A}">
                    <a16:rowId xmlns:a16="http://schemas.microsoft.com/office/drawing/2014/main" val="10001"/>
                  </a:ext>
                </a:extLst>
              </a:tr>
              <a:tr h="899700">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Scaling up multi-step word problem</a:t>
                      </a:r>
                      <a:endParaRPr sz="2400">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2"/>
                  </a:ext>
                </a:extLst>
              </a:tr>
              <a:tr h="540550">
                <a:tc>
                  <a:txBody>
                    <a:bodyPr/>
                    <a:lstStyle/>
                    <a:p>
                      <a:pPr marL="0" lvl="0" indent="0" algn="l" rtl="0">
                        <a:spcBef>
                          <a:spcPts val="0"/>
                        </a:spcBef>
                        <a:spcAft>
                          <a:spcPts val="0"/>
                        </a:spcAft>
                        <a:buNone/>
                      </a:pPr>
                      <a:r>
                        <a:rPr lang="en" sz="2400" b="1">
                          <a:latin typeface="Economica"/>
                          <a:ea typeface="Economica"/>
                          <a:cs typeface="Economica"/>
                          <a:sym typeface="Economica"/>
                        </a:rPr>
                        <a:t>Activity</a:t>
                      </a:r>
                      <a:endParaRPr sz="2400" b="1">
                        <a:latin typeface="Economica"/>
                        <a:ea typeface="Economica"/>
                        <a:cs typeface="Economica"/>
                        <a:sym typeface="Economica"/>
                      </a:endParaRPr>
                    </a:p>
                  </a:txBody>
                  <a:tcPr marL="91425" marR="91425" marT="91425" marB="91425">
                    <a:solidFill>
                      <a:schemeClr val="dk2"/>
                    </a:solidFill>
                  </a:tcPr>
                </a:tc>
                <a:extLst>
                  <a:ext uri="{0D108BD9-81ED-4DB2-BD59-A6C34878D82A}">
                    <a16:rowId xmlns:a16="http://schemas.microsoft.com/office/drawing/2014/main" val="10003"/>
                  </a:ext>
                </a:extLst>
              </a:tr>
              <a:tr h="1160625">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Same problem, bigger numbers</a:t>
                      </a:r>
                      <a:endParaRPr sz="2400">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txBox="1">
            <a:spLocks noGrp="1"/>
          </p:cNvSpPr>
          <p:nvPr>
            <p:ph type="title"/>
          </p:nvPr>
        </p:nvSpPr>
        <p:spPr>
          <a:xfrm>
            <a:off x="3088950" y="282325"/>
            <a:ext cx="2966100" cy="831300"/>
          </a:xfrm>
          <a:prstGeom prst="rect">
            <a:avLst/>
          </a:pr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FFFF"/>
                </a:solidFill>
              </a:rPr>
              <a:t>Word Problems</a:t>
            </a:r>
            <a:endParaRPr>
              <a:solidFill>
                <a:srgbClr val="FFFFFF"/>
              </a:solidFill>
            </a:endParaRPr>
          </a:p>
        </p:txBody>
      </p:sp>
      <p:sp>
        <p:nvSpPr>
          <p:cNvPr id="201" name="Google Shape;201;p3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i="1">
                <a:latin typeface="Economica"/>
                <a:ea typeface="Economica"/>
                <a:cs typeface="Economica"/>
                <a:sym typeface="Economica"/>
              </a:rPr>
              <a:t>We want to have a pizza party for the 28 people in our math program. We found that a large pizza cut into 12 pieces would be our cheapest option. If we order 3 pieces for each person, how many pizzas do we need to order?</a:t>
            </a:r>
            <a:endParaRPr sz="2400" i="1">
              <a:latin typeface="Economica"/>
              <a:ea typeface="Economica"/>
              <a:cs typeface="Economica"/>
              <a:sym typeface="Economica"/>
            </a:endParaRPr>
          </a:p>
          <a:p>
            <a:pPr marL="0" lvl="0" indent="0" algn="l" rtl="0">
              <a:spcBef>
                <a:spcPts val="1600"/>
              </a:spcBef>
              <a:spcAft>
                <a:spcPts val="1600"/>
              </a:spcAft>
              <a:buNone/>
            </a:pPr>
            <a:r>
              <a:rPr lang="en" sz="2400" i="1">
                <a:latin typeface="Economica"/>
                <a:ea typeface="Economica"/>
                <a:cs typeface="Economica"/>
                <a:sym typeface="Economica"/>
              </a:rPr>
              <a:t>[Lesson 5]</a:t>
            </a:r>
            <a:endParaRPr sz="2400" i="1">
              <a:latin typeface="Economica"/>
              <a:ea typeface="Economica"/>
              <a:cs typeface="Economica"/>
              <a:sym typeface="Economica"/>
            </a:endParaRPr>
          </a:p>
        </p:txBody>
      </p:sp>
      <p:sp>
        <p:nvSpPr>
          <p:cNvPr id="202" name="Google Shape;202;p3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i="1">
                <a:latin typeface="Economica"/>
                <a:ea typeface="Economica"/>
                <a:cs typeface="Economica"/>
                <a:sym typeface="Economica"/>
              </a:rPr>
              <a:t>Dr. Bergner wants to invite more people to the party. She said that each of the 28 people in the program will bring 4 guests. How many people are there now? How many pizzas do we need to order?</a:t>
            </a:r>
            <a:endParaRPr sz="2400" i="1">
              <a:latin typeface="Economica"/>
              <a:ea typeface="Economica"/>
              <a:cs typeface="Economica"/>
              <a:sym typeface="Economica"/>
            </a:endParaRPr>
          </a:p>
          <a:p>
            <a:pPr marL="0" lvl="0" indent="0" algn="l" rtl="0">
              <a:spcBef>
                <a:spcPts val="0"/>
              </a:spcBef>
              <a:spcAft>
                <a:spcPts val="0"/>
              </a:spcAft>
              <a:buNone/>
            </a:pPr>
            <a:endParaRPr sz="2400" i="1">
              <a:latin typeface="Economica"/>
              <a:ea typeface="Economica"/>
              <a:cs typeface="Economica"/>
              <a:sym typeface="Economica"/>
            </a:endParaRPr>
          </a:p>
          <a:p>
            <a:pPr marL="0" lvl="0" indent="0" algn="l" rtl="0">
              <a:spcBef>
                <a:spcPts val="0"/>
              </a:spcBef>
              <a:spcAft>
                <a:spcPts val="0"/>
              </a:spcAft>
              <a:buClr>
                <a:schemeClr val="dk1"/>
              </a:buClr>
              <a:buSzPts val="1100"/>
              <a:buFont typeface="Arial"/>
              <a:buNone/>
            </a:pPr>
            <a:r>
              <a:rPr lang="en" sz="2400" i="1">
                <a:latin typeface="Economica"/>
                <a:ea typeface="Economica"/>
                <a:cs typeface="Economica"/>
                <a:sym typeface="Economica"/>
              </a:rPr>
              <a:t>[Lesson 6]</a:t>
            </a:r>
            <a:endParaRPr sz="2400" i="1">
              <a:latin typeface="Economica"/>
              <a:ea typeface="Economica"/>
              <a:cs typeface="Economica"/>
              <a:sym typeface="Economica"/>
            </a:endParaRPr>
          </a:p>
          <a:p>
            <a:pPr marL="0" lvl="0" indent="0" algn="l" rtl="0">
              <a:spcBef>
                <a:spcPts val="0"/>
              </a:spcBef>
              <a:spcAft>
                <a:spcPts val="1600"/>
              </a:spcAft>
              <a:buNone/>
            </a:pP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6"/>
          <p:cNvPicPr preferRelativeResize="0"/>
          <p:nvPr/>
        </p:nvPicPr>
        <p:blipFill rotWithShape="1">
          <a:blip r:embed="rId3">
            <a:alphaModFix/>
          </a:blip>
          <a:srcRect t="3595"/>
          <a:stretch/>
        </p:blipFill>
        <p:spPr>
          <a:xfrm>
            <a:off x="908775" y="0"/>
            <a:ext cx="4095424" cy="5143501"/>
          </a:xfrm>
          <a:prstGeom prst="rect">
            <a:avLst/>
          </a:prstGeom>
          <a:noFill/>
          <a:ln>
            <a:noFill/>
          </a:ln>
        </p:spPr>
      </p:pic>
      <p:sp>
        <p:nvSpPr>
          <p:cNvPr id="208" name="Google Shape;208;p36"/>
          <p:cNvSpPr txBox="1"/>
          <p:nvPr/>
        </p:nvSpPr>
        <p:spPr>
          <a:xfrm>
            <a:off x="5647775" y="1832150"/>
            <a:ext cx="2924700" cy="151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latin typeface="Open Sans"/>
                <a:ea typeface="Open Sans"/>
                <a:cs typeface="Open Sans"/>
                <a:sym typeface="Open Sans"/>
              </a:rPr>
              <a:t>Jessie’s Drawing from Lesson 6</a:t>
            </a:r>
            <a:endParaRPr sz="1800" i="1">
              <a:latin typeface="Open Sans"/>
              <a:ea typeface="Open Sans"/>
              <a:cs typeface="Open Sans"/>
              <a:sym typeface="Open Sans"/>
            </a:endParaRPr>
          </a:p>
          <a:p>
            <a:pPr marL="0" lvl="0" indent="0" algn="l" rtl="0">
              <a:spcBef>
                <a:spcPts val="0"/>
              </a:spcBef>
              <a:spcAft>
                <a:spcPts val="0"/>
              </a:spcAft>
              <a:buNone/>
            </a:pPr>
            <a:endParaRPr sz="1800" i="1">
              <a:latin typeface="Open Sans"/>
              <a:ea typeface="Open Sans"/>
              <a:cs typeface="Open Sans"/>
              <a:sym typeface="Open Sans"/>
            </a:endParaRPr>
          </a:p>
          <a:p>
            <a:pPr marL="0" lvl="0" indent="0" algn="l" rtl="0">
              <a:spcBef>
                <a:spcPts val="0"/>
              </a:spcBef>
              <a:spcAft>
                <a:spcPts val="0"/>
              </a:spcAft>
              <a:buNone/>
            </a:pPr>
            <a:r>
              <a:rPr lang="en" sz="1800" i="1">
                <a:latin typeface="Open Sans"/>
                <a:ea typeface="Open Sans"/>
                <a:cs typeface="Open Sans"/>
                <a:sym typeface="Open Sans"/>
              </a:rPr>
              <a:t>Mini-Scenario: 7 people with 4 guests each</a:t>
            </a:r>
            <a:endParaRPr sz="1800" i="1">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311700" y="1641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00000"/>
                </a:solidFill>
              </a:rPr>
              <a:t>Lesson 7</a:t>
            </a:r>
            <a:endParaRPr b="1">
              <a:solidFill>
                <a:srgbClr val="000000"/>
              </a:solidFill>
            </a:endParaRPr>
          </a:p>
        </p:txBody>
      </p:sp>
      <p:graphicFrame>
        <p:nvGraphicFramePr>
          <p:cNvPr id="214" name="Google Shape;214;p37"/>
          <p:cNvGraphicFramePr/>
          <p:nvPr/>
        </p:nvGraphicFramePr>
        <p:xfrm>
          <a:off x="311700" y="995425"/>
          <a:ext cx="3000000" cy="3000000"/>
        </p:xfrm>
        <a:graphic>
          <a:graphicData uri="http://schemas.openxmlformats.org/drawingml/2006/table">
            <a:tbl>
              <a:tblPr>
                <a:noFill/>
                <a:tableStyleId>{E198547A-049A-4CC2-A8CE-1966AA3C3EA3}</a:tableStyleId>
              </a:tblPr>
              <a:tblGrid>
                <a:gridCol w="8284250">
                  <a:extLst>
                    <a:ext uri="{9D8B030D-6E8A-4147-A177-3AD203B41FA5}">
                      <a16:colId xmlns:a16="http://schemas.microsoft.com/office/drawing/2014/main" val="20000"/>
                    </a:ext>
                  </a:extLst>
                </a:gridCol>
              </a:tblGrid>
              <a:tr h="735200">
                <a:tc>
                  <a:txBody>
                    <a:bodyPr/>
                    <a:lstStyle/>
                    <a:p>
                      <a:pPr marL="0" lvl="0" indent="0" algn="ctr" rtl="0">
                        <a:spcBef>
                          <a:spcPts val="0"/>
                        </a:spcBef>
                        <a:spcAft>
                          <a:spcPts val="0"/>
                        </a:spcAft>
                        <a:buNone/>
                      </a:pPr>
                      <a:r>
                        <a:rPr lang="en" sz="3000" b="1">
                          <a:solidFill>
                            <a:srgbClr val="FFFFFF"/>
                          </a:solidFill>
                          <a:latin typeface="Economica"/>
                          <a:ea typeface="Economica"/>
                          <a:cs typeface="Economica"/>
                          <a:sym typeface="Economica"/>
                        </a:rPr>
                        <a:t>Lesson 7</a:t>
                      </a:r>
                      <a:endParaRPr sz="3000" b="1">
                        <a:solidFill>
                          <a:srgbClr val="FFFFFF"/>
                        </a:solidFill>
                        <a:latin typeface="Economica"/>
                        <a:ea typeface="Economica"/>
                        <a:cs typeface="Economica"/>
                        <a:sym typeface="Economica"/>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528350">
                <a:tc>
                  <a:txBody>
                    <a:bodyPr/>
                    <a:lstStyle/>
                    <a:p>
                      <a:pPr marL="0" lvl="0" indent="0" algn="l" rtl="0">
                        <a:spcBef>
                          <a:spcPts val="0"/>
                        </a:spcBef>
                        <a:spcAft>
                          <a:spcPts val="0"/>
                        </a:spcAft>
                        <a:buNone/>
                      </a:pPr>
                      <a:r>
                        <a:rPr lang="en" sz="2400" b="1">
                          <a:latin typeface="Economica"/>
                          <a:ea typeface="Economica"/>
                          <a:cs typeface="Economica"/>
                          <a:sym typeface="Economica"/>
                        </a:rPr>
                        <a:t>Purpose</a:t>
                      </a:r>
                      <a:endParaRPr sz="2400" b="1">
                        <a:latin typeface="Economica"/>
                        <a:ea typeface="Economica"/>
                        <a:cs typeface="Economica"/>
                        <a:sym typeface="Economica"/>
                      </a:endParaRPr>
                    </a:p>
                  </a:txBody>
                  <a:tcPr marL="91425" marR="91425" marT="91425" marB="91425">
                    <a:lnT w="9525" cap="flat" cmpd="sng">
                      <a:solidFill>
                        <a:schemeClr val="accent1"/>
                      </a:solidFill>
                      <a:prstDash val="solid"/>
                      <a:round/>
                      <a:headEnd type="none" w="sm" len="sm"/>
                      <a:tailEnd type="none" w="sm" len="sm"/>
                    </a:lnT>
                    <a:solidFill>
                      <a:schemeClr val="dk2"/>
                    </a:solidFill>
                  </a:tcPr>
                </a:tc>
                <a:extLst>
                  <a:ext uri="{0D108BD9-81ED-4DB2-BD59-A6C34878D82A}">
                    <a16:rowId xmlns:a16="http://schemas.microsoft.com/office/drawing/2014/main" val="10001"/>
                  </a:ext>
                </a:extLst>
              </a:tr>
              <a:tr h="872525">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Put in action all of the strategies and skills from the seven lessons</a:t>
                      </a:r>
                      <a:endParaRPr sz="2400">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2"/>
                  </a:ext>
                </a:extLst>
              </a:tr>
              <a:tr h="528350">
                <a:tc>
                  <a:txBody>
                    <a:bodyPr/>
                    <a:lstStyle/>
                    <a:p>
                      <a:pPr marL="0" lvl="0" indent="0" algn="l" rtl="0">
                        <a:spcBef>
                          <a:spcPts val="0"/>
                        </a:spcBef>
                        <a:spcAft>
                          <a:spcPts val="0"/>
                        </a:spcAft>
                        <a:buNone/>
                      </a:pPr>
                      <a:r>
                        <a:rPr lang="en" sz="2400" b="1">
                          <a:latin typeface="Economica"/>
                          <a:ea typeface="Economica"/>
                          <a:cs typeface="Economica"/>
                          <a:sym typeface="Economica"/>
                        </a:rPr>
                        <a:t>Activity</a:t>
                      </a:r>
                      <a:endParaRPr sz="2400" b="1">
                        <a:latin typeface="Economica"/>
                        <a:ea typeface="Economica"/>
                        <a:cs typeface="Economica"/>
                        <a:sym typeface="Economica"/>
                      </a:endParaRPr>
                    </a:p>
                  </a:txBody>
                  <a:tcPr marL="91425" marR="91425" marT="91425" marB="91425">
                    <a:solidFill>
                      <a:schemeClr val="dk2"/>
                    </a:solidFill>
                  </a:tcPr>
                </a:tc>
                <a:extLst>
                  <a:ext uri="{0D108BD9-81ED-4DB2-BD59-A6C34878D82A}">
                    <a16:rowId xmlns:a16="http://schemas.microsoft.com/office/drawing/2014/main" val="10003"/>
                  </a:ext>
                </a:extLst>
              </a:tr>
              <a:tr h="1125575">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Ice cream problem</a:t>
                      </a:r>
                      <a:endParaRPr sz="2400">
                        <a:latin typeface="Economica"/>
                        <a:ea typeface="Economica"/>
                        <a:cs typeface="Economica"/>
                        <a:sym typeface="Economica"/>
                      </a:endParaRPr>
                    </a:p>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Jessie worked with Miss Abby on the pizza problem</a:t>
                      </a:r>
                      <a:endParaRPr sz="2400">
                        <a:latin typeface="Economica"/>
                        <a:ea typeface="Economica"/>
                        <a:cs typeface="Economica"/>
                        <a:sym typeface="Economica"/>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3088950" y="282325"/>
            <a:ext cx="2966100" cy="831300"/>
          </a:xfrm>
          <a:prstGeom prst="rect">
            <a:avLst/>
          </a:pr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FFFF"/>
                </a:solidFill>
              </a:rPr>
              <a:t>Word Problem</a:t>
            </a:r>
            <a:endParaRPr>
              <a:solidFill>
                <a:srgbClr val="FFFFFF"/>
              </a:solidFill>
            </a:endParaRPr>
          </a:p>
        </p:txBody>
      </p:sp>
      <p:sp>
        <p:nvSpPr>
          <p:cNvPr id="220" name="Google Shape;220;p38"/>
          <p:cNvSpPr txBox="1">
            <a:spLocks noGrp="1"/>
          </p:cNvSpPr>
          <p:nvPr>
            <p:ph type="body" idx="1"/>
          </p:nvPr>
        </p:nvSpPr>
        <p:spPr>
          <a:xfrm>
            <a:off x="311700" y="1419075"/>
            <a:ext cx="8479200" cy="316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Economica"/>
                <a:ea typeface="Economica"/>
                <a:cs typeface="Economica"/>
                <a:sym typeface="Economica"/>
              </a:rPr>
              <a:t>W</a:t>
            </a:r>
            <a:r>
              <a:rPr lang="en" sz="3000" i="1">
                <a:latin typeface="Economica"/>
                <a:ea typeface="Economica"/>
                <a:cs typeface="Economica"/>
                <a:sym typeface="Economica"/>
              </a:rPr>
              <a:t>e have 78 scoops of peanut butter ice cream, 112 scoops of strawberry ice cream, and 230 scoops of vanilla ice cream. Half of the 140 people at the picnic brought their dogs. We want to share the ice cream scoops equally amongst all of the people and dogs at the picnic. How many scoops does each receive?</a:t>
            </a:r>
            <a:endParaRPr sz="3000" i="1">
              <a:latin typeface="Economica"/>
              <a:ea typeface="Economica"/>
              <a:cs typeface="Economica"/>
              <a:sym typeface="Economica"/>
            </a:endParaRPr>
          </a:p>
          <a:p>
            <a:pPr marL="0" lvl="0" indent="0" algn="ctr" rtl="0">
              <a:spcBef>
                <a:spcPts val="1600"/>
              </a:spcBef>
              <a:spcAft>
                <a:spcPts val="1600"/>
              </a:spcAft>
              <a:buNone/>
            </a:pPr>
            <a:r>
              <a:rPr lang="en" sz="3000" i="1">
                <a:latin typeface="Economica"/>
                <a:ea typeface="Economica"/>
                <a:cs typeface="Economica"/>
                <a:sym typeface="Economica"/>
              </a:rPr>
              <a:t>[Lesson 7]</a:t>
            </a:r>
            <a:endParaRPr sz="3000" i="1">
              <a:latin typeface="Economica"/>
              <a:ea typeface="Economica"/>
              <a:cs typeface="Economica"/>
              <a:sym typeface="Economic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aphicFrame>
        <p:nvGraphicFramePr>
          <p:cNvPr id="225" name="Google Shape;225;p39"/>
          <p:cNvGraphicFramePr/>
          <p:nvPr/>
        </p:nvGraphicFramePr>
        <p:xfrm>
          <a:off x="143338" y="998350"/>
          <a:ext cx="3000000" cy="3000000"/>
        </p:xfrm>
        <a:graphic>
          <a:graphicData uri="http://schemas.openxmlformats.org/drawingml/2006/table">
            <a:tbl>
              <a:tblPr>
                <a:noFill/>
                <a:tableStyleId>{E198547A-049A-4CC2-A8CE-1966AA3C3EA3}</a:tableStyleId>
              </a:tblPr>
              <a:tblGrid>
                <a:gridCol w="1406625">
                  <a:extLst>
                    <a:ext uri="{9D8B030D-6E8A-4147-A177-3AD203B41FA5}">
                      <a16:colId xmlns:a16="http://schemas.microsoft.com/office/drawing/2014/main" val="20000"/>
                    </a:ext>
                  </a:extLst>
                </a:gridCol>
                <a:gridCol w="7450700">
                  <a:extLst>
                    <a:ext uri="{9D8B030D-6E8A-4147-A177-3AD203B41FA5}">
                      <a16:colId xmlns:a16="http://schemas.microsoft.com/office/drawing/2014/main" val="20001"/>
                    </a:ext>
                  </a:extLst>
                </a:gridCol>
              </a:tblGrid>
              <a:tr h="1585625">
                <a:tc>
                  <a:txBody>
                    <a:bodyPr/>
                    <a:lstStyle/>
                    <a:p>
                      <a:pPr marL="0" lvl="0" indent="0" algn="l" rtl="0">
                        <a:spcBef>
                          <a:spcPts val="0"/>
                        </a:spcBef>
                        <a:spcAft>
                          <a:spcPts val="0"/>
                        </a:spcAft>
                        <a:buNone/>
                      </a:pPr>
                      <a:r>
                        <a:rPr lang="en" sz="2400" b="1">
                          <a:latin typeface="Economica"/>
                          <a:ea typeface="Economica"/>
                          <a:cs typeface="Economica"/>
                          <a:sym typeface="Economica"/>
                        </a:rPr>
                        <a:t>Key Task 1</a:t>
                      </a:r>
                      <a:endParaRPr sz="2400" b="1">
                        <a:latin typeface="Economica"/>
                        <a:ea typeface="Economica"/>
                        <a:cs typeface="Economica"/>
                        <a:sym typeface="Economic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Sarah multiplied the large numbers together, and then divided. She corrected herself at the end.</a:t>
                      </a:r>
                      <a:endParaRPr sz="2400">
                        <a:latin typeface="Economica"/>
                        <a:ea typeface="Economica"/>
                        <a:cs typeface="Economica"/>
                        <a:sym typeface="Economica"/>
                      </a:endParaRPr>
                    </a:p>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Robbie demonstrated his ability to perform partial quotients.</a:t>
                      </a:r>
                      <a:endParaRPr sz="2400">
                        <a:latin typeface="Economica"/>
                        <a:ea typeface="Economica"/>
                        <a:cs typeface="Economica"/>
                        <a:sym typeface="Economic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70000">
                <a:tc>
                  <a:txBody>
                    <a:bodyPr/>
                    <a:lstStyle/>
                    <a:p>
                      <a:pPr marL="0" lvl="0" indent="0" algn="l" rtl="0">
                        <a:spcBef>
                          <a:spcPts val="0"/>
                        </a:spcBef>
                        <a:spcAft>
                          <a:spcPts val="0"/>
                        </a:spcAft>
                        <a:buNone/>
                      </a:pPr>
                      <a:r>
                        <a:rPr lang="en" sz="2400" b="1">
                          <a:latin typeface="Economica"/>
                          <a:ea typeface="Economica"/>
                          <a:cs typeface="Economica"/>
                          <a:sym typeface="Economica"/>
                        </a:rPr>
                        <a:t>Key Task 2</a:t>
                      </a:r>
                      <a:endParaRPr sz="2400" b="1">
                        <a:latin typeface="Economica"/>
                        <a:ea typeface="Economica"/>
                        <a:cs typeface="Economica"/>
                        <a:sym typeface="Economic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All students wrote statements vertically, rather than horizontally.</a:t>
                      </a:r>
                      <a:endParaRPr sz="2400">
                        <a:latin typeface="Economica"/>
                        <a:ea typeface="Economica"/>
                        <a:cs typeface="Economica"/>
                        <a:sym typeface="Economic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585625">
                <a:tc>
                  <a:txBody>
                    <a:bodyPr/>
                    <a:lstStyle/>
                    <a:p>
                      <a:pPr marL="0" lvl="0" indent="0" algn="l" rtl="0">
                        <a:spcBef>
                          <a:spcPts val="0"/>
                        </a:spcBef>
                        <a:spcAft>
                          <a:spcPts val="0"/>
                        </a:spcAft>
                        <a:buNone/>
                      </a:pPr>
                      <a:r>
                        <a:rPr lang="en" sz="2400" b="1">
                          <a:latin typeface="Economica"/>
                          <a:ea typeface="Economica"/>
                          <a:cs typeface="Economica"/>
                          <a:sym typeface="Economica"/>
                        </a:rPr>
                        <a:t>Key Task 3</a:t>
                      </a:r>
                      <a:endParaRPr sz="2400" b="1">
                        <a:latin typeface="Economica"/>
                        <a:ea typeface="Economica"/>
                        <a:cs typeface="Economica"/>
                        <a:sym typeface="Economic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Students had difficulty modeling an incorrect scenario.</a:t>
                      </a:r>
                      <a:endParaRPr sz="2400">
                        <a:latin typeface="Economica"/>
                        <a:ea typeface="Economica"/>
                        <a:cs typeface="Economica"/>
                        <a:sym typeface="Economica"/>
                      </a:endParaRPr>
                    </a:p>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Chase and Sarah were able to find area.</a:t>
                      </a:r>
                      <a:endParaRPr sz="2400">
                        <a:latin typeface="Economica"/>
                        <a:ea typeface="Economica"/>
                        <a:cs typeface="Economica"/>
                        <a:sym typeface="Economica"/>
                      </a:endParaRPr>
                    </a:p>
                    <a:p>
                      <a:pPr marL="457200" lvl="0" indent="-381000" algn="l" rtl="0">
                        <a:spcBef>
                          <a:spcPts val="0"/>
                        </a:spcBef>
                        <a:spcAft>
                          <a:spcPts val="0"/>
                        </a:spcAft>
                        <a:buSzPts val="2400"/>
                        <a:buFont typeface="Economica"/>
                        <a:buChar char="●"/>
                      </a:pPr>
                      <a:r>
                        <a:rPr lang="en" sz="2400">
                          <a:latin typeface="Economica"/>
                          <a:ea typeface="Economica"/>
                          <a:cs typeface="Economica"/>
                          <a:sym typeface="Economica"/>
                        </a:rPr>
                        <a:t>All students lacked conceptual understanding of area.</a:t>
                      </a:r>
                      <a:endParaRPr sz="2400">
                        <a:latin typeface="Economica"/>
                        <a:ea typeface="Economica"/>
                        <a:cs typeface="Economica"/>
                        <a:sym typeface="Economic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26" name="Google Shape;226;p39"/>
          <p:cNvSpPr txBox="1">
            <a:spLocks noGrp="1"/>
          </p:cNvSpPr>
          <p:nvPr>
            <p:ph type="title" idx="4294967295"/>
          </p:nvPr>
        </p:nvSpPr>
        <p:spPr>
          <a:xfrm>
            <a:off x="2290963" y="167050"/>
            <a:ext cx="4562100" cy="831300"/>
          </a:xfrm>
          <a:prstGeom prst="rect">
            <a:avLst/>
          </a:prstGeom>
          <a:ln w="38100" cap="flat" cmpd="sng">
            <a:solidFill>
              <a:schemeClr val="accent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t>Post-Assessment Results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Reflection and Discussion</a:t>
            </a:r>
            <a:endParaRPr/>
          </a:p>
        </p:txBody>
      </p:sp>
      <p:sp>
        <p:nvSpPr>
          <p:cNvPr id="232" name="Google Shape;232;p40"/>
          <p:cNvSpPr txBox="1">
            <a:spLocks noGrp="1"/>
          </p:cNvSpPr>
          <p:nvPr>
            <p:ph type="body" idx="1"/>
          </p:nvPr>
        </p:nvSpPr>
        <p:spPr>
          <a:xfrm>
            <a:off x="311700" y="1225225"/>
            <a:ext cx="8520600" cy="391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Economica"/>
                <a:ea typeface="Economica"/>
                <a:cs typeface="Economica"/>
                <a:sym typeface="Economica"/>
              </a:rPr>
              <a:t>Student Difficulties:</a:t>
            </a:r>
            <a:endParaRPr sz="2800">
              <a:latin typeface="Economica"/>
              <a:ea typeface="Economica"/>
              <a:cs typeface="Economica"/>
              <a:sym typeface="Economica"/>
            </a:endParaRPr>
          </a:p>
          <a:p>
            <a:pPr marL="457200" lvl="0" indent="-406400" algn="l" rtl="0">
              <a:spcBef>
                <a:spcPts val="0"/>
              </a:spcBef>
              <a:spcAft>
                <a:spcPts val="0"/>
              </a:spcAft>
              <a:buSzPts val="2800"/>
              <a:buFont typeface="Economica"/>
              <a:buChar char="●"/>
            </a:pPr>
            <a:r>
              <a:rPr lang="en" sz="2800">
                <a:latin typeface="Economica"/>
                <a:ea typeface="Economica"/>
                <a:cs typeface="Economica"/>
                <a:sym typeface="Economica"/>
              </a:rPr>
              <a:t>high level of competence with standard algorithms, but lacked conceptual understanding of the operations</a:t>
            </a:r>
            <a:endParaRPr sz="2800">
              <a:latin typeface="Economica"/>
              <a:ea typeface="Economica"/>
              <a:cs typeface="Economica"/>
              <a:sym typeface="Economica"/>
            </a:endParaRPr>
          </a:p>
          <a:p>
            <a:pPr marL="457200" lvl="0" indent="-406400" algn="l" rtl="0">
              <a:spcBef>
                <a:spcPts val="0"/>
              </a:spcBef>
              <a:spcAft>
                <a:spcPts val="0"/>
              </a:spcAft>
              <a:buSzPts val="2800"/>
              <a:buFont typeface="Economica"/>
              <a:buChar char="●"/>
            </a:pPr>
            <a:r>
              <a:rPr lang="en" sz="2800">
                <a:latin typeface="Economica"/>
                <a:ea typeface="Economica"/>
                <a:cs typeface="Economica"/>
                <a:sym typeface="Economica"/>
              </a:rPr>
              <a:t>key words in word problems </a:t>
            </a:r>
            <a:endParaRPr sz="2800">
              <a:latin typeface="Economica"/>
              <a:ea typeface="Economica"/>
              <a:cs typeface="Economica"/>
              <a:sym typeface="Economica"/>
            </a:endParaRPr>
          </a:p>
          <a:p>
            <a:pPr marL="457200" lvl="0" indent="-406400" algn="l" rtl="0">
              <a:spcBef>
                <a:spcPts val="0"/>
              </a:spcBef>
              <a:spcAft>
                <a:spcPts val="0"/>
              </a:spcAft>
              <a:buSzPts val="2800"/>
              <a:buFont typeface="Economica"/>
              <a:buChar char="●"/>
            </a:pPr>
            <a:r>
              <a:rPr lang="en" sz="2800">
                <a:latin typeface="Economica"/>
                <a:ea typeface="Economica"/>
                <a:cs typeface="Economica"/>
                <a:sym typeface="Economica"/>
              </a:rPr>
              <a:t>defaulting to what they claimed was an “easier”, but incorrect, operation </a:t>
            </a:r>
            <a:endParaRPr sz="2800">
              <a:latin typeface="Economica"/>
              <a:ea typeface="Economica"/>
              <a:cs typeface="Economica"/>
              <a:sym typeface="Economica"/>
            </a:endParaRPr>
          </a:p>
          <a:p>
            <a:pPr marL="457200" lvl="0" indent="-406400" algn="l" rtl="0">
              <a:spcBef>
                <a:spcPts val="0"/>
              </a:spcBef>
              <a:spcAft>
                <a:spcPts val="0"/>
              </a:spcAft>
              <a:buSzPts val="2800"/>
              <a:buFont typeface="Economica"/>
              <a:buChar char="●"/>
            </a:pPr>
            <a:r>
              <a:rPr lang="en" sz="2800">
                <a:latin typeface="Economica"/>
                <a:ea typeface="Economica"/>
                <a:cs typeface="Economica"/>
                <a:sym typeface="Economica"/>
              </a:rPr>
              <a:t>number of groups and group size in multiplicative word problems</a:t>
            </a:r>
            <a:endParaRPr sz="2800">
              <a:latin typeface="Economica"/>
              <a:ea typeface="Economica"/>
              <a:cs typeface="Economica"/>
              <a:sym typeface="Economica"/>
            </a:endParaRPr>
          </a:p>
          <a:p>
            <a:pPr marL="0" lvl="0" indent="0" algn="l" rtl="0">
              <a:spcBef>
                <a:spcPts val="0"/>
              </a:spcBef>
              <a:spcAft>
                <a:spcPts val="0"/>
              </a:spcAft>
              <a:buNone/>
            </a:pPr>
            <a:endParaRPr>
              <a:latin typeface="Economica"/>
              <a:ea typeface="Economica"/>
              <a:cs typeface="Economica"/>
              <a:sym typeface="Economic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1"/>
          <p:cNvSpPr txBox="1">
            <a:spLocks noGrp="1"/>
          </p:cNvSpPr>
          <p:nvPr>
            <p:ph type="body" idx="1"/>
          </p:nvPr>
        </p:nvSpPr>
        <p:spPr>
          <a:xfrm>
            <a:off x="311700" y="612600"/>
            <a:ext cx="8520600" cy="391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i="1">
                <a:latin typeface="Economica"/>
                <a:ea typeface="Economica"/>
                <a:cs typeface="Economica"/>
                <a:sym typeface="Economica"/>
              </a:rPr>
              <a:t>We suggest that teachers involve students in modeling problems that rely on multiplicative reasoning and not solely focus on mastery of the standard algorithms.</a:t>
            </a:r>
            <a:endParaRPr sz="3000" i="1">
              <a:latin typeface="Economica"/>
              <a:ea typeface="Economica"/>
              <a:cs typeface="Economica"/>
              <a:sym typeface="Economica"/>
            </a:endParaRPr>
          </a:p>
          <a:p>
            <a:pPr marL="0" lvl="0" indent="0" algn="l" rtl="0">
              <a:spcBef>
                <a:spcPts val="0"/>
              </a:spcBef>
              <a:spcAft>
                <a:spcPts val="0"/>
              </a:spcAft>
              <a:buNone/>
            </a:pPr>
            <a:endParaRPr sz="3000" u="sng">
              <a:latin typeface="Economica"/>
              <a:ea typeface="Economica"/>
              <a:cs typeface="Economica"/>
              <a:sym typeface="Economica"/>
            </a:endParaRPr>
          </a:p>
          <a:p>
            <a:pPr marL="0" lvl="0" indent="0" algn="l" rtl="0">
              <a:spcBef>
                <a:spcPts val="0"/>
              </a:spcBef>
              <a:spcAft>
                <a:spcPts val="0"/>
              </a:spcAft>
              <a:buNone/>
            </a:pPr>
            <a:r>
              <a:rPr lang="en" sz="3000" u="sng">
                <a:latin typeface="Economica"/>
                <a:ea typeface="Economica"/>
                <a:cs typeface="Economica"/>
                <a:sym typeface="Economica"/>
              </a:rPr>
              <a:t>How? </a:t>
            </a:r>
            <a:endParaRPr sz="3000" u="sng">
              <a:latin typeface="Economica"/>
              <a:ea typeface="Economica"/>
              <a:cs typeface="Economica"/>
              <a:sym typeface="Economica"/>
            </a:endParaRPr>
          </a:p>
          <a:p>
            <a:pPr marL="457200" lvl="0" indent="-419100" algn="l" rtl="0">
              <a:spcBef>
                <a:spcPts val="0"/>
              </a:spcBef>
              <a:spcAft>
                <a:spcPts val="0"/>
              </a:spcAft>
              <a:buSzPts val="3000"/>
              <a:buFont typeface="Economica"/>
              <a:buChar char="●"/>
            </a:pPr>
            <a:r>
              <a:rPr lang="en" sz="3000">
                <a:latin typeface="Economica"/>
                <a:ea typeface="Economica"/>
                <a:cs typeface="Economica"/>
                <a:sym typeface="Economica"/>
              </a:rPr>
              <a:t>physical manipulatives and student drawings</a:t>
            </a:r>
            <a:endParaRPr sz="3000">
              <a:latin typeface="Economica"/>
              <a:ea typeface="Economica"/>
              <a:cs typeface="Economica"/>
              <a:sym typeface="Economica"/>
            </a:endParaRPr>
          </a:p>
          <a:p>
            <a:pPr marL="457200" lvl="0" indent="-419100" algn="l" rtl="0">
              <a:spcBef>
                <a:spcPts val="0"/>
              </a:spcBef>
              <a:spcAft>
                <a:spcPts val="0"/>
              </a:spcAft>
              <a:buSzPts val="3000"/>
              <a:buFont typeface="Economica"/>
              <a:buChar char="●"/>
            </a:pPr>
            <a:r>
              <a:rPr lang="en" sz="3000">
                <a:latin typeface="Economica"/>
                <a:ea typeface="Economica"/>
                <a:cs typeface="Economica"/>
                <a:sym typeface="Economica"/>
              </a:rPr>
              <a:t>Multiple representations and strategies</a:t>
            </a:r>
            <a:endParaRPr sz="3000">
              <a:latin typeface="Economica"/>
              <a:ea typeface="Economica"/>
              <a:cs typeface="Economica"/>
              <a:sym typeface="Economica"/>
            </a:endParaRPr>
          </a:p>
          <a:p>
            <a:pPr marL="0" lvl="0" indent="0" algn="l" rtl="0">
              <a:spcBef>
                <a:spcPts val="0"/>
              </a:spcBef>
              <a:spcAft>
                <a:spcPts val="1600"/>
              </a:spcAft>
              <a:buNone/>
            </a:pPr>
            <a:endParaRPr>
              <a:latin typeface="Economica"/>
              <a:ea typeface="Economica"/>
              <a:cs typeface="Economica"/>
              <a:sym typeface="Economic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Introduction: Research</a:t>
            </a:r>
            <a:endParaRPr/>
          </a:p>
        </p:txBody>
      </p:sp>
      <p:sp>
        <p:nvSpPr>
          <p:cNvPr id="74" name="Google Shape;74;p15"/>
          <p:cNvSpPr txBox="1"/>
          <p:nvPr/>
        </p:nvSpPr>
        <p:spPr>
          <a:xfrm>
            <a:off x="201900" y="1357025"/>
            <a:ext cx="8740200" cy="34626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chemeClr val="lt2"/>
              </a:buClr>
              <a:buSzPts val="3000"/>
              <a:buFont typeface="Economica"/>
              <a:buChar char="●"/>
            </a:pPr>
            <a:r>
              <a:rPr lang="en" sz="3000">
                <a:solidFill>
                  <a:schemeClr val="lt2"/>
                </a:solidFill>
                <a:latin typeface="Economica"/>
                <a:ea typeface="Economica"/>
                <a:cs typeface="Economica"/>
                <a:sym typeface="Economica"/>
              </a:rPr>
              <a:t>Students need to have a conceptual understanding of multiplication and division (National Council of Teachers of Mathematics, 2014).</a:t>
            </a:r>
            <a:endParaRPr sz="3000">
              <a:solidFill>
                <a:schemeClr val="lt2"/>
              </a:solidFill>
              <a:latin typeface="Economica"/>
              <a:ea typeface="Economica"/>
              <a:cs typeface="Economica"/>
              <a:sym typeface="Economica"/>
            </a:endParaRPr>
          </a:p>
          <a:p>
            <a:pPr marL="457200" lvl="0" indent="-419100" algn="l" rtl="0">
              <a:spcBef>
                <a:spcPts val="0"/>
              </a:spcBef>
              <a:spcAft>
                <a:spcPts val="0"/>
              </a:spcAft>
              <a:buClr>
                <a:schemeClr val="lt2"/>
              </a:buClr>
              <a:buSzPts val="3000"/>
              <a:buFont typeface="Economica"/>
              <a:buChar char="●"/>
            </a:pPr>
            <a:r>
              <a:rPr lang="en" sz="3000">
                <a:solidFill>
                  <a:schemeClr val="lt2"/>
                </a:solidFill>
                <a:latin typeface="Economica"/>
                <a:ea typeface="Economica"/>
                <a:cs typeface="Economica"/>
                <a:sym typeface="Economica"/>
              </a:rPr>
              <a:t> Students should be able to navigate among multiple representations (Common Core State Standards Initiative, 2010).</a:t>
            </a:r>
            <a:endParaRPr sz="3000">
              <a:solidFill>
                <a:schemeClr val="lt2"/>
              </a:solidFill>
              <a:latin typeface="Economica"/>
              <a:ea typeface="Economica"/>
              <a:cs typeface="Economica"/>
              <a:sym typeface="Economica"/>
            </a:endParaRPr>
          </a:p>
          <a:p>
            <a:pPr marL="457200" lvl="0" indent="-419100" algn="l" rtl="0">
              <a:spcBef>
                <a:spcPts val="0"/>
              </a:spcBef>
              <a:spcAft>
                <a:spcPts val="0"/>
              </a:spcAft>
              <a:buClr>
                <a:schemeClr val="lt2"/>
              </a:buClr>
              <a:buSzPts val="3000"/>
              <a:buFont typeface="Economica"/>
              <a:buChar char="●"/>
            </a:pPr>
            <a:r>
              <a:rPr lang="en" sz="3000">
                <a:solidFill>
                  <a:schemeClr val="lt2"/>
                </a:solidFill>
                <a:latin typeface="Economica"/>
                <a:ea typeface="Economica"/>
                <a:cs typeface="Economica"/>
                <a:sym typeface="Economica"/>
              </a:rPr>
              <a:t>Students generally display weak conceptual understanding of multiplication and division, relying heavily on algorithmic proficiency instead (Dubé &amp; Robinson, 2018).</a:t>
            </a:r>
            <a:endParaRPr sz="3000">
              <a:solidFill>
                <a:schemeClr val="lt2"/>
              </a:solidFill>
              <a:latin typeface="Economica"/>
              <a:ea typeface="Economica"/>
              <a:cs typeface="Economica"/>
              <a:sym typeface="Economica"/>
            </a:endParaRPr>
          </a:p>
          <a:p>
            <a:pPr marL="0" lvl="0" indent="0" algn="l" rtl="0">
              <a:spcBef>
                <a:spcPts val="0"/>
              </a:spcBef>
              <a:spcAft>
                <a:spcPts val="0"/>
              </a:spcAft>
              <a:buNone/>
            </a:pPr>
            <a:br>
              <a:rPr lang="en" sz="3000">
                <a:solidFill>
                  <a:schemeClr val="lt2"/>
                </a:solidFill>
                <a:latin typeface="Economica"/>
                <a:ea typeface="Economica"/>
                <a:cs typeface="Economica"/>
                <a:sym typeface="Economica"/>
              </a:rPr>
            </a:br>
            <a:endParaRPr sz="3000">
              <a:solidFill>
                <a:schemeClr val="lt2"/>
              </a:solidFill>
              <a:latin typeface="Economica"/>
              <a:ea typeface="Economica"/>
              <a:cs typeface="Economica"/>
              <a:sym typeface="Economic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References</a:t>
            </a:r>
            <a:endParaRPr/>
          </a:p>
        </p:txBody>
      </p:sp>
      <p:sp>
        <p:nvSpPr>
          <p:cNvPr id="243" name="Google Shape;243;p42"/>
          <p:cNvSpPr txBox="1">
            <a:spLocks noGrp="1"/>
          </p:cNvSpPr>
          <p:nvPr>
            <p:ph type="body" idx="2"/>
          </p:nvPr>
        </p:nvSpPr>
        <p:spPr>
          <a:xfrm>
            <a:off x="311700" y="1505700"/>
            <a:ext cx="8520600" cy="3076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rgbClr val="000000"/>
                </a:solidFill>
                <a:latin typeface="Calibri"/>
                <a:ea typeface="Calibri"/>
                <a:cs typeface="Calibri"/>
                <a:sym typeface="Calibri"/>
              </a:rPr>
              <a:t>Common Core State Standards Initiative. (2010). </a:t>
            </a:r>
            <a:r>
              <a:rPr lang="en" sz="1400" i="1">
                <a:solidFill>
                  <a:srgbClr val="000000"/>
                </a:solidFill>
                <a:latin typeface="Calibri"/>
                <a:ea typeface="Calibri"/>
                <a:cs typeface="Calibri"/>
                <a:sym typeface="Calibri"/>
              </a:rPr>
              <a:t>Common core state standards for mathematics</a:t>
            </a:r>
            <a:r>
              <a:rPr lang="en" sz="1400">
                <a:solidFill>
                  <a:srgbClr val="000000"/>
                </a:solidFill>
                <a:latin typeface="Calibri"/>
                <a:ea typeface="Calibri"/>
                <a:cs typeface="Calibri"/>
                <a:sym typeface="Calibri"/>
              </a:rPr>
              <a:t>. Retrieved from</a:t>
            </a: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en" sz="1400">
                <a:solidFill>
                  <a:srgbClr val="000000"/>
                </a:solidFill>
                <a:latin typeface="Calibri"/>
                <a:ea typeface="Calibri"/>
                <a:cs typeface="Calibri"/>
                <a:sym typeface="Calibri"/>
              </a:rPr>
              <a:t>http://www.corestandards.org/math</a:t>
            </a:r>
            <a:br>
              <a:rPr lang="en" sz="1400">
                <a:solidFill>
                  <a:srgbClr val="000000"/>
                </a:solidFill>
                <a:latin typeface="Calibri"/>
                <a:ea typeface="Calibri"/>
                <a:cs typeface="Calibri"/>
                <a:sym typeface="Calibri"/>
              </a:rPr>
            </a:br>
            <a:r>
              <a:rPr lang="en" sz="1400">
                <a:solidFill>
                  <a:srgbClr val="000000"/>
                </a:solidFill>
                <a:latin typeface="Calibri"/>
                <a:ea typeface="Calibri"/>
                <a:cs typeface="Calibri"/>
                <a:sym typeface="Calibri"/>
              </a:rPr>
              <a:t>Dubé, A. K., &amp; Robinson, K. M. (2018). Children’s understanding of multiplication and division: Insights from a pooled analysis of seven studies conducted across seven years. </a:t>
            </a:r>
            <a:r>
              <a:rPr lang="en" sz="1400" i="1">
                <a:solidFill>
                  <a:srgbClr val="000000"/>
                </a:solidFill>
                <a:latin typeface="Calibri"/>
                <a:ea typeface="Calibri"/>
                <a:cs typeface="Calibri"/>
                <a:sym typeface="Calibri"/>
              </a:rPr>
              <a:t>British Journal of Developmental Psychology, 36</a:t>
            </a:r>
            <a:r>
              <a:rPr lang="en" sz="1400">
                <a:solidFill>
                  <a:srgbClr val="000000"/>
                </a:solidFill>
                <a:latin typeface="Calibri"/>
                <a:ea typeface="Calibri"/>
                <a:cs typeface="Calibri"/>
                <a:sym typeface="Calibri"/>
              </a:rPr>
              <a:t>, 206–219.</a:t>
            </a:r>
            <a:endParaRPr sz="140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en" sz="1400">
                <a:solidFill>
                  <a:srgbClr val="000000"/>
                </a:solidFill>
                <a:latin typeface="Calibri"/>
                <a:ea typeface="Calibri"/>
                <a:cs typeface="Calibri"/>
                <a:sym typeface="Calibri"/>
              </a:rPr>
              <a:t>Essex, N.K., &amp; McCormick, K.K. (2017). Capturing children’s multiplication and division stories. </a:t>
            </a:r>
            <a:r>
              <a:rPr lang="en" sz="1400" i="1">
                <a:solidFill>
                  <a:srgbClr val="000000"/>
                </a:solidFill>
                <a:latin typeface="Calibri"/>
                <a:ea typeface="Calibri"/>
                <a:cs typeface="Calibri"/>
                <a:sym typeface="Calibri"/>
              </a:rPr>
              <a:t>Teaching Children Mathematics, 24 </a:t>
            </a:r>
            <a:r>
              <a:rPr lang="en" sz="1400">
                <a:solidFill>
                  <a:srgbClr val="000000"/>
                </a:solidFill>
                <a:latin typeface="Calibri"/>
                <a:ea typeface="Calibri"/>
                <a:cs typeface="Calibri"/>
                <a:sym typeface="Calibri"/>
              </a:rPr>
              <a:t>(1), 40-47.</a:t>
            </a:r>
            <a:endParaRPr sz="140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en" sz="1400">
                <a:solidFill>
                  <a:srgbClr val="000000"/>
                </a:solidFill>
                <a:latin typeface="Calibri"/>
                <a:ea typeface="Calibri"/>
                <a:cs typeface="Calibri"/>
                <a:sym typeface="Calibri"/>
              </a:rPr>
              <a:t>Gurganus, S. P, &amp; Wallace, A. H. (2005). Teaching for mastery of multiplication. </a:t>
            </a:r>
            <a:r>
              <a:rPr lang="en" sz="1400" i="1">
                <a:solidFill>
                  <a:srgbClr val="000000"/>
                </a:solidFill>
                <a:latin typeface="Calibri"/>
                <a:ea typeface="Calibri"/>
                <a:cs typeface="Calibri"/>
                <a:sym typeface="Calibri"/>
              </a:rPr>
              <a:t>Teaching Children Mathematics</a:t>
            </a:r>
            <a:r>
              <a:rPr lang="en" sz="1400">
                <a:solidFill>
                  <a:srgbClr val="000000"/>
                </a:solidFill>
                <a:latin typeface="Calibri"/>
                <a:ea typeface="Calibri"/>
                <a:cs typeface="Calibri"/>
                <a:sym typeface="Calibri"/>
              </a:rPr>
              <a:t>, </a:t>
            </a:r>
            <a:r>
              <a:rPr lang="en" sz="1400" i="1">
                <a:solidFill>
                  <a:srgbClr val="000000"/>
                </a:solidFill>
                <a:latin typeface="Calibri"/>
                <a:ea typeface="Calibri"/>
                <a:cs typeface="Calibri"/>
                <a:sym typeface="Calibri"/>
              </a:rPr>
              <a:t>12</a:t>
            </a:r>
            <a:r>
              <a:rPr lang="en" sz="1400">
                <a:solidFill>
                  <a:srgbClr val="000000"/>
                </a:solidFill>
                <a:latin typeface="Calibri"/>
                <a:ea typeface="Calibri"/>
                <a:cs typeface="Calibri"/>
                <a:sym typeface="Calibri"/>
              </a:rPr>
              <a:t>(1), 26-33.</a:t>
            </a:r>
            <a:endParaRPr sz="140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en" sz="1400">
                <a:solidFill>
                  <a:srgbClr val="000000"/>
                </a:solidFill>
                <a:latin typeface="Calibri"/>
                <a:ea typeface="Calibri"/>
                <a:cs typeface="Calibri"/>
                <a:sym typeface="Calibri"/>
              </a:rPr>
              <a:t>McDuffie, A. R., &amp; Sullivan, A. D. (2009). Connecting multiplication contexts and language. </a:t>
            </a:r>
            <a:r>
              <a:rPr lang="en" sz="1400" i="1">
                <a:solidFill>
                  <a:srgbClr val="000000"/>
                </a:solidFill>
                <a:latin typeface="Calibri"/>
                <a:ea typeface="Calibri"/>
                <a:cs typeface="Calibri"/>
                <a:sym typeface="Calibri"/>
              </a:rPr>
              <a:t>Teaching Children Mathematics, 15</a:t>
            </a:r>
            <a:r>
              <a:rPr lang="en" sz="1400">
                <a:solidFill>
                  <a:srgbClr val="000000"/>
                </a:solidFill>
                <a:latin typeface="Calibri"/>
                <a:ea typeface="Calibri"/>
                <a:cs typeface="Calibri"/>
                <a:sym typeface="Calibri"/>
              </a:rPr>
              <a:t>(8), 502-511.</a:t>
            </a:r>
            <a:endParaRPr sz="140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en" sz="1400">
                <a:solidFill>
                  <a:srgbClr val="000000"/>
                </a:solidFill>
                <a:latin typeface="Calibri"/>
                <a:ea typeface="Calibri"/>
                <a:cs typeface="Calibri"/>
                <a:sym typeface="Calibri"/>
              </a:rPr>
              <a:t>National Council of Teachers </a:t>
            </a:r>
            <a:r>
              <a:rPr lang="en">
                <a:solidFill>
                  <a:srgbClr val="000000"/>
                </a:solidFill>
                <a:latin typeface="Calibri"/>
                <a:ea typeface="Calibri"/>
                <a:cs typeface="Calibri"/>
                <a:sym typeface="Calibri"/>
              </a:rPr>
              <a:t>of</a:t>
            </a:r>
            <a:r>
              <a:rPr lang="en" sz="1400">
                <a:solidFill>
                  <a:srgbClr val="000000"/>
                </a:solidFill>
                <a:latin typeface="Calibri"/>
                <a:ea typeface="Calibri"/>
                <a:cs typeface="Calibri"/>
                <a:sym typeface="Calibri"/>
              </a:rPr>
              <a:t> Mathematics (2014). </a:t>
            </a:r>
            <a:r>
              <a:rPr lang="en" sz="1400" i="1">
                <a:solidFill>
                  <a:srgbClr val="000000"/>
                </a:solidFill>
                <a:latin typeface="Calibri"/>
                <a:ea typeface="Calibri"/>
                <a:cs typeface="Calibri"/>
                <a:sym typeface="Calibri"/>
              </a:rPr>
              <a:t>Principles to actions: Ensuring mathematical success for all</a:t>
            </a:r>
            <a:r>
              <a:rPr lang="en" sz="1400">
                <a:solidFill>
                  <a:srgbClr val="000000"/>
                </a:solidFill>
                <a:latin typeface="Calibri"/>
                <a:ea typeface="Calibri"/>
                <a:cs typeface="Calibri"/>
                <a:sym typeface="Calibri"/>
              </a:rPr>
              <a:t>. Reston, VA: Author. </a:t>
            </a:r>
            <a:endParaRPr sz="14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Font typeface="Arial"/>
              <a:buNone/>
            </a:pPr>
            <a:endParaRPr sz="140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Introduction: Our Study</a:t>
            </a:r>
            <a:endParaRPr/>
          </a:p>
        </p:txBody>
      </p:sp>
      <p:sp>
        <p:nvSpPr>
          <p:cNvPr id="80" name="Google Shape;80;p16"/>
          <p:cNvSpPr txBox="1"/>
          <p:nvPr/>
        </p:nvSpPr>
        <p:spPr>
          <a:xfrm>
            <a:off x="180600" y="1721650"/>
            <a:ext cx="8782800" cy="237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i="1">
                <a:latin typeface="Economica"/>
                <a:ea typeface="Economica"/>
                <a:cs typeface="Economica"/>
                <a:sym typeface="Economica"/>
              </a:rPr>
              <a:t>The purpose of this study was to design a problem sequence to develop students’ abilities to select strategies that are appropriate and efficient for solving problems requiring multiplicative reasoning.</a:t>
            </a:r>
            <a:endParaRPr sz="3600" i="1">
              <a:latin typeface="Economica"/>
              <a:ea typeface="Economica"/>
              <a:cs typeface="Economica"/>
              <a:sym typeface="Economic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Literature Review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Teaching Strategies from the Literature</a:t>
            </a:r>
            <a:endParaRPr/>
          </a:p>
        </p:txBody>
      </p:sp>
      <p:sp>
        <p:nvSpPr>
          <p:cNvPr id="91" name="Google Shape;91;p18"/>
          <p:cNvSpPr txBox="1"/>
          <p:nvPr/>
        </p:nvSpPr>
        <p:spPr>
          <a:xfrm>
            <a:off x="162000" y="1412025"/>
            <a:ext cx="8820000" cy="33051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Font typeface="Economica"/>
              <a:buChar char="●"/>
            </a:pPr>
            <a:r>
              <a:rPr lang="en" sz="3000">
                <a:latin typeface="Economica"/>
                <a:ea typeface="Economica"/>
                <a:cs typeface="Economica"/>
                <a:sym typeface="Economica"/>
              </a:rPr>
              <a:t>Create own multiplication word problems </a:t>
            </a:r>
            <a:r>
              <a:rPr lang="en" sz="3000">
                <a:solidFill>
                  <a:schemeClr val="dk1"/>
                </a:solidFill>
                <a:latin typeface="Economica"/>
                <a:ea typeface="Economica"/>
                <a:cs typeface="Economica"/>
                <a:sym typeface="Economica"/>
              </a:rPr>
              <a:t>(Essex &amp; McCormick, 2017).</a:t>
            </a:r>
            <a:endParaRPr sz="3000">
              <a:solidFill>
                <a:schemeClr val="dk1"/>
              </a:solidFill>
              <a:latin typeface="Economica"/>
              <a:ea typeface="Economica"/>
              <a:cs typeface="Economica"/>
              <a:sym typeface="Economica"/>
            </a:endParaRPr>
          </a:p>
          <a:p>
            <a:pPr marL="457200" lvl="0" indent="0" algn="l" rtl="0">
              <a:spcBef>
                <a:spcPts val="0"/>
              </a:spcBef>
              <a:spcAft>
                <a:spcPts val="0"/>
              </a:spcAft>
              <a:buNone/>
            </a:pPr>
            <a:r>
              <a:rPr lang="en" sz="3000">
                <a:solidFill>
                  <a:schemeClr val="dk1"/>
                </a:solidFill>
                <a:latin typeface="Economica"/>
                <a:ea typeface="Economica"/>
                <a:cs typeface="Economica"/>
                <a:sym typeface="Economica"/>
              </a:rPr>
              <a:t> </a:t>
            </a:r>
            <a:endParaRPr sz="3000">
              <a:latin typeface="Economica"/>
              <a:ea typeface="Economica"/>
              <a:cs typeface="Economica"/>
              <a:sym typeface="Economica"/>
            </a:endParaRPr>
          </a:p>
          <a:p>
            <a:pPr marL="457200" lvl="0" indent="-419100" algn="l" rtl="0">
              <a:spcBef>
                <a:spcPts val="0"/>
              </a:spcBef>
              <a:spcAft>
                <a:spcPts val="0"/>
              </a:spcAft>
              <a:buSzPts val="3000"/>
              <a:buFont typeface="Economica"/>
              <a:buChar char="●"/>
            </a:pPr>
            <a:r>
              <a:rPr lang="en" sz="3000">
                <a:latin typeface="Economica"/>
                <a:ea typeface="Economica"/>
                <a:cs typeface="Economica"/>
                <a:sym typeface="Economica"/>
              </a:rPr>
              <a:t>Equal-Sized Groups </a:t>
            </a:r>
            <a:r>
              <a:rPr lang="en" sz="3000">
                <a:solidFill>
                  <a:schemeClr val="dk1"/>
                </a:solidFill>
                <a:latin typeface="Economica"/>
                <a:ea typeface="Economica"/>
                <a:cs typeface="Economica"/>
                <a:sym typeface="Economica"/>
              </a:rPr>
              <a:t>(McDuffie &amp; Sullivan, 2009). </a:t>
            </a:r>
            <a:endParaRPr sz="3000">
              <a:solidFill>
                <a:schemeClr val="dk1"/>
              </a:solidFill>
              <a:latin typeface="Economica"/>
              <a:ea typeface="Economica"/>
              <a:cs typeface="Economica"/>
              <a:sym typeface="Economica"/>
            </a:endParaRPr>
          </a:p>
          <a:p>
            <a:pPr marL="0" lvl="0" indent="0" algn="l" rtl="0">
              <a:spcBef>
                <a:spcPts val="0"/>
              </a:spcBef>
              <a:spcAft>
                <a:spcPts val="0"/>
              </a:spcAft>
              <a:buNone/>
            </a:pPr>
            <a:endParaRPr sz="3000">
              <a:solidFill>
                <a:schemeClr val="dk1"/>
              </a:solidFill>
              <a:latin typeface="Economica"/>
              <a:ea typeface="Economica"/>
              <a:cs typeface="Economica"/>
              <a:sym typeface="Economica"/>
            </a:endParaRPr>
          </a:p>
          <a:p>
            <a:pPr marL="457200" lvl="0" indent="-419100" algn="l" rtl="0">
              <a:spcBef>
                <a:spcPts val="0"/>
              </a:spcBef>
              <a:spcAft>
                <a:spcPts val="0"/>
              </a:spcAft>
              <a:buSzPts val="3000"/>
              <a:buFont typeface="Economica"/>
              <a:buChar char="●"/>
            </a:pPr>
            <a:r>
              <a:rPr lang="en" sz="3000">
                <a:latin typeface="Economica"/>
                <a:ea typeface="Economica"/>
                <a:cs typeface="Economica"/>
                <a:sym typeface="Economica"/>
              </a:rPr>
              <a:t>Physical manipulatives </a:t>
            </a:r>
            <a:r>
              <a:rPr lang="en" sz="3000">
                <a:solidFill>
                  <a:schemeClr val="dk1"/>
                </a:solidFill>
                <a:latin typeface="Economica"/>
                <a:ea typeface="Economica"/>
                <a:cs typeface="Economica"/>
                <a:sym typeface="Economica"/>
              </a:rPr>
              <a:t>(Gurganus &amp; Wallace, 2005).</a:t>
            </a:r>
            <a:endParaRPr sz="3000">
              <a:latin typeface="Economica"/>
              <a:ea typeface="Economica"/>
              <a:cs typeface="Economica"/>
              <a:sym typeface="Economica"/>
            </a:endParaRPr>
          </a:p>
          <a:p>
            <a:pPr marL="0" lvl="0" indent="0" algn="l" rtl="0">
              <a:spcBef>
                <a:spcPts val="0"/>
              </a:spcBef>
              <a:spcAft>
                <a:spcPts val="0"/>
              </a:spcAft>
              <a:buNone/>
            </a:pPr>
            <a:endParaRPr sz="3000">
              <a:latin typeface="Economica"/>
              <a:ea typeface="Economica"/>
              <a:cs typeface="Economica"/>
              <a:sym typeface="Economic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Methodology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Our Students</a:t>
            </a:r>
            <a:endParaRPr/>
          </a:p>
        </p:txBody>
      </p:sp>
      <p:graphicFrame>
        <p:nvGraphicFramePr>
          <p:cNvPr id="102" name="Google Shape;102;p20"/>
          <p:cNvGraphicFramePr/>
          <p:nvPr/>
        </p:nvGraphicFramePr>
        <p:xfrm>
          <a:off x="952500" y="1484225"/>
          <a:ext cx="3000000" cy="3000000"/>
        </p:xfrm>
        <a:graphic>
          <a:graphicData uri="http://schemas.openxmlformats.org/drawingml/2006/table">
            <a:tbl>
              <a:tblPr>
                <a:noFill/>
                <a:tableStyleId>{E198547A-049A-4CC2-A8CE-1966AA3C3EA3}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726850">
                <a:tc>
                  <a:txBody>
                    <a:bodyPr/>
                    <a:lstStyle/>
                    <a:p>
                      <a:pPr marL="0" lvl="0" indent="0" algn="l" rtl="0">
                        <a:spcBef>
                          <a:spcPts val="0"/>
                        </a:spcBef>
                        <a:spcAft>
                          <a:spcPts val="0"/>
                        </a:spcAft>
                        <a:buNone/>
                      </a:pPr>
                      <a:r>
                        <a:rPr lang="en" sz="2400">
                          <a:solidFill>
                            <a:srgbClr val="FFFFFF"/>
                          </a:solidFill>
                          <a:latin typeface="Economica"/>
                          <a:ea typeface="Economica"/>
                          <a:cs typeface="Economica"/>
                          <a:sym typeface="Economica"/>
                        </a:rPr>
                        <a:t>Jessie</a:t>
                      </a:r>
                      <a:endParaRPr sz="2400">
                        <a:solidFill>
                          <a:srgbClr val="FFFFFF"/>
                        </a:solidFill>
                        <a:latin typeface="Economica"/>
                        <a:ea typeface="Economica"/>
                        <a:cs typeface="Economica"/>
                        <a:sym typeface="Economica"/>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 sz="2400">
                          <a:latin typeface="Economica"/>
                          <a:ea typeface="Economica"/>
                          <a:cs typeface="Economica"/>
                          <a:sym typeface="Economica"/>
                        </a:rPr>
                        <a:t>9/9 sessions attended</a:t>
                      </a:r>
                      <a:endParaRPr sz="2400">
                        <a:latin typeface="Economica"/>
                        <a:ea typeface="Economica"/>
                        <a:cs typeface="Economica"/>
                        <a:sym typeface="Economica"/>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6850">
                <a:tc>
                  <a:txBody>
                    <a:bodyPr/>
                    <a:lstStyle/>
                    <a:p>
                      <a:pPr marL="0" lvl="0" indent="0" algn="l" rtl="0">
                        <a:spcBef>
                          <a:spcPts val="0"/>
                        </a:spcBef>
                        <a:spcAft>
                          <a:spcPts val="0"/>
                        </a:spcAft>
                        <a:buNone/>
                      </a:pPr>
                      <a:r>
                        <a:rPr lang="en" sz="2400">
                          <a:solidFill>
                            <a:srgbClr val="FFFFFF"/>
                          </a:solidFill>
                          <a:latin typeface="Economica"/>
                          <a:ea typeface="Economica"/>
                          <a:cs typeface="Economica"/>
                          <a:sym typeface="Economica"/>
                        </a:rPr>
                        <a:t>Chase</a:t>
                      </a:r>
                      <a:endParaRPr sz="2400">
                        <a:solidFill>
                          <a:srgbClr val="FFFFFF"/>
                        </a:solidFill>
                        <a:latin typeface="Economica"/>
                        <a:ea typeface="Economica"/>
                        <a:cs typeface="Economica"/>
                        <a:sym typeface="Economica"/>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 sz="2400">
                          <a:latin typeface="Economica"/>
                          <a:ea typeface="Economica"/>
                          <a:cs typeface="Economica"/>
                          <a:sym typeface="Economica"/>
                        </a:rPr>
                        <a:t>9/9 sessions attended</a:t>
                      </a:r>
                      <a:endParaRPr sz="2400">
                        <a:latin typeface="Economica"/>
                        <a:ea typeface="Economica"/>
                        <a:cs typeface="Economica"/>
                        <a:sym typeface="Economica"/>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26850">
                <a:tc>
                  <a:txBody>
                    <a:bodyPr/>
                    <a:lstStyle/>
                    <a:p>
                      <a:pPr marL="0" lvl="0" indent="0" algn="l" rtl="0">
                        <a:spcBef>
                          <a:spcPts val="0"/>
                        </a:spcBef>
                        <a:spcAft>
                          <a:spcPts val="0"/>
                        </a:spcAft>
                        <a:buNone/>
                      </a:pPr>
                      <a:r>
                        <a:rPr lang="en" sz="2400">
                          <a:solidFill>
                            <a:srgbClr val="FFFFFF"/>
                          </a:solidFill>
                          <a:latin typeface="Economica"/>
                          <a:ea typeface="Economica"/>
                          <a:cs typeface="Economica"/>
                          <a:sym typeface="Economica"/>
                        </a:rPr>
                        <a:t>Robbie</a:t>
                      </a:r>
                      <a:endParaRPr sz="2400">
                        <a:solidFill>
                          <a:srgbClr val="FFFFFF"/>
                        </a:solidFill>
                        <a:latin typeface="Economica"/>
                        <a:ea typeface="Economica"/>
                        <a:cs typeface="Economica"/>
                        <a:sym typeface="Economica"/>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 sz="2400">
                          <a:latin typeface="Economica"/>
                          <a:ea typeface="Economica"/>
                          <a:cs typeface="Economica"/>
                          <a:sym typeface="Economica"/>
                        </a:rPr>
                        <a:t>9/9 sessions attended</a:t>
                      </a:r>
                      <a:endParaRPr sz="2400">
                        <a:latin typeface="Economica"/>
                        <a:ea typeface="Economica"/>
                        <a:cs typeface="Economica"/>
                        <a:sym typeface="Economica"/>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26850">
                <a:tc>
                  <a:txBody>
                    <a:bodyPr/>
                    <a:lstStyle/>
                    <a:p>
                      <a:pPr marL="0" lvl="0" indent="0" algn="l" rtl="0">
                        <a:spcBef>
                          <a:spcPts val="0"/>
                        </a:spcBef>
                        <a:spcAft>
                          <a:spcPts val="0"/>
                        </a:spcAft>
                        <a:buNone/>
                      </a:pPr>
                      <a:r>
                        <a:rPr lang="en" sz="2400">
                          <a:solidFill>
                            <a:srgbClr val="FFFFFF"/>
                          </a:solidFill>
                          <a:latin typeface="Economica"/>
                          <a:ea typeface="Economica"/>
                          <a:cs typeface="Economica"/>
                          <a:sym typeface="Economica"/>
                        </a:rPr>
                        <a:t>Sarah</a:t>
                      </a:r>
                      <a:endParaRPr sz="2400">
                        <a:solidFill>
                          <a:srgbClr val="FFFFFF"/>
                        </a:solidFill>
                        <a:latin typeface="Economica"/>
                        <a:ea typeface="Economica"/>
                        <a:cs typeface="Economica"/>
                        <a:sym typeface="Economica"/>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 sz="2400">
                          <a:latin typeface="Economica"/>
                          <a:ea typeface="Economica"/>
                          <a:cs typeface="Economica"/>
                          <a:sym typeface="Economica"/>
                        </a:rPr>
                        <a:t>8/9 sessions attended</a:t>
                      </a:r>
                      <a:endParaRPr sz="2400">
                        <a:latin typeface="Economica"/>
                        <a:ea typeface="Economica"/>
                        <a:cs typeface="Economica"/>
                        <a:sym typeface="Economica"/>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Common Core State Standards</a:t>
            </a:r>
            <a:endParaRPr/>
          </a:p>
        </p:txBody>
      </p:sp>
      <p:sp>
        <p:nvSpPr>
          <p:cNvPr id="108" name="Google Shape;108;p21"/>
          <p:cNvSpPr txBox="1"/>
          <p:nvPr/>
        </p:nvSpPr>
        <p:spPr>
          <a:xfrm>
            <a:off x="155850" y="1216875"/>
            <a:ext cx="8832300" cy="323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Calibri"/>
                <a:ea typeface="Calibri"/>
                <a:cs typeface="Calibri"/>
                <a:sym typeface="Calibri"/>
              </a:rPr>
              <a:t>4.OA.2 </a:t>
            </a:r>
            <a:r>
              <a:rPr lang="en" sz="1800">
                <a:latin typeface="Calibri"/>
                <a:ea typeface="Calibri"/>
                <a:cs typeface="Calibri"/>
                <a:sym typeface="Calibri"/>
              </a:rPr>
              <a:t>Multiply or divide to solve word problems involving multiplicative comparison, e.g., by using drawings and equations with a symbol for the unknown number to represent the problem, distinguishing multiplicative comparison from additive comparison </a:t>
            </a:r>
            <a:r>
              <a:rPr lang="en" sz="1800">
                <a:solidFill>
                  <a:schemeClr val="dk1"/>
                </a:solidFill>
                <a:latin typeface="Calibri"/>
                <a:ea typeface="Calibri"/>
                <a:cs typeface="Calibri"/>
                <a:sym typeface="Calibri"/>
              </a:rPr>
              <a:t>(Common Core State Standards Initiative, 2010).</a:t>
            </a:r>
            <a:endParaRPr sz="1800">
              <a:latin typeface="Calibri"/>
              <a:ea typeface="Calibri"/>
              <a:cs typeface="Calibri"/>
              <a:sym typeface="Calibri"/>
            </a:endParaRPr>
          </a:p>
          <a:p>
            <a:pPr marL="0" lvl="0" indent="0" algn="l" rtl="0">
              <a:spcBef>
                <a:spcPts val="0"/>
              </a:spcBef>
              <a:spcAft>
                <a:spcPts val="0"/>
              </a:spcAft>
              <a:buNone/>
            </a:pPr>
            <a:r>
              <a:rPr lang="en" sz="1800" b="1">
                <a:latin typeface="Calibri"/>
                <a:ea typeface="Calibri"/>
                <a:cs typeface="Calibri"/>
                <a:sym typeface="Calibri"/>
              </a:rPr>
              <a:t>4.NBT.5 </a:t>
            </a:r>
            <a:r>
              <a:rPr lang="en" sz="1800">
                <a:latin typeface="Calibri"/>
                <a:ea typeface="Calibri"/>
                <a:cs typeface="Calibri"/>
                <a:sym typeface="Calibri"/>
              </a:rPr>
              <a:t>Multiply a whole number of up to four digits by a one-digit whole number, and multiply two two-digit numbers, using strategies based on place value and the properties of operations. Illustrate and explain the calculation by using equations, rectangular arrays, and/or area models </a:t>
            </a:r>
            <a:r>
              <a:rPr lang="en" sz="1800">
                <a:solidFill>
                  <a:schemeClr val="dk1"/>
                </a:solidFill>
                <a:latin typeface="Calibri"/>
                <a:ea typeface="Calibri"/>
                <a:cs typeface="Calibri"/>
                <a:sym typeface="Calibri"/>
              </a:rPr>
              <a:t>(Common Core State Standards Initiative, 2010).</a:t>
            </a:r>
            <a:endParaRPr sz="1800">
              <a:latin typeface="Calibri"/>
              <a:ea typeface="Calibri"/>
              <a:cs typeface="Calibri"/>
              <a:sym typeface="Calibri"/>
            </a:endParaRPr>
          </a:p>
          <a:p>
            <a:pPr marL="0" lvl="0" indent="0" algn="l" rtl="0">
              <a:spcBef>
                <a:spcPts val="0"/>
              </a:spcBef>
              <a:spcAft>
                <a:spcPts val="0"/>
              </a:spcAft>
              <a:buNone/>
            </a:pPr>
            <a:r>
              <a:rPr lang="en" sz="1800" b="1">
                <a:latin typeface="Calibri"/>
                <a:ea typeface="Calibri"/>
                <a:cs typeface="Calibri"/>
                <a:sym typeface="Calibri"/>
              </a:rPr>
              <a:t>5.NBT.6 </a:t>
            </a:r>
            <a:r>
              <a:rPr lang="en" sz="1800">
                <a:latin typeface="Calibri"/>
                <a:ea typeface="Calibri"/>
                <a:cs typeface="Calibri"/>
                <a:sym typeface="Calibri"/>
              </a:rPr>
              <a:t>Find whole-number quotients of whole numbers with up to four-digit dividends and two-digit divisors, using strategies based on place value, the properties of operations, and/or the relationship between multiplication and division. Illustrate and explain the calculation by using equations, rectangular arrays, and/or area models (</a:t>
            </a:r>
            <a:r>
              <a:rPr lang="en" sz="1800">
                <a:solidFill>
                  <a:schemeClr val="dk1"/>
                </a:solidFill>
                <a:latin typeface="Calibri"/>
                <a:ea typeface="Calibri"/>
                <a:cs typeface="Calibri"/>
                <a:sym typeface="Calibri"/>
              </a:rPr>
              <a:t>Common Core State Standards Initiative, 2010). </a:t>
            </a:r>
            <a:endParaRPr sz="18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1392</Words>
  <Application>Microsoft Office PowerPoint</Application>
  <PresentationFormat>On-screen Show (16:9)</PresentationFormat>
  <Paragraphs>175</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Economica</vt:lpstr>
      <vt:lpstr>Calibri</vt:lpstr>
      <vt:lpstr>Arial</vt:lpstr>
      <vt:lpstr>Open Sans</vt:lpstr>
      <vt:lpstr>Luxe</vt:lpstr>
      <vt:lpstr>Children’s Developing Strategies  for Dealing with Problems that Require Multiplicative Reasoning </vt:lpstr>
      <vt:lpstr>Introduction</vt:lpstr>
      <vt:lpstr>Introduction: Research</vt:lpstr>
      <vt:lpstr>Introduction: Our Study</vt:lpstr>
      <vt:lpstr>Literature Review</vt:lpstr>
      <vt:lpstr>Teaching Strategies from the Literature</vt:lpstr>
      <vt:lpstr>Methodology</vt:lpstr>
      <vt:lpstr>Our Students</vt:lpstr>
      <vt:lpstr>Common Core State Standards</vt:lpstr>
      <vt:lpstr>Instructional Cycle</vt:lpstr>
      <vt:lpstr>Instructional Cycle</vt:lpstr>
      <vt:lpstr>Interview Tasks: Key Task 1</vt:lpstr>
      <vt:lpstr>Pre-Interview: Task 1</vt:lpstr>
      <vt:lpstr>Interview Tasks: Key Task 2</vt:lpstr>
      <vt:lpstr>Pre-Interview: Task 2</vt:lpstr>
      <vt:lpstr>Interview Tasks: Key Task 3</vt:lpstr>
      <vt:lpstr>Pre-Interview: Key Task 3</vt:lpstr>
      <vt:lpstr>Lessons 1-2: Word Problem Interpretation</vt:lpstr>
      <vt:lpstr>PowerPoint Presentation</vt:lpstr>
      <vt:lpstr>Lessons 3-4: Equal-Sized Groups</vt:lpstr>
      <vt:lpstr>PowerPoint Presentation</vt:lpstr>
      <vt:lpstr>Lessons 5-6: Scaling Up</vt:lpstr>
      <vt:lpstr>Word Problems</vt:lpstr>
      <vt:lpstr>PowerPoint Presentation</vt:lpstr>
      <vt:lpstr>Lesson 7</vt:lpstr>
      <vt:lpstr>Word Problem</vt:lpstr>
      <vt:lpstr>Post-Assessment Results</vt:lpstr>
      <vt:lpstr>Reflection and Discussion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Developing Strategies  for Dealing with Problems that Require Multiplicative Reasoning </dc:title>
  <dc:creator>Randall Groth</dc:creator>
  <cp:lastModifiedBy> </cp:lastModifiedBy>
  <cp:revision>1</cp:revision>
  <dcterms:modified xsi:type="dcterms:W3CDTF">2019-08-07T23:20:11Z</dcterms:modified>
</cp:coreProperties>
</file>