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 id="2147483672" r:id="rId4"/>
    <p:sldMasterId id="2147483708" r:id="rId5"/>
  </p:sldMasterIdLst>
  <p:notesMasterIdLst>
    <p:notesMasterId r:id="rId32"/>
  </p:notesMasterIdLst>
  <p:handoutMasterIdLst>
    <p:handoutMasterId r:id="rId33"/>
  </p:handoutMasterIdLst>
  <p:sldIdLst>
    <p:sldId id="256" r:id="rId6"/>
    <p:sldId id="257" r:id="rId7"/>
    <p:sldId id="269" r:id="rId8"/>
    <p:sldId id="291" r:id="rId9"/>
    <p:sldId id="295" r:id="rId10"/>
    <p:sldId id="293" r:id="rId11"/>
    <p:sldId id="258" r:id="rId12"/>
    <p:sldId id="259" r:id="rId13"/>
    <p:sldId id="260" r:id="rId14"/>
    <p:sldId id="261" r:id="rId15"/>
    <p:sldId id="263" r:id="rId16"/>
    <p:sldId id="280" r:id="rId17"/>
    <p:sldId id="262" r:id="rId18"/>
    <p:sldId id="279" r:id="rId19"/>
    <p:sldId id="264" r:id="rId20"/>
    <p:sldId id="265" r:id="rId21"/>
    <p:sldId id="278" r:id="rId22"/>
    <p:sldId id="281" r:id="rId23"/>
    <p:sldId id="270" r:id="rId24"/>
    <p:sldId id="271" r:id="rId25"/>
    <p:sldId id="272" r:id="rId26"/>
    <p:sldId id="273" r:id="rId27"/>
    <p:sldId id="274" r:id="rId28"/>
    <p:sldId id="275" r:id="rId29"/>
    <p:sldId id="276" r:id="rId30"/>
    <p:sldId id="268" r:id="rId31"/>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96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54" autoAdjust="0"/>
    <p:restoredTop sz="94660"/>
  </p:normalViewPr>
  <p:slideViewPr>
    <p:cSldViewPr>
      <p:cViewPr varScale="1">
        <p:scale>
          <a:sx n="104" d="100"/>
          <a:sy n="104" d="100"/>
        </p:scale>
        <p:origin x="258" y="102"/>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1.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398AC92F-003C-41F5-8C5D-3452A05B12E6}" type="datetimeFigureOut">
              <a:rPr lang="en-US" smtClean="0"/>
              <a:t>10/14/2022</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FDE37503-F823-445F-B9BF-1B3A9B0883C5}" type="slidenum">
              <a:rPr lang="en-US" smtClean="0"/>
              <a:t>‹#›</a:t>
            </a:fld>
            <a:endParaRPr lang="en-US"/>
          </a:p>
        </p:txBody>
      </p:sp>
    </p:spTree>
    <p:extLst>
      <p:ext uri="{BB962C8B-B14F-4D97-AF65-F5344CB8AC3E}">
        <p14:creationId xmlns:p14="http://schemas.microsoft.com/office/powerpoint/2010/main" val="6358479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4714AECE-EED2-49AF-A12D-95F7F50883A3}" type="datetimeFigureOut">
              <a:rPr lang="en-US" smtClean="0"/>
              <a:t>10/14/2022</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26924A45-05B3-49C5-9185-AC50943E3E74}" type="slidenum">
              <a:rPr lang="en-US" smtClean="0"/>
              <a:t>‹#›</a:t>
            </a:fld>
            <a:endParaRPr lang="en-US"/>
          </a:p>
        </p:txBody>
      </p:sp>
    </p:spTree>
    <p:extLst>
      <p:ext uri="{BB962C8B-B14F-4D97-AF65-F5344CB8AC3E}">
        <p14:creationId xmlns:p14="http://schemas.microsoft.com/office/powerpoint/2010/main" val="4202559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371601"/>
            <a:ext cx="104648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914400" y="3505200"/>
            <a:ext cx="85344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272E3F-C8F9-4E0D-ABFB-EC70554338C2}" type="datetime1">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78934-094F-4CF4-9E6A-E705FC57458C}" type="slidenum">
              <a:rPr lang="en-US" smtClean="0"/>
              <a:t>‹#›</a:t>
            </a:fld>
            <a:endParaRPr lang="en-US"/>
          </a:p>
        </p:txBody>
      </p:sp>
      <p:cxnSp>
        <p:nvCxnSpPr>
          <p:cNvPr id="8" name="Straight Connector 7"/>
          <p:cNvCxnSpPr/>
          <p:nvPr/>
        </p:nvCxnSpPr>
        <p:spPr>
          <a:xfrm>
            <a:off x="914400" y="3398520"/>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C24299-E885-4AD7-977F-318C866A3448}" type="datetime1">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78934-094F-4CF4-9E6A-E705FC57458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609600"/>
            <a:ext cx="27432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609600" y="609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20D8C4-F6A9-47E3-9B30-B51744F562D2}" type="datetime1">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78934-094F-4CF4-9E6A-E705FC57458C}"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371603"/>
            <a:ext cx="10464800" cy="1927225"/>
          </a:xfrm>
        </p:spPr>
        <p:txBody>
          <a:bodyPr anchor="b">
            <a:noAutofit/>
          </a:bodyPr>
          <a:lstStyle>
            <a:lvl1pPr>
              <a:defRPr sz="4050" cap="all" baseline="0"/>
            </a:lvl1pPr>
          </a:lstStyle>
          <a:p>
            <a:r>
              <a:rPr lang="en-US"/>
              <a:t>Click to edit Master title style</a:t>
            </a:r>
            <a:endParaRPr lang="en-US" dirty="0"/>
          </a:p>
        </p:txBody>
      </p:sp>
      <p:sp>
        <p:nvSpPr>
          <p:cNvPr id="3" name="Subtitle 2"/>
          <p:cNvSpPr>
            <a:spLocks noGrp="1"/>
          </p:cNvSpPr>
          <p:nvPr>
            <p:ph type="subTitle" idx="1"/>
          </p:nvPr>
        </p:nvSpPr>
        <p:spPr>
          <a:xfrm>
            <a:off x="914400" y="3505200"/>
            <a:ext cx="8534400" cy="1752600"/>
          </a:xfrm>
        </p:spPr>
        <p:txBody>
          <a:bodyPr/>
          <a:lstStyle>
            <a:lvl1pPr marL="0" indent="0" algn="l">
              <a:buNone/>
              <a:defRPr>
                <a:solidFill>
                  <a:schemeClr val="tx1">
                    <a:lumMod val="75000"/>
                    <a:lumOff val="2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272E3F-C8F9-4E0D-ABFB-EC70554338C2}" type="datetime1">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78934-094F-4CF4-9E6A-E705FC57458C}" type="slidenum">
              <a:rPr lang="en-US" smtClean="0"/>
              <a:t>‹#›</a:t>
            </a:fld>
            <a:endParaRPr lang="en-US"/>
          </a:p>
        </p:txBody>
      </p:sp>
      <p:cxnSp>
        <p:nvCxnSpPr>
          <p:cNvPr id="8" name="Straight Connector 7"/>
          <p:cNvCxnSpPr/>
          <p:nvPr/>
        </p:nvCxnSpPr>
        <p:spPr>
          <a:xfrm>
            <a:off x="914400" y="3398520"/>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88749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67EC11-2362-4192-A659-8516272F25F3}" type="datetime1">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78934-094F-4CF4-9E6A-E705FC57458C}" type="slidenum">
              <a:rPr lang="en-US" smtClean="0"/>
              <a:t>‹#›</a:t>
            </a:fld>
            <a:endParaRPr lang="en-US"/>
          </a:p>
        </p:txBody>
      </p:sp>
    </p:spTree>
    <p:extLst>
      <p:ext uri="{BB962C8B-B14F-4D97-AF65-F5344CB8AC3E}">
        <p14:creationId xmlns:p14="http://schemas.microsoft.com/office/powerpoint/2010/main" val="30650074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2362201"/>
            <a:ext cx="10363200" cy="2200275"/>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963084" y="4626867"/>
            <a:ext cx="10363200" cy="1500187"/>
          </a:xfrm>
        </p:spPr>
        <p:txBody>
          <a:bodyPr anchor="t">
            <a:normAutofit/>
          </a:bodyPr>
          <a:lstStyle>
            <a:lvl1pPr marL="0" indent="0">
              <a:buNone/>
              <a:defRPr sz="18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56688-68D2-4461-844D-C635D19DC65F}" type="datetime1">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78934-094F-4CF4-9E6A-E705FC57458C}" type="slidenum">
              <a:rPr lang="en-US" smtClean="0"/>
              <a:t>‹#›</a:t>
            </a:fld>
            <a:endParaRPr lang="en-US"/>
          </a:p>
        </p:txBody>
      </p:sp>
      <p:cxnSp>
        <p:nvCxnSpPr>
          <p:cNvPr id="7" name="Straight Connector 6"/>
          <p:cNvCxnSpPr/>
          <p:nvPr/>
        </p:nvCxnSpPr>
        <p:spPr>
          <a:xfrm>
            <a:off x="975360" y="4599432"/>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812449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73352"/>
            <a:ext cx="53848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73352"/>
            <a:ext cx="5384800" cy="471830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6DA32A-74A3-40C3-A5CE-6EAF3F2F1CF1}" type="datetime1">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878934-094F-4CF4-9E6A-E705FC57458C}" type="slidenum">
              <a:rPr lang="en-US" smtClean="0"/>
              <a:t>‹#›</a:t>
            </a:fld>
            <a:endParaRPr lang="en-US"/>
          </a:p>
        </p:txBody>
      </p:sp>
    </p:spTree>
    <p:extLst>
      <p:ext uri="{BB962C8B-B14F-4D97-AF65-F5344CB8AC3E}">
        <p14:creationId xmlns:p14="http://schemas.microsoft.com/office/powerpoint/2010/main" val="35625967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1500" b="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438400"/>
            <a:ext cx="524256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1500" b="0" kern="1200" dirty="0" smtClean="0">
                <a:solidFill>
                  <a:schemeClr val="tx2"/>
                </a:solidFill>
                <a:latin typeface="+mn-l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339840" y="2438400"/>
            <a:ext cx="5242560"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85A8C3-D1C5-4BCB-887D-848694AA02BB}" type="datetime1">
              <a:rPr lang="en-US" smtClean="0"/>
              <a:t>10/14/2022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878934-094F-4CF4-9E6A-E705FC57458C}" type="slidenum">
              <a:rPr lang="en-US" smtClean="0"/>
              <a:t>‹#›</a:t>
            </a:fld>
            <a:endParaRPr lang="en-US"/>
          </a:p>
        </p:txBody>
      </p:sp>
      <p:cxnSp>
        <p:nvCxnSpPr>
          <p:cNvPr id="11" name="Straight Connector 10"/>
          <p:cNvCxnSpPr/>
          <p:nvPr/>
        </p:nvCxnSpPr>
        <p:spPr>
          <a:xfrm rot="5400000">
            <a:off x="3741949" y="4045691"/>
            <a:ext cx="4709160" cy="105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08678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5B6FCF0-DE2F-4EC6-AD5D-4A299E99A614}" type="datetime1">
              <a:rPr lang="en-US" smtClean="0"/>
              <a:t>10/14/2022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878934-094F-4CF4-9E6A-E705FC57458C}" type="slidenum">
              <a:rPr lang="en-US" smtClean="0"/>
              <a:t>‹#›</a:t>
            </a:fld>
            <a:endParaRPr lang="en-US"/>
          </a:p>
        </p:txBody>
      </p:sp>
    </p:spTree>
    <p:extLst>
      <p:ext uri="{BB962C8B-B14F-4D97-AF65-F5344CB8AC3E}">
        <p14:creationId xmlns:p14="http://schemas.microsoft.com/office/powerpoint/2010/main" val="25210771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E50AD1-2295-409E-97B3-B1778DDA43B3}" type="datetime1">
              <a:rPr lang="en-US" smtClean="0"/>
              <a:t>10/14/2022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878934-094F-4CF4-9E6A-E705FC57458C}" type="slidenum">
              <a:rPr lang="en-US" smtClean="0"/>
              <a:t>‹#›</a:t>
            </a:fld>
            <a:endParaRPr lang="en-US"/>
          </a:p>
        </p:txBody>
      </p:sp>
    </p:spTree>
    <p:extLst>
      <p:ext uri="{BB962C8B-B14F-4D97-AF65-F5344CB8AC3E}">
        <p14:creationId xmlns:p14="http://schemas.microsoft.com/office/powerpoint/2010/main" val="33583910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080"/>
            <a:ext cx="2852928" cy="1261872"/>
          </a:xfrm>
        </p:spPr>
        <p:txBody>
          <a:bodyPr anchor="b">
            <a:noAutofit/>
          </a:bodyPr>
          <a:lstStyle>
            <a:lvl1pPr algn="l">
              <a:defRPr sz="1800" b="0"/>
            </a:lvl1pPr>
          </a:lstStyle>
          <a:p>
            <a:r>
              <a:rPr lang="en-US"/>
              <a:t>Click to edit Master title style</a:t>
            </a:r>
            <a:endParaRPr lang="en-US" dirty="0"/>
          </a:p>
        </p:txBody>
      </p:sp>
      <p:sp>
        <p:nvSpPr>
          <p:cNvPr id="3" name="Content Placeholder 2"/>
          <p:cNvSpPr>
            <a:spLocks noGrp="1"/>
          </p:cNvSpPr>
          <p:nvPr>
            <p:ph idx="1"/>
          </p:nvPr>
        </p:nvSpPr>
        <p:spPr>
          <a:xfrm>
            <a:off x="3962400" y="792080"/>
            <a:ext cx="7620000" cy="55778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2130555"/>
            <a:ext cx="2852928" cy="4243615"/>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7A91D8EA-ACFA-49E6-9ED2-2767D7F8B344}" type="datetime1">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878934-094F-4CF4-9E6A-E705FC57458C}" type="slidenum">
              <a:rPr lang="en-US" smtClean="0"/>
              <a:t>‹#›</a:t>
            </a:fld>
            <a:endParaRPr lang="en-US"/>
          </a:p>
        </p:txBody>
      </p:sp>
      <p:cxnSp>
        <p:nvCxnSpPr>
          <p:cNvPr id="9" name="Straight Connector 8"/>
          <p:cNvCxnSpPr/>
          <p:nvPr/>
        </p:nvCxnSpPr>
        <p:spPr>
          <a:xfrm rot="5400000">
            <a:off x="912152" y="3579943"/>
            <a:ext cx="5577840"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1347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67EC11-2362-4192-A659-8516272F25F3}" type="datetime1">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78934-094F-4CF4-9E6A-E705FC57458C}"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792480"/>
            <a:ext cx="2856907" cy="1264920"/>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p:cNvSpPr>
          <p:nvPr>
            <p:ph type="pic" idx="1"/>
          </p:nvPr>
        </p:nvSpPr>
        <p:spPr>
          <a:xfrm>
            <a:off x="3811480" y="838201"/>
            <a:ext cx="787252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09600" y="2133600"/>
            <a:ext cx="2852928" cy="4242816"/>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444971F5-DBF2-47C3-A530-44FE9FD4F399}" type="datetime1">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878934-094F-4CF4-9E6A-E705FC57458C}" type="slidenum">
              <a:rPr lang="en-US" smtClean="0"/>
              <a:t>‹#›</a:t>
            </a:fld>
            <a:endParaRPr lang="en-US"/>
          </a:p>
        </p:txBody>
      </p:sp>
    </p:spTree>
    <p:extLst>
      <p:ext uri="{BB962C8B-B14F-4D97-AF65-F5344CB8AC3E}">
        <p14:creationId xmlns:p14="http://schemas.microsoft.com/office/powerpoint/2010/main" val="31036884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C24299-E885-4AD7-977F-318C866A3448}" type="datetime1">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78934-094F-4CF4-9E6A-E705FC57458C}" type="slidenum">
              <a:rPr lang="en-US" smtClean="0"/>
              <a:t>‹#›</a:t>
            </a:fld>
            <a:endParaRPr lang="en-US"/>
          </a:p>
        </p:txBody>
      </p:sp>
    </p:spTree>
    <p:extLst>
      <p:ext uri="{BB962C8B-B14F-4D97-AF65-F5344CB8AC3E}">
        <p14:creationId xmlns:p14="http://schemas.microsoft.com/office/powerpoint/2010/main" val="23792136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609600"/>
            <a:ext cx="27432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609600" y="609600"/>
            <a:ext cx="80264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20D8C4-F6A9-47E3-9B30-B51744F562D2}" type="datetime1">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78934-094F-4CF4-9E6A-E705FC57458C}" type="slidenum">
              <a:rPr lang="en-US" smtClean="0"/>
              <a:t>‹#›</a:t>
            </a:fld>
            <a:endParaRPr lang="en-US"/>
          </a:p>
        </p:txBody>
      </p:sp>
    </p:spTree>
    <p:extLst>
      <p:ext uri="{BB962C8B-B14F-4D97-AF65-F5344CB8AC3E}">
        <p14:creationId xmlns:p14="http://schemas.microsoft.com/office/powerpoint/2010/main" val="5387260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22F761-0A40-45B2-BADF-4C7CD6768AE4}"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E4B06-3304-4359-9D83-23B800EF401C}" type="slidenum">
              <a:rPr lang="en-US" smtClean="0"/>
              <a:t>‹#›</a:t>
            </a:fld>
            <a:endParaRPr lang="en-US"/>
          </a:p>
        </p:txBody>
      </p:sp>
    </p:spTree>
    <p:extLst>
      <p:ext uri="{BB962C8B-B14F-4D97-AF65-F5344CB8AC3E}">
        <p14:creationId xmlns:p14="http://schemas.microsoft.com/office/powerpoint/2010/main" val="22826631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22F761-0A40-45B2-BADF-4C7CD6768AE4}"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E4B06-3304-4359-9D83-23B800EF401C}" type="slidenum">
              <a:rPr lang="en-US" smtClean="0"/>
              <a:t>‹#›</a:t>
            </a:fld>
            <a:endParaRPr lang="en-US"/>
          </a:p>
        </p:txBody>
      </p:sp>
    </p:spTree>
    <p:extLst>
      <p:ext uri="{BB962C8B-B14F-4D97-AF65-F5344CB8AC3E}">
        <p14:creationId xmlns:p14="http://schemas.microsoft.com/office/powerpoint/2010/main" val="39574481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622F761-0A40-45B2-BADF-4C7CD6768AE4}"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E4B06-3304-4359-9D83-23B800EF401C}" type="slidenum">
              <a:rPr lang="en-US" smtClean="0"/>
              <a:t>‹#›</a:t>
            </a:fld>
            <a:endParaRPr lang="en-US"/>
          </a:p>
        </p:txBody>
      </p:sp>
    </p:spTree>
    <p:extLst>
      <p:ext uri="{BB962C8B-B14F-4D97-AF65-F5344CB8AC3E}">
        <p14:creationId xmlns:p14="http://schemas.microsoft.com/office/powerpoint/2010/main" val="37427011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22F761-0A40-45B2-BADF-4C7CD6768AE4}" type="datetimeFigureOut">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0E4B06-3304-4359-9D83-23B800EF401C}" type="slidenum">
              <a:rPr lang="en-US" smtClean="0"/>
              <a:t>‹#›</a:t>
            </a:fld>
            <a:endParaRPr lang="en-US"/>
          </a:p>
        </p:txBody>
      </p:sp>
    </p:spTree>
    <p:extLst>
      <p:ext uri="{BB962C8B-B14F-4D97-AF65-F5344CB8AC3E}">
        <p14:creationId xmlns:p14="http://schemas.microsoft.com/office/powerpoint/2010/main" val="4356266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22F761-0A40-45B2-BADF-4C7CD6768AE4}" type="datetimeFigureOut">
              <a:rPr lang="en-US" smtClean="0"/>
              <a:t>10/14/2022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0E4B06-3304-4359-9D83-23B800EF401C}" type="slidenum">
              <a:rPr lang="en-US" smtClean="0"/>
              <a:t>‹#›</a:t>
            </a:fld>
            <a:endParaRPr lang="en-US"/>
          </a:p>
        </p:txBody>
      </p:sp>
    </p:spTree>
    <p:extLst>
      <p:ext uri="{BB962C8B-B14F-4D97-AF65-F5344CB8AC3E}">
        <p14:creationId xmlns:p14="http://schemas.microsoft.com/office/powerpoint/2010/main" val="777542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22F761-0A40-45B2-BADF-4C7CD6768AE4}" type="datetimeFigureOut">
              <a:rPr lang="en-US" smtClean="0"/>
              <a:t>10/14/2022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0E4B06-3304-4359-9D83-23B800EF401C}" type="slidenum">
              <a:rPr lang="en-US" smtClean="0"/>
              <a:t>‹#›</a:t>
            </a:fld>
            <a:endParaRPr lang="en-US"/>
          </a:p>
        </p:txBody>
      </p:sp>
    </p:spTree>
    <p:extLst>
      <p:ext uri="{BB962C8B-B14F-4D97-AF65-F5344CB8AC3E}">
        <p14:creationId xmlns:p14="http://schemas.microsoft.com/office/powerpoint/2010/main" val="27272567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22F761-0A40-45B2-BADF-4C7CD6768AE4}" type="datetimeFigureOut">
              <a:rPr lang="en-US" smtClean="0"/>
              <a:t>10/14/2022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0E4B06-3304-4359-9D83-23B800EF401C}" type="slidenum">
              <a:rPr lang="en-US" smtClean="0"/>
              <a:t>‹#›</a:t>
            </a:fld>
            <a:endParaRPr lang="en-US"/>
          </a:p>
        </p:txBody>
      </p:sp>
    </p:spTree>
    <p:extLst>
      <p:ext uri="{BB962C8B-B14F-4D97-AF65-F5344CB8AC3E}">
        <p14:creationId xmlns:p14="http://schemas.microsoft.com/office/powerpoint/2010/main" val="2181170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2362201"/>
            <a:ext cx="103632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963084" y="4626865"/>
            <a:ext cx="103632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156688-68D2-4461-844D-C635D19DC65F}" type="datetime1">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78934-094F-4CF4-9E6A-E705FC57458C}" type="slidenum">
              <a:rPr lang="en-US" smtClean="0"/>
              <a:t>‹#›</a:t>
            </a:fld>
            <a:endParaRPr lang="en-US"/>
          </a:p>
        </p:txBody>
      </p:sp>
      <p:cxnSp>
        <p:nvCxnSpPr>
          <p:cNvPr id="7" name="Straight Connector 6"/>
          <p:cNvCxnSpPr/>
          <p:nvPr/>
        </p:nvCxnSpPr>
        <p:spPr>
          <a:xfrm>
            <a:off x="975360" y="4599432"/>
            <a:ext cx="104648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622F761-0A40-45B2-BADF-4C7CD6768AE4}" type="datetimeFigureOut">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0E4B06-3304-4359-9D83-23B800EF401C}" type="slidenum">
              <a:rPr lang="en-US" smtClean="0"/>
              <a:t>‹#›</a:t>
            </a:fld>
            <a:endParaRPr lang="en-US"/>
          </a:p>
        </p:txBody>
      </p:sp>
    </p:spTree>
    <p:extLst>
      <p:ext uri="{BB962C8B-B14F-4D97-AF65-F5344CB8AC3E}">
        <p14:creationId xmlns:p14="http://schemas.microsoft.com/office/powerpoint/2010/main" val="6062650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622F761-0A40-45B2-BADF-4C7CD6768AE4}" type="datetimeFigureOut">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0E4B06-3304-4359-9D83-23B800EF401C}" type="slidenum">
              <a:rPr lang="en-US" smtClean="0"/>
              <a:t>‹#›</a:t>
            </a:fld>
            <a:endParaRPr lang="en-US"/>
          </a:p>
        </p:txBody>
      </p:sp>
    </p:spTree>
    <p:extLst>
      <p:ext uri="{BB962C8B-B14F-4D97-AF65-F5344CB8AC3E}">
        <p14:creationId xmlns:p14="http://schemas.microsoft.com/office/powerpoint/2010/main" val="32364881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22F761-0A40-45B2-BADF-4C7CD6768AE4}"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E4B06-3304-4359-9D83-23B800EF401C}" type="slidenum">
              <a:rPr lang="en-US" smtClean="0"/>
              <a:t>‹#›</a:t>
            </a:fld>
            <a:endParaRPr lang="en-US"/>
          </a:p>
        </p:txBody>
      </p:sp>
    </p:spTree>
    <p:extLst>
      <p:ext uri="{BB962C8B-B14F-4D97-AF65-F5344CB8AC3E}">
        <p14:creationId xmlns:p14="http://schemas.microsoft.com/office/powerpoint/2010/main" val="231703856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22F761-0A40-45B2-BADF-4C7CD6768AE4}" type="datetimeFigureOut">
              <a:rPr lang="en-US" smtClean="0"/>
              <a:t>10/14/2022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0E4B06-3304-4359-9D83-23B800EF401C}" type="slidenum">
              <a:rPr lang="en-US" smtClean="0"/>
              <a:t>‹#›</a:t>
            </a:fld>
            <a:endParaRPr lang="en-US"/>
          </a:p>
        </p:txBody>
      </p:sp>
    </p:spTree>
    <p:extLst>
      <p:ext uri="{BB962C8B-B14F-4D97-AF65-F5344CB8AC3E}">
        <p14:creationId xmlns:p14="http://schemas.microsoft.com/office/powerpoint/2010/main" val="3895613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73352"/>
            <a:ext cx="53848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6DA32A-74A3-40C3-A5CE-6EAF3F2F1CF1}" type="datetime1">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878934-094F-4CF4-9E6A-E705FC57458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6764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438400"/>
            <a:ext cx="524256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85A8C3-D1C5-4BCB-887D-848694AA02BB}" type="datetime1">
              <a:rPr lang="en-US" smtClean="0"/>
              <a:t>10/14/2022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878934-094F-4CF4-9E6A-E705FC57458C}" type="slidenum">
              <a:rPr lang="en-US" smtClean="0"/>
              <a:t>‹#›</a:t>
            </a:fld>
            <a:endParaRPr lang="en-US"/>
          </a:p>
        </p:txBody>
      </p:sp>
      <p:cxnSp>
        <p:nvCxnSpPr>
          <p:cNvPr id="11" name="Straight Connector 10"/>
          <p:cNvCxnSpPr/>
          <p:nvPr/>
        </p:nvCxnSpPr>
        <p:spPr>
          <a:xfrm rot="5400000">
            <a:off x="3741949" y="4045691"/>
            <a:ext cx="4709160" cy="105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5B6FCF0-DE2F-4EC6-AD5D-4A299E99A614}" type="datetime1">
              <a:rPr lang="en-US" smtClean="0"/>
              <a:t>10/14/2022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878934-094F-4CF4-9E6A-E705FC57458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E50AD1-2295-409E-97B3-B1778DDA43B3}" type="datetime1">
              <a:rPr lang="en-US" smtClean="0"/>
              <a:t>10/14/2022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878934-094F-4CF4-9E6A-E705FC57458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080"/>
            <a:ext cx="2852928"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962400" y="792080"/>
            <a:ext cx="7620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2130553"/>
            <a:ext cx="2852928"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91D8EA-ACFA-49E6-9ED2-2767D7F8B344}" type="datetime1">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878934-094F-4CF4-9E6A-E705FC57458C}" type="slidenum">
              <a:rPr lang="en-US" smtClean="0"/>
              <a:t>‹#›</a:t>
            </a:fld>
            <a:endParaRPr lang="en-US"/>
          </a:p>
        </p:txBody>
      </p:sp>
      <p:cxnSp>
        <p:nvCxnSpPr>
          <p:cNvPr id="9" name="Straight Connector 8"/>
          <p:cNvCxnSpPr/>
          <p:nvPr/>
        </p:nvCxnSpPr>
        <p:spPr>
          <a:xfrm rot="5400000">
            <a:off x="912152" y="3579942"/>
            <a:ext cx="5577840" cy="211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792480"/>
            <a:ext cx="2856907"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3811480" y="838201"/>
            <a:ext cx="787252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133600"/>
            <a:ext cx="2852928"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4971F5-DBF2-47C3-A530-44FE9FD4F399}" type="datetime1">
              <a:rPr lang="en-US" smtClean="0"/>
              <a:t>10/14/2022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878934-094F-4CF4-9E6A-E705FC57458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12192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533400"/>
            <a:ext cx="109728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9728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12192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2"/>
          </p:nvPr>
        </p:nvSpPr>
        <p:spPr>
          <a:xfrm>
            <a:off x="609600" y="18288"/>
            <a:ext cx="3860800" cy="329184"/>
          </a:xfrm>
          <a:prstGeom prst="rect">
            <a:avLst/>
          </a:prstGeom>
        </p:spPr>
        <p:txBody>
          <a:bodyPr vert="horz" lIns="91440" tIns="45720" rIns="91440" bIns="45720" rtlCol="0" anchor="ctr"/>
          <a:lstStyle>
            <a:lvl1pPr algn="l">
              <a:defRPr sz="1200">
                <a:solidFill>
                  <a:srgbClr val="FFFFFF"/>
                </a:solidFill>
              </a:defRPr>
            </a:lvl1pPr>
          </a:lstStyle>
          <a:p>
            <a:fld id="{9DE11866-6CB7-4036-9748-F8BD86A54138}" type="datetime1">
              <a:rPr lang="en-US" smtClean="0"/>
              <a:t>10/14/2022</a:t>
            </a:fld>
            <a:endParaRPr lang="en-US"/>
          </a:p>
        </p:txBody>
      </p:sp>
      <p:sp>
        <p:nvSpPr>
          <p:cNvPr id="5" name="Footer Placeholder 4"/>
          <p:cNvSpPr>
            <a:spLocks noGrp="1"/>
          </p:cNvSpPr>
          <p:nvPr>
            <p:ph type="ftr" sz="quarter" idx="3"/>
          </p:nvPr>
        </p:nvSpPr>
        <p:spPr>
          <a:xfrm>
            <a:off x="4572000" y="18288"/>
            <a:ext cx="54864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10160000" y="18288"/>
            <a:ext cx="1422400" cy="329184"/>
          </a:xfrm>
          <a:prstGeom prst="rect">
            <a:avLst/>
          </a:prstGeom>
        </p:spPr>
        <p:txBody>
          <a:bodyPr vert="horz" lIns="91440" tIns="45720" rIns="91440" bIns="45720" rtlCol="0" anchor="ctr"/>
          <a:lstStyle>
            <a:lvl1pPr algn="l">
              <a:defRPr sz="1400" b="1">
                <a:solidFill>
                  <a:srgbClr val="FFFFFF"/>
                </a:solidFill>
              </a:defRPr>
            </a:lvl1pPr>
          </a:lstStyle>
          <a:p>
            <a:fld id="{4B878934-094F-4CF4-9E6A-E705FC57458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12192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609600" y="533400"/>
            <a:ext cx="109728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109728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12192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2"/>
          </p:nvPr>
        </p:nvSpPr>
        <p:spPr>
          <a:xfrm>
            <a:off x="609600" y="18288"/>
            <a:ext cx="3860800" cy="329184"/>
          </a:xfrm>
          <a:prstGeom prst="rect">
            <a:avLst/>
          </a:prstGeom>
        </p:spPr>
        <p:txBody>
          <a:bodyPr vert="horz" lIns="91440" tIns="45720" rIns="91440" bIns="45720" rtlCol="0" anchor="ctr"/>
          <a:lstStyle>
            <a:lvl1pPr algn="l">
              <a:defRPr sz="900">
                <a:solidFill>
                  <a:srgbClr val="FFFFFF"/>
                </a:solidFill>
              </a:defRPr>
            </a:lvl1pPr>
          </a:lstStyle>
          <a:p>
            <a:fld id="{9DE11866-6CB7-4036-9748-F8BD86A54138}" type="datetime1">
              <a:rPr lang="en-US" smtClean="0"/>
              <a:t>10/14/2022</a:t>
            </a:fld>
            <a:endParaRPr lang="en-US"/>
          </a:p>
        </p:txBody>
      </p:sp>
      <p:sp>
        <p:nvSpPr>
          <p:cNvPr id="5" name="Footer Placeholder 4"/>
          <p:cNvSpPr>
            <a:spLocks noGrp="1"/>
          </p:cNvSpPr>
          <p:nvPr>
            <p:ph type="ftr" sz="quarter" idx="3"/>
          </p:nvPr>
        </p:nvSpPr>
        <p:spPr>
          <a:xfrm>
            <a:off x="4572000" y="18288"/>
            <a:ext cx="5486400" cy="329184"/>
          </a:xfrm>
          <a:prstGeom prst="rect">
            <a:avLst/>
          </a:prstGeom>
        </p:spPr>
        <p:txBody>
          <a:bodyPr vert="horz" lIns="91440" tIns="45720" rIns="91440" bIns="45720" rtlCol="0" anchor="ctr"/>
          <a:lstStyle>
            <a:lvl1pPr algn="ctr">
              <a:defRPr sz="900">
                <a:solidFill>
                  <a:srgbClr val="FFFFFF"/>
                </a:solidFill>
              </a:defRPr>
            </a:lvl1pPr>
          </a:lstStyle>
          <a:p>
            <a:endParaRPr lang="en-US"/>
          </a:p>
        </p:txBody>
      </p:sp>
      <p:sp>
        <p:nvSpPr>
          <p:cNvPr id="6" name="Slide Number Placeholder 5"/>
          <p:cNvSpPr>
            <a:spLocks noGrp="1"/>
          </p:cNvSpPr>
          <p:nvPr>
            <p:ph type="sldNum" sz="quarter" idx="4"/>
          </p:nvPr>
        </p:nvSpPr>
        <p:spPr>
          <a:xfrm>
            <a:off x="10160000" y="18288"/>
            <a:ext cx="1422400" cy="329184"/>
          </a:xfrm>
          <a:prstGeom prst="rect">
            <a:avLst/>
          </a:prstGeom>
        </p:spPr>
        <p:txBody>
          <a:bodyPr vert="horz" lIns="91440" tIns="45720" rIns="91440" bIns="45720" rtlCol="0" anchor="ctr"/>
          <a:lstStyle>
            <a:lvl1pPr algn="l">
              <a:defRPr sz="1050" b="1">
                <a:solidFill>
                  <a:srgbClr val="FFFFFF"/>
                </a:solidFill>
              </a:defRPr>
            </a:lvl1pPr>
          </a:lstStyle>
          <a:p>
            <a:fld id="{4B878934-094F-4CF4-9E6A-E705FC57458C}" type="slidenum">
              <a:rPr lang="en-US" smtClean="0"/>
              <a:t>‹#›</a:t>
            </a:fld>
            <a:endParaRPr lang="en-US"/>
          </a:p>
        </p:txBody>
      </p:sp>
    </p:spTree>
    <p:extLst>
      <p:ext uri="{BB962C8B-B14F-4D97-AF65-F5344CB8AC3E}">
        <p14:creationId xmlns:p14="http://schemas.microsoft.com/office/powerpoint/2010/main" val="36490107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spcBef>
          <a:spcPct val="0"/>
        </a:spcBef>
        <a:buNone/>
        <a:defRPr sz="3000" kern="1200" spc="-75" baseline="0">
          <a:solidFill>
            <a:schemeClr val="tx2"/>
          </a:solidFill>
          <a:latin typeface="+mj-lt"/>
          <a:ea typeface="+mj-ea"/>
          <a:cs typeface="+mj-cs"/>
        </a:defRPr>
      </a:lvl1pPr>
    </p:titleStyle>
    <p:bodyStyle>
      <a:lvl1pPr marL="137160" indent="-137160" algn="l" defTabSz="685800" rtl="0" eaLnBrk="1" latinLnBrk="0" hangingPunct="1">
        <a:spcBef>
          <a:spcPct val="20000"/>
        </a:spcBef>
        <a:buClr>
          <a:schemeClr val="accent1"/>
        </a:buClr>
        <a:buSzPct val="85000"/>
        <a:buFont typeface="Arial" pitchFamily="34" charset="0"/>
        <a:buChar char="•"/>
        <a:defRPr sz="1800" kern="1200">
          <a:solidFill>
            <a:schemeClr val="tx1"/>
          </a:solidFill>
          <a:latin typeface="+mn-lt"/>
          <a:ea typeface="+mn-ea"/>
          <a:cs typeface="+mn-cs"/>
        </a:defRPr>
      </a:lvl1pPr>
      <a:lvl2pPr marL="342900" indent="-137160" algn="l" defTabSz="685800" rtl="0" eaLnBrk="1" latinLnBrk="0" hangingPunct="1">
        <a:spcBef>
          <a:spcPct val="20000"/>
        </a:spcBef>
        <a:buClr>
          <a:schemeClr val="accent1"/>
        </a:buClr>
        <a:buSzPct val="85000"/>
        <a:buFont typeface="Arial" pitchFamily="34" charset="0"/>
        <a:buChar char="•"/>
        <a:defRPr sz="1500" kern="1200">
          <a:solidFill>
            <a:schemeClr val="tx1"/>
          </a:solidFill>
          <a:latin typeface="+mn-lt"/>
          <a:ea typeface="+mn-ea"/>
          <a:cs typeface="+mn-cs"/>
        </a:defRPr>
      </a:lvl2pPr>
      <a:lvl3pPr marL="548640" indent="-137160" algn="l" defTabSz="685800" rtl="0" eaLnBrk="1" latinLnBrk="0" hangingPunct="1">
        <a:spcBef>
          <a:spcPct val="20000"/>
        </a:spcBef>
        <a:buClr>
          <a:schemeClr val="accent1"/>
        </a:buClr>
        <a:buSzPct val="90000"/>
        <a:buFont typeface="Arial" pitchFamily="34" charset="0"/>
        <a:buChar char="•"/>
        <a:defRPr sz="1350" kern="1200">
          <a:solidFill>
            <a:schemeClr val="tx1"/>
          </a:solidFill>
          <a:latin typeface="+mn-lt"/>
          <a:ea typeface="+mn-ea"/>
          <a:cs typeface="+mn-cs"/>
        </a:defRPr>
      </a:lvl3pPr>
      <a:lvl4pPr marL="754380" indent="-137160" algn="l" defTabSz="685800" rtl="0" eaLnBrk="1" latinLnBrk="0" hangingPunct="1">
        <a:spcBef>
          <a:spcPct val="20000"/>
        </a:spcBef>
        <a:buClr>
          <a:schemeClr val="accent1"/>
        </a:buClr>
        <a:buFont typeface="Arial" pitchFamily="34" charset="0"/>
        <a:buChar char="•"/>
        <a:defRPr sz="1200" kern="1200">
          <a:solidFill>
            <a:schemeClr val="tx1"/>
          </a:solidFill>
          <a:latin typeface="+mn-lt"/>
          <a:ea typeface="+mn-ea"/>
          <a:cs typeface="+mn-cs"/>
        </a:defRPr>
      </a:lvl4pPr>
      <a:lvl5pPr marL="891540" indent="-102870" algn="l" defTabSz="685800" rtl="0" eaLnBrk="1" latinLnBrk="0" hangingPunct="1">
        <a:spcBef>
          <a:spcPct val="20000"/>
        </a:spcBef>
        <a:buClr>
          <a:schemeClr val="accent1"/>
        </a:buClr>
        <a:buSzPct val="100000"/>
        <a:buFont typeface="Arial" pitchFamily="34" charset="0"/>
        <a:buChar char="•"/>
        <a:defRPr sz="1050" kern="1200" baseline="0">
          <a:solidFill>
            <a:schemeClr val="tx1"/>
          </a:solidFill>
          <a:latin typeface="+mn-lt"/>
          <a:ea typeface="+mn-ea"/>
          <a:cs typeface="+mn-cs"/>
        </a:defRPr>
      </a:lvl5pPr>
      <a:lvl6pPr marL="102870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6pPr>
      <a:lvl7pPr marL="116586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7pPr>
      <a:lvl8pPr marL="130302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8pPr>
      <a:lvl9pPr marL="1440180" indent="-137160" algn="l" defTabSz="685800" rtl="0" eaLnBrk="1" latinLnBrk="0" hangingPunct="1">
        <a:spcBef>
          <a:spcPct val="20000"/>
        </a:spcBef>
        <a:buClr>
          <a:schemeClr val="accent1"/>
        </a:buClr>
        <a:buFont typeface="Arial" pitchFamily="34" charset="0"/>
        <a:buChar char="•"/>
        <a:defRPr sz="975"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11866-6CB7-4036-9748-F8BD86A54138}" type="datetime1">
              <a:rPr lang="en-US" smtClean="0"/>
              <a:t>10/14/2022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878934-094F-4CF4-9E6A-E705FC57458C}" type="slidenum">
              <a:rPr lang="en-US" smtClean="0"/>
              <a:t>‹#›</a:t>
            </a:fld>
            <a:endParaRPr lang="en-US"/>
          </a:p>
        </p:txBody>
      </p:sp>
    </p:spTree>
    <p:extLst>
      <p:ext uri="{BB962C8B-B14F-4D97-AF65-F5344CB8AC3E}">
        <p14:creationId xmlns:p14="http://schemas.microsoft.com/office/powerpoint/2010/main" val="147720758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dbm.maryland.gov/benefit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metlife.com/info/usmd/"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sra.maryland.gov/"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guidanceresources.com/"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www.dbm.maryland.gov/benefits"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stateofmaryland.onelogin.com/" TargetMode="External"/><Relationship Id="rId2" Type="http://schemas.openxmlformats.org/officeDocument/2006/relationships/hyperlink" Target="http://www.dbm.maryland.gov/benefits" TargetMode="External"/><Relationship Id="rId1" Type="http://schemas.openxmlformats.org/officeDocument/2006/relationships/slideLayout" Target="../slideLayouts/slideLayout30.xml"/><Relationship Id="rId4" Type="http://schemas.openxmlformats.org/officeDocument/2006/relationships/image" Target="../media/image2.tmp"/></Relationships>
</file>

<file path=ppt/slides/_rels/slide6.xml.rels><?xml version="1.0" encoding="UTF-8" standalone="yes"?>
<Relationships xmlns="http://schemas.openxmlformats.org/package/2006/relationships"><Relationship Id="rId3" Type="http://schemas.openxmlformats.org/officeDocument/2006/relationships/hyperlink" Target="http://www.dbm.maryland.gov/sps" TargetMode="External"/><Relationship Id="rId2" Type="http://schemas.openxmlformats.org/officeDocument/2006/relationships/hyperlink" Target="https://dbm.maryland.gov/sps/Pages/Benefits_HelpCenter.aspx" TargetMode="External"/><Relationship Id="rId1" Type="http://schemas.openxmlformats.org/officeDocument/2006/relationships/slideLayout" Target="../slideLayouts/slideLayout30.xml"/><Relationship Id="rId6" Type="http://schemas.openxmlformats.org/officeDocument/2006/relationships/image" Target="../media/image4.tmp"/><Relationship Id="rId5" Type="http://schemas.openxmlformats.org/officeDocument/2006/relationships/image" Target="../media/image3.tmp"/><Relationship Id="rId4" Type="http://schemas.openxmlformats.org/officeDocument/2006/relationships/hyperlink" Target="https://stateofmaryland.onelogin.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838201"/>
            <a:ext cx="7848600" cy="2460625"/>
          </a:xfrm>
        </p:spPr>
        <p:txBody>
          <a:bodyPr/>
          <a:lstStyle/>
          <a:p>
            <a:pPr algn="ctr"/>
            <a:br>
              <a:rPr lang="en-US" dirty="0"/>
            </a:br>
            <a:br>
              <a:rPr lang="en-US" dirty="0"/>
            </a:br>
            <a:br>
              <a:rPr lang="en-US" dirty="0"/>
            </a:br>
            <a:br>
              <a:rPr lang="en-US" dirty="0"/>
            </a:br>
            <a:br>
              <a:rPr lang="en-US" dirty="0"/>
            </a:br>
            <a:r>
              <a:rPr lang="en-US" dirty="0"/>
              <a:t>Snack and Chat  Health Benefits </a:t>
            </a:r>
            <a:br>
              <a:rPr lang="en-US" dirty="0"/>
            </a:br>
            <a:endParaRPr lang="en-US" dirty="0"/>
          </a:p>
        </p:txBody>
      </p:sp>
      <p:sp>
        <p:nvSpPr>
          <p:cNvPr id="3" name="TextBox 2"/>
          <p:cNvSpPr txBox="1"/>
          <p:nvPr/>
        </p:nvSpPr>
        <p:spPr>
          <a:xfrm>
            <a:off x="8305800" y="6248400"/>
            <a:ext cx="1582484" cy="369332"/>
          </a:xfrm>
          <a:prstGeom prst="rect">
            <a:avLst/>
          </a:prstGeom>
          <a:noFill/>
        </p:spPr>
        <p:txBody>
          <a:bodyPr wrap="none" rtlCol="0">
            <a:spAutoFit/>
          </a:bodyPr>
          <a:lstStyle/>
          <a:p>
            <a:r>
              <a:rPr lang="en-US" dirty="0"/>
              <a:t>October 2022</a:t>
            </a:r>
          </a:p>
        </p:txBody>
      </p:sp>
    </p:spTree>
    <p:extLst>
      <p:ext uri="{BB962C8B-B14F-4D97-AF65-F5344CB8AC3E}">
        <p14:creationId xmlns:p14="http://schemas.microsoft.com/office/powerpoint/2010/main" val="4088370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IHM Plan</a:t>
            </a:r>
          </a:p>
        </p:txBody>
      </p:sp>
      <p:sp>
        <p:nvSpPr>
          <p:cNvPr id="3" name="Content Placeholder 2"/>
          <p:cNvSpPr>
            <a:spLocks noGrp="1"/>
          </p:cNvSpPr>
          <p:nvPr>
            <p:ph idx="1"/>
          </p:nvPr>
        </p:nvSpPr>
        <p:spPr/>
        <p:txBody>
          <a:bodyPr/>
          <a:lstStyle/>
          <a:p>
            <a:pPr marL="0" indent="0">
              <a:buNone/>
            </a:pPr>
            <a:r>
              <a:rPr lang="en-US" dirty="0"/>
              <a:t>Kaiser Permanente</a:t>
            </a:r>
          </a:p>
          <a:p>
            <a:pPr marL="0" indent="0">
              <a:buNone/>
            </a:pPr>
            <a:r>
              <a:rPr lang="en-US" dirty="0"/>
              <a:t>You must visit providers only in the Baltimore/DC/VA area for all of your care (except in an emergency)</a:t>
            </a:r>
          </a:p>
          <a:p>
            <a:pPr marL="0" indent="0">
              <a:buNone/>
            </a:pPr>
            <a:endParaRPr lang="en-US" dirty="0"/>
          </a:p>
          <a:p>
            <a:pPr marL="0" indent="0">
              <a:buNone/>
            </a:pPr>
            <a:r>
              <a:rPr lang="en-US" dirty="0"/>
              <a:t>No Co-insurance</a:t>
            </a:r>
          </a:p>
          <a:p>
            <a:pPr marL="0" indent="0">
              <a:buNone/>
            </a:pPr>
            <a:endParaRPr lang="en-US" dirty="0"/>
          </a:p>
          <a:p>
            <a:pPr marL="0" indent="0">
              <a:buNone/>
            </a:pPr>
            <a:r>
              <a:rPr lang="en-US" dirty="0"/>
              <a:t>Copays: Please see </a:t>
            </a:r>
          </a:p>
          <a:p>
            <a:pPr marL="0" indent="0">
              <a:buNone/>
            </a:pPr>
            <a:r>
              <a:rPr lang="en-US" dirty="0"/>
              <a:t>	    plan guide</a:t>
            </a:r>
          </a:p>
        </p:txBody>
      </p:sp>
      <p:pic>
        <p:nvPicPr>
          <p:cNvPr id="3074" name="Picture 2" descr="C:\Users\NECAMPBELL\AppData\Local\Microsoft\Windows\Temporary Internet Files\Content.IE5\7AYJEI8N\MP900382889[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001" y="3429000"/>
            <a:ext cx="2225039" cy="15893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9337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Prescription Plan - CVS Caremark</a:t>
            </a:r>
          </a:p>
        </p:txBody>
      </p:sp>
      <p:sp>
        <p:nvSpPr>
          <p:cNvPr id="3" name="Content Placeholder 2"/>
          <p:cNvSpPr>
            <a:spLocks noGrp="1"/>
          </p:cNvSpPr>
          <p:nvPr>
            <p:ph idx="1"/>
          </p:nvPr>
        </p:nvSpPr>
        <p:spPr/>
        <p:txBody>
          <a:bodyPr>
            <a:normAutofit fontScale="77500" lnSpcReduction="20000"/>
          </a:bodyPr>
          <a:lstStyle/>
          <a:p>
            <a:pPr marL="0" indent="0">
              <a:buNone/>
            </a:pPr>
            <a:endParaRPr lang="en-US" sz="1200" dirty="0"/>
          </a:p>
          <a:p>
            <a:pPr marL="0" indent="0">
              <a:buNone/>
            </a:pPr>
            <a:endParaRPr lang="en-US" sz="2800" dirty="0"/>
          </a:p>
          <a:p>
            <a:pPr marL="0" indent="0">
              <a:buNone/>
            </a:pPr>
            <a:r>
              <a:rPr lang="en-US" sz="2800" dirty="0"/>
              <a:t>Co-pay Chart</a:t>
            </a:r>
          </a:p>
          <a:p>
            <a:pPr marL="0" indent="0">
              <a:buNone/>
            </a:pPr>
            <a:endParaRPr lang="en-US" sz="2800" dirty="0"/>
          </a:p>
          <a:p>
            <a:pPr marL="0" indent="0">
              <a:buNone/>
            </a:pPr>
            <a:endParaRPr lang="en-US" sz="2800" dirty="0"/>
          </a:p>
          <a:p>
            <a:pPr marL="0" indent="0">
              <a:buNone/>
            </a:pPr>
            <a:r>
              <a:rPr lang="en-US" sz="2600" u="sng" dirty="0"/>
              <a:t>Zero-Dollar Copayment for Generics Program</a:t>
            </a:r>
            <a:r>
              <a:rPr lang="en-US" sz="2600" dirty="0"/>
              <a:t>:  Includes some generic medications for high cholesterol, high blood pressure, ulcer/GERD, asthma, depression, prevention of pregnancy, and smoking cessation.</a:t>
            </a:r>
          </a:p>
          <a:p>
            <a:pPr marL="0" indent="0">
              <a:buNone/>
            </a:pPr>
            <a:endParaRPr lang="en-US" sz="1600" dirty="0"/>
          </a:p>
          <a:p>
            <a:pPr marL="0" indent="0">
              <a:buNone/>
            </a:pPr>
            <a:r>
              <a:rPr lang="en-US" sz="2600" u="sng" dirty="0"/>
              <a:t>Prior authorization </a:t>
            </a:r>
            <a:r>
              <a:rPr lang="en-US" sz="2600" dirty="0"/>
              <a:t>is required for some medications before they will be covered.  Examples are covered on page 23 of the 2023 Benefits Guide</a:t>
            </a:r>
          </a:p>
          <a:p>
            <a:pPr marL="0" indent="0">
              <a:buNone/>
            </a:pPr>
            <a:endParaRPr lang="en-US" sz="1200" dirty="0"/>
          </a:p>
          <a:p>
            <a:r>
              <a:rPr lang="en-US" sz="2600" dirty="0"/>
              <a:t>Formulary will be updated in 2023 – this will affect &lt;1% of the enrolled population. CVS will notify affected participates and their physicians.</a:t>
            </a:r>
          </a:p>
          <a:p>
            <a:r>
              <a:rPr lang="en-US" sz="2600" dirty="0"/>
              <a:t>Diabetes Management Program – Transform Diabetes Care is a health benefit that combines advanced blood glucose testing technology with coaching to support chronic health conditions like diabetes. It is available at no cost to you as part of your CVS Caremark prescription benefit plan.</a:t>
            </a:r>
          </a:p>
        </p:txBody>
      </p:sp>
      <p:graphicFrame>
        <p:nvGraphicFramePr>
          <p:cNvPr id="4" name="Table 3"/>
          <p:cNvGraphicFramePr>
            <a:graphicFrameLocks noGrp="1"/>
          </p:cNvGraphicFramePr>
          <p:nvPr>
            <p:extLst>
              <p:ext uri="{D42A27DB-BD31-4B8C-83A1-F6EECF244321}">
                <p14:modId xmlns:p14="http://schemas.microsoft.com/office/powerpoint/2010/main" val="3309064222"/>
              </p:ext>
            </p:extLst>
          </p:nvPr>
        </p:nvGraphicFramePr>
        <p:xfrm>
          <a:off x="4343400" y="1524000"/>
          <a:ext cx="5867400" cy="1295400"/>
        </p:xfrm>
        <a:graphic>
          <a:graphicData uri="http://schemas.openxmlformats.org/drawingml/2006/table">
            <a:tbl>
              <a:tblPr>
                <a:tableStyleId>{5C22544A-7EE6-4342-B048-85BDC9FD1C3A}</a:tableStyleId>
              </a:tblPr>
              <a:tblGrid>
                <a:gridCol w="1987783">
                  <a:extLst>
                    <a:ext uri="{9D8B030D-6E8A-4147-A177-3AD203B41FA5}">
                      <a16:colId xmlns:a16="http://schemas.microsoft.com/office/drawing/2014/main" val="20000"/>
                    </a:ext>
                  </a:extLst>
                </a:gridCol>
                <a:gridCol w="1834916">
                  <a:extLst>
                    <a:ext uri="{9D8B030D-6E8A-4147-A177-3AD203B41FA5}">
                      <a16:colId xmlns:a16="http://schemas.microsoft.com/office/drawing/2014/main" val="20001"/>
                    </a:ext>
                  </a:extLst>
                </a:gridCol>
                <a:gridCol w="2044701">
                  <a:extLst>
                    <a:ext uri="{9D8B030D-6E8A-4147-A177-3AD203B41FA5}">
                      <a16:colId xmlns:a16="http://schemas.microsoft.com/office/drawing/2014/main" val="20002"/>
                    </a:ext>
                  </a:extLst>
                </a:gridCol>
              </a:tblGrid>
              <a:tr h="323850">
                <a:tc>
                  <a:txBody>
                    <a:bodyPr/>
                    <a:lstStyle/>
                    <a:p>
                      <a:pPr algn="l" fontAlgn="b"/>
                      <a:r>
                        <a:rPr lang="en-US" sz="1200" u="none" strike="noStrike" dirty="0">
                          <a:effectLst/>
                        </a:rPr>
                        <a:t>Type of Medication</a:t>
                      </a:r>
                      <a:endParaRPr lang="en-US" sz="1200" b="0" i="0" u="none" strike="noStrike" dirty="0">
                        <a:solidFill>
                          <a:srgbClr val="000000"/>
                        </a:solidFill>
                        <a:effectLst/>
                        <a:latin typeface="Calibri"/>
                      </a:endParaRPr>
                    </a:p>
                  </a:txBody>
                  <a:tcPr marL="9525" marR="9525" marT="9525" marB="0" anchor="b"/>
                </a:tc>
                <a:tc>
                  <a:txBody>
                    <a:bodyPr/>
                    <a:lstStyle/>
                    <a:p>
                      <a:pPr algn="l" fontAlgn="b"/>
                      <a:r>
                        <a:rPr lang="en-US" sz="1200" u="none" strike="noStrike" dirty="0">
                          <a:effectLst/>
                        </a:rPr>
                        <a:t>Rx 1-45 days (1 co-pay)</a:t>
                      </a:r>
                      <a:endParaRPr lang="en-US" sz="1200" b="0" i="0" u="none" strike="noStrike" dirty="0">
                        <a:solidFill>
                          <a:srgbClr val="000000"/>
                        </a:solidFill>
                        <a:effectLst/>
                        <a:latin typeface="Calibri"/>
                      </a:endParaRPr>
                    </a:p>
                  </a:txBody>
                  <a:tcPr marL="9525" marR="9525" marT="9525" marB="0" anchor="b"/>
                </a:tc>
                <a:tc>
                  <a:txBody>
                    <a:bodyPr/>
                    <a:lstStyle/>
                    <a:p>
                      <a:pPr algn="l" fontAlgn="b"/>
                      <a:r>
                        <a:rPr lang="en-US" sz="1200" u="none" strike="noStrike">
                          <a:effectLst/>
                        </a:rPr>
                        <a:t>Rx 46-90 days (2 co-pays)</a:t>
                      </a:r>
                      <a:endParaRPr lang="en-US" sz="12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323850">
                <a:tc>
                  <a:txBody>
                    <a:bodyPr/>
                    <a:lstStyle/>
                    <a:p>
                      <a:pPr algn="l" fontAlgn="b"/>
                      <a:r>
                        <a:rPr lang="en-US" sz="1200" u="none" strike="noStrike">
                          <a:effectLst/>
                        </a:rPr>
                        <a:t>Generic</a:t>
                      </a:r>
                      <a:endParaRPr lang="en-US" sz="1200" b="0" i="0" u="none" strike="noStrike">
                        <a:solidFill>
                          <a:srgbClr val="000000"/>
                        </a:solidFill>
                        <a:effectLst/>
                        <a:latin typeface="Calibri"/>
                      </a:endParaRPr>
                    </a:p>
                  </a:txBody>
                  <a:tcPr marL="9525" marR="9525" marT="9525" marB="0" anchor="b"/>
                </a:tc>
                <a:tc>
                  <a:txBody>
                    <a:bodyPr/>
                    <a:lstStyle/>
                    <a:p>
                      <a:pPr algn="ctr" fontAlgn="b"/>
                      <a:r>
                        <a:rPr lang="en-US" sz="1200" u="none" strike="noStrike" dirty="0">
                          <a:effectLst/>
                        </a:rPr>
                        <a:t>$10 </a:t>
                      </a:r>
                      <a:endParaRPr lang="en-US" sz="1200" b="0" i="0" u="none" strike="noStrike" dirty="0">
                        <a:solidFill>
                          <a:srgbClr val="000000"/>
                        </a:solidFill>
                        <a:effectLst/>
                        <a:latin typeface="Calibri"/>
                      </a:endParaRPr>
                    </a:p>
                  </a:txBody>
                  <a:tcPr marL="9525" marR="9525" marT="9525" marB="0" anchor="b"/>
                </a:tc>
                <a:tc>
                  <a:txBody>
                    <a:bodyPr/>
                    <a:lstStyle/>
                    <a:p>
                      <a:pPr algn="ctr" fontAlgn="b"/>
                      <a:r>
                        <a:rPr lang="en-US" sz="1200" u="none" strike="noStrike">
                          <a:effectLst/>
                        </a:rPr>
                        <a:t>$20 </a:t>
                      </a:r>
                      <a:endParaRPr lang="en-US" sz="12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1"/>
                  </a:ext>
                </a:extLst>
              </a:tr>
              <a:tr h="323850">
                <a:tc>
                  <a:txBody>
                    <a:bodyPr/>
                    <a:lstStyle/>
                    <a:p>
                      <a:pPr algn="l" fontAlgn="b"/>
                      <a:r>
                        <a:rPr lang="en-US" sz="1200" u="none" strike="noStrike">
                          <a:effectLst/>
                        </a:rPr>
                        <a:t>Preferred brand name</a:t>
                      </a:r>
                      <a:endParaRPr lang="en-US" sz="1200" b="0" i="0" u="none" strike="noStrike">
                        <a:solidFill>
                          <a:srgbClr val="000000"/>
                        </a:solidFill>
                        <a:effectLst/>
                        <a:latin typeface="Calibri"/>
                      </a:endParaRPr>
                    </a:p>
                  </a:txBody>
                  <a:tcPr marL="9525" marR="9525" marT="9525" marB="0" anchor="b"/>
                </a:tc>
                <a:tc>
                  <a:txBody>
                    <a:bodyPr/>
                    <a:lstStyle/>
                    <a:p>
                      <a:pPr algn="ctr" fontAlgn="b"/>
                      <a:r>
                        <a:rPr lang="en-US" sz="1200" u="none" strike="noStrike">
                          <a:effectLst/>
                        </a:rPr>
                        <a:t>$25 </a:t>
                      </a:r>
                      <a:endParaRPr lang="en-US" sz="1200" b="0" i="0" u="none" strike="noStrike">
                        <a:solidFill>
                          <a:srgbClr val="000000"/>
                        </a:solidFill>
                        <a:effectLst/>
                        <a:latin typeface="Calibri"/>
                      </a:endParaRPr>
                    </a:p>
                  </a:txBody>
                  <a:tcPr marL="9525" marR="9525" marT="9525" marB="0" anchor="b"/>
                </a:tc>
                <a:tc>
                  <a:txBody>
                    <a:bodyPr/>
                    <a:lstStyle/>
                    <a:p>
                      <a:pPr algn="ctr" fontAlgn="b"/>
                      <a:r>
                        <a:rPr lang="en-US" sz="1200" u="none" strike="noStrike">
                          <a:effectLst/>
                        </a:rPr>
                        <a:t>$50 </a:t>
                      </a:r>
                      <a:endParaRPr lang="en-US" sz="1200" b="0" i="0" u="none" strike="noStrike">
                        <a:solidFill>
                          <a:srgbClr val="000000"/>
                        </a:solidFill>
                        <a:effectLst/>
                        <a:latin typeface="Calibri"/>
                      </a:endParaRPr>
                    </a:p>
                  </a:txBody>
                  <a:tcPr marL="9525" marR="9525" marT="9525" marB="0" anchor="b"/>
                </a:tc>
                <a:extLst>
                  <a:ext uri="{0D108BD9-81ED-4DB2-BD59-A6C34878D82A}">
                    <a16:rowId xmlns:a16="http://schemas.microsoft.com/office/drawing/2014/main" val="10002"/>
                  </a:ext>
                </a:extLst>
              </a:tr>
              <a:tr h="323850">
                <a:tc>
                  <a:txBody>
                    <a:bodyPr/>
                    <a:lstStyle/>
                    <a:p>
                      <a:pPr algn="l" fontAlgn="b"/>
                      <a:r>
                        <a:rPr lang="en-US" sz="1200" u="none" strike="noStrike">
                          <a:effectLst/>
                        </a:rPr>
                        <a:t>Non-preferred brand name</a:t>
                      </a:r>
                      <a:endParaRPr lang="en-US" sz="1200" b="0" i="0" u="none" strike="noStrike">
                        <a:solidFill>
                          <a:srgbClr val="000000"/>
                        </a:solidFill>
                        <a:effectLst/>
                        <a:latin typeface="Calibri"/>
                      </a:endParaRPr>
                    </a:p>
                  </a:txBody>
                  <a:tcPr marL="9525" marR="9525" marT="9525" marB="0" anchor="b"/>
                </a:tc>
                <a:tc>
                  <a:txBody>
                    <a:bodyPr/>
                    <a:lstStyle/>
                    <a:p>
                      <a:pPr algn="ctr" fontAlgn="b"/>
                      <a:r>
                        <a:rPr lang="en-US" sz="1200" u="none" strike="noStrike" dirty="0">
                          <a:effectLst/>
                        </a:rPr>
                        <a:t>$40 </a:t>
                      </a:r>
                      <a:endParaRPr lang="en-US" sz="1200" b="0" i="0" u="none" strike="noStrike" dirty="0">
                        <a:solidFill>
                          <a:srgbClr val="000000"/>
                        </a:solidFill>
                        <a:effectLst/>
                        <a:latin typeface="Calibri"/>
                      </a:endParaRPr>
                    </a:p>
                  </a:txBody>
                  <a:tcPr marL="9525" marR="9525" marT="9525" marB="0" anchor="b"/>
                </a:tc>
                <a:tc>
                  <a:txBody>
                    <a:bodyPr/>
                    <a:lstStyle/>
                    <a:p>
                      <a:pPr algn="ctr" fontAlgn="b"/>
                      <a:r>
                        <a:rPr lang="en-US" sz="1200" u="none" strike="noStrike" dirty="0">
                          <a:effectLst/>
                        </a:rPr>
                        <a:t>$80 </a:t>
                      </a:r>
                      <a:endParaRPr lang="en-US" sz="12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89231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DD21F7C-52A0-47E2-92D6-19363B87DE6B}"/>
              </a:ext>
            </a:extLst>
          </p:cNvPr>
          <p:cNvSpPr>
            <a:spLocks noGrp="1"/>
          </p:cNvSpPr>
          <p:nvPr>
            <p:ph type="title"/>
          </p:nvPr>
        </p:nvSpPr>
        <p:spPr/>
        <p:txBody>
          <a:bodyPr/>
          <a:lstStyle/>
          <a:p>
            <a:r>
              <a:rPr lang="en-US" dirty="0"/>
              <a:t>Fitch vs. State of Maryland</a:t>
            </a:r>
          </a:p>
        </p:txBody>
      </p:sp>
      <p:sp>
        <p:nvSpPr>
          <p:cNvPr id="4" name="Content Placeholder 3">
            <a:extLst>
              <a:ext uri="{FF2B5EF4-FFF2-40B4-BE49-F238E27FC236}">
                <a16:creationId xmlns:a16="http://schemas.microsoft.com/office/drawing/2014/main" id="{76CA3653-560A-4D43-9370-9A57613621E5}"/>
              </a:ext>
            </a:extLst>
          </p:cNvPr>
          <p:cNvSpPr>
            <a:spLocks noGrp="1"/>
          </p:cNvSpPr>
          <p:nvPr>
            <p:ph idx="1"/>
          </p:nvPr>
        </p:nvSpPr>
        <p:spPr/>
        <p:txBody>
          <a:bodyPr/>
          <a:lstStyle/>
          <a:p>
            <a:pPr marL="0" indent="0">
              <a:buNone/>
            </a:pPr>
            <a:r>
              <a:rPr lang="en-US" dirty="0"/>
              <a:t>As a result of the injunction granted by the court in Fitch vs. State of Maryland, there are no changes to the prescription coverage provided to Medicare eligible </a:t>
            </a:r>
            <a:r>
              <a:rPr lang="en-US" u="sng" dirty="0"/>
              <a:t>retirees</a:t>
            </a:r>
            <a:r>
              <a:rPr lang="en-US" dirty="0"/>
              <a:t> in 2023.</a:t>
            </a:r>
          </a:p>
        </p:txBody>
      </p:sp>
      <p:sp>
        <p:nvSpPr>
          <p:cNvPr id="2" name="Slide Number Placeholder 1">
            <a:extLst>
              <a:ext uri="{FF2B5EF4-FFF2-40B4-BE49-F238E27FC236}">
                <a16:creationId xmlns:a16="http://schemas.microsoft.com/office/drawing/2014/main" id="{047B0B7A-933A-44FA-A19D-542E31F834A8}"/>
              </a:ext>
            </a:extLst>
          </p:cNvPr>
          <p:cNvSpPr>
            <a:spLocks noGrp="1"/>
          </p:cNvSpPr>
          <p:nvPr>
            <p:ph type="sldNum" sz="quarter" idx="12"/>
          </p:nvPr>
        </p:nvSpPr>
        <p:spPr/>
        <p:txBody>
          <a:bodyPr/>
          <a:lstStyle/>
          <a:p>
            <a:fld id="{4B878934-094F-4CF4-9E6A-E705FC57458C}" type="slidenum">
              <a:rPr lang="en-US" smtClean="0"/>
              <a:t>12</a:t>
            </a:fld>
            <a:endParaRPr lang="en-US"/>
          </a:p>
        </p:txBody>
      </p:sp>
    </p:spTree>
    <p:extLst>
      <p:ext uri="{BB962C8B-B14F-4D97-AF65-F5344CB8AC3E}">
        <p14:creationId xmlns:p14="http://schemas.microsoft.com/office/powerpoint/2010/main" val="713640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Dental Plans</a:t>
            </a:r>
          </a:p>
        </p:txBody>
      </p:sp>
      <p:sp>
        <p:nvSpPr>
          <p:cNvPr id="3" name="Content Placeholder 2"/>
          <p:cNvSpPr>
            <a:spLocks noGrp="1"/>
          </p:cNvSpPr>
          <p:nvPr>
            <p:ph idx="1"/>
          </p:nvPr>
        </p:nvSpPr>
        <p:spPr/>
        <p:txBody>
          <a:bodyPr/>
          <a:lstStyle/>
          <a:p>
            <a:endParaRPr lang="en-US" dirty="0"/>
          </a:p>
          <a:p>
            <a:endParaRPr lang="en-US" dirty="0"/>
          </a:p>
          <a:p>
            <a:r>
              <a:rPr lang="en-US" dirty="0"/>
              <a:t>PPO available through United Concordia</a:t>
            </a:r>
          </a:p>
          <a:p>
            <a:pPr lvl="1" indent="0">
              <a:buNone/>
            </a:pPr>
            <a:r>
              <a:rPr lang="en-US" dirty="0"/>
              <a:t>In-network &amp; Out-of-network available</a:t>
            </a:r>
          </a:p>
          <a:p>
            <a:endParaRPr lang="en-US" dirty="0"/>
          </a:p>
          <a:p>
            <a:r>
              <a:rPr lang="en-US" dirty="0"/>
              <a:t>HMO available through Delta Dental</a:t>
            </a:r>
          </a:p>
          <a:p>
            <a:pPr marL="0" indent="0">
              <a:buNone/>
            </a:pPr>
            <a:r>
              <a:rPr lang="en-US" sz="1200" dirty="0"/>
              <a:t>	</a:t>
            </a:r>
            <a:r>
              <a:rPr lang="en-US" sz="2000" dirty="0"/>
              <a:t>In-network only</a:t>
            </a:r>
          </a:p>
          <a:p>
            <a:pPr marL="0" indent="0">
              <a:buNone/>
            </a:pPr>
            <a:r>
              <a:rPr lang="en-US" sz="2000" dirty="0"/>
              <a:t>	Delta Care USA network</a:t>
            </a:r>
          </a:p>
          <a:p>
            <a:pPr marL="0" indent="0">
              <a:buNone/>
            </a:pPr>
            <a:r>
              <a:rPr lang="en-US" sz="2000" dirty="0"/>
              <a:t>	A Primary Care Dentist must be selected</a:t>
            </a:r>
          </a:p>
          <a:p>
            <a:pPr marL="0" indent="0">
              <a:buNone/>
            </a:pPr>
            <a:r>
              <a:rPr lang="en-US" sz="2800" dirty="0"/>
              <a:t> </a:t>
            </a:r>
          </a:p>
        </p:txBody>
      </p:sp>
    </p:spTree>
    <p:extLst>
      <p:ext uri="{BB962C8B-B14F-4D97-AF65-F5344CB8AC3E}">
        <p14:creationId xmlns:p14="http://schemas.microsoft.com/office/powerpoint/2010/main" val="2428212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9A1D5-AE47-4C07-86F7-A2CC863C4FFD}"/>
              </a:ext>
            </a:extLst>
          </p:cNvPr>
          <p:cNvSpPr>
            <a:spLocks noGrp="1"/>
          </p:cNvSpPr>
          <p:nvPr>
            <p:ph type="title"/>
          </p:nvPr>
        </p:nvSpPr>
        <p:spPr/>
        <p:txBody>
          <a:bodyPr/>
          <a:lstStyle/>
          <a:p>
            <a:r>
              <a:rPr lang="en-US" dirty="0"/>
              <a:t>Flexible Spending Accounts (FSA)</a:t>
            </a:r>
          </a:p>
        </p:txBody>
      </p:sp>
      <p:sp>
        <p:nvSpPr>
          <p:cNvPr id="3" name="Content Placeholder 2">
            <a:extLst>
              <a:ext uri="{FF2B5EF4-FFF2-40B4-BE49-F238E27FC236}">
                <a16:creationId xmlns:a16="http://schemas.microsoft.com/office/drawing/2014/main" id="{158E8FAD-7CE4-40B9-B759-5167915E1F28}"/>
              </a:ext>
            </a:extLst>
          </p:cNvPr>
          <p:cNvSpPr>
            <a:spLocks noGrp="1"/>
          </p:cNvSpPr>
          <p:nvPr>
            <p:ph idx="1"/>
          </p:nvPr>
        </p:nvSpPr>
        <p:spPr/>
        <p:txBody>
          <a:bodyPr numCol="2">
            <a:normAutofit fontScale="92500" lnSpcReduction="20000"/>
          </a:bodyPr>
          <a:lstStyle/>
          <a:p>
            <a:pPr marL="0" indent="0">
              <a:buNone/>
            </a:pPr>
            <a:r>
              <a:rPr lang="en-US" u="sng" dirty="0"/>
              <a:t>Healthcare FSA</a:t>
            </a:r>
          </a:p>
          <a:p>
            <a:r>
              <a:rPr lang="en-US" dirty="0"/>
              <a:t>Up to $2,850 annually</a:t>
            </a:r>
          </a:p>
          <a:p>
            <a:r>
              <a:rPr lang="en-US" dirty="0"/>
              <a:t>Debit card for POS </a:t>
            </a:r>
          </a:p>
          <a:p>
            <a:r>
              <a:rPr lang="en-US" dirty="0"/>
              <a:t>Eligible expenses:</a:t>
            </a:r>
          </a:p>
          <a:p>
            <a:pPr lvl="1"/>
            <a:r>
              <a:rPr lang="en-US" dirty="0"/>
              <a:t>Certain OTC items</a:t>
            </a:r>
          </a:p>
          <a:p>
            <a:pPr lvl="1"/>
            <a:r>
              <a:rPr lang="en-US" dirty="0"/>
              <a:t>At-home COVID tests</a:t>
            </a:r>
          </a:p>
          <a:p>
            <a:pPr lvl="1"/>
            <a:r>
              <a:rPr lang="en-US" dirty="0"/>
              <a:t>Smoking cessation</a:t>
            </a:r>
          </a:p>
          <a:p>
            <a:pPr lvl="1"/>
            <a:r>
              <a:rPr lang="en-US" dirty="0"/>
              <a:t>Thermometers</a:t>
            </a:r>
          </a:p>
          <a:p>
            <a:pPr lvl="1"/>
            <a:r>
              <a:rPr lang="en-US" dirty="0"/>
              <a:t>For a more detailed list:  </a:t>
            </a:r>
            <a:r>
              <a:rPr lang="en-US" sz="1900" u="sng" dirty="0">
                <a:solidFill>
                  <a:srgbClr val="3496C2"/>
                </a:solidFill>
              </a:rPr>
              <a:t>md.padmin.com</a:t>
            </a:r>
            <a:br>
              <a:rPr lang="en-US" sz="1900" u="sng" dirty="0">
                <a:solidFill>
                  <a:srgbClr val="3496C2"/>
                </a:solidFill>
              </a:rPr>
            </a:br>
            <a:endParaRPr lang="en-US" sz="1900" u="sng" dirty="0">
              <a:solidFill>
                <a:srgbClr val="3496C2"/>
              </a:solidFill>
            </a:endParaRPr>
          </a:p>
          <a:p>
            <a:pPr lvl="1"/>
            <a:r>
              <a:rPr lang="en-US" sz="2400" dirty="0"/>
              <a:t>For expenses through 3/15/2024 and must be submitted for 	</a:t>
            </a:r>
            <a:br>
              <a:rPr lang="en-US" sz="2400" dirty="0"/>
            </a:br>
            <a:r>
              <a:rPr lang="en-US" sz="2400" dirty="0"/>
              <a:t>reimbursement by </a:t>
            </a:r>
            <a:br>
              <a:rPr lang="en-US" sz="2400" dirty="0"/>
            </a:br>
            <a:r>
              <a:rPr lang="en-US" sz="2400" dirty="0"/>
              <a:t>4/15/2024</a:t>
            </a:r>
          </a:p>
          <a:p>
            <a:pPr marL="0" indent="0">
              <a:buNone/>
            </a:pPr>
            <a:endParaRPr lang="en-US" u="sng" dirty="0"/>
          </a:p>
          <a:p>
            <a:pPr marL="0" indent="0">
              <a:buNone/>
            </a:pPr>
            <a:endParaRPr lang="en-US" u="sng" dirty="0"/>
          </a:p>
          <a:p>
            <a:pPr marL="0" indent="0">
              <a:buNone/>
            </a:pPr>
            <a:r>
              <a:rPr lang="en-US" u="sng" dirty="0"/>
              <a:t>Dependent Daycare FSA</a:t>
            </a:r>
          </a:p>
          <a:p>
            <a:r>
              <a:rPr lang="en-US" dirty="0"/>
              <a:t>Up to $5,000 annually</a:t>
            </a:r>
          </a:p>
          <a:p>
            <a:r>
              <a:rPr lang="en-US" dirty="0"/>
              <a:t>Ineligible expenses include:</a:t>
            </a:r>
          </a:p>
          <a:p>
            <a:pPr lvl="1"/>
            <a:r>
              <a:rPr lang="en-US" dirty="0"/>
              <a:t>Education and tuition fees;</a:t>
            </a:r>
          </a:p>
          <a:p>
            <a:pPr lvl="1"/>
            <a:r>
              <a:rPr lang="en-US" dirty="0"/>
              <a:t>Late payment fees;</a:t>
            </a:r>
          </a:p>
          <a:p>
            <a:pPr lvl="1"/>
            <a:r>
              <a:rPr lang="en-US" dirty="0"/>
              <a:t>Overnight camps (in general);</a:t>
            </a:r>
          </a:p>
          <a:p>
            <a:pPr lvl="1"/>
            <a:r>
              <a:rPr lang="en-US" dirty="0"/>
              <a:t>Sports lessons, field trips, clothing; and</a:t>
            </a:r>
          </a:p>
          <a:p>
            <a:pPr lvl="1"/>
            <a:r>
              <a:rPr lang="en-US" dirty="0"/>
              <a:t>Transportation to and from a dependent daycare provider.</a:t>
            </a:r>
          </a:p>
          <a:p>
            <a:pPr lvl="1"/>
            <a:endParaRPr lang="en-US" dirty="0"/>
          </a:p>
          <a:p>
            <a:pPr lvl="1"/>
            <a:r>
              <a:rPr lang="en-US" sz="2600" dirty="0"/>
              <a:t>For expenses through 12/31/2023 and must be submitted for reimbursement by 4/15/2024</a:t>
            </a:r>
          </a:p>
        </p:txBody>
      </p:sp>
    </p:spTree>
    <p:extLst>
      <p:ext uri="{BB962C8B-B14F-4D97-AF65-F5344CB8AC3E}">
        <p14:creationId xmlns:p14="http://schemas.microsoft.com/office/powerpoint/2010/main" val="2121157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Term Life Insurance</a:t>
            </a:r>
          </a:p>
        </p:txBody>
      </p:sp>
      <p:sp>
        <p:nvSpPr>
          <p:cNvPr id="3" name="Content Placeholder 2"/>
          <p:cNvSpPr>
            <a:spLocks noGrp="1"/>
          </p:cNvSpPr>
          <p:nvPr>
            <p:ph idx="1"/>
          </p:nvPr>
        </p:nvSpPr>
        <p:spPr/>
        <p:txBody>
          <a:bodyPr>
            <a:normAutofit/>
          </a:bodyPr>
          <a:lstStyle/>
          <a:p>
            <a:pPr marL="0" indent="0">
              <a:buNone/>
            </a:pPr>
            <a:r>
              <a:rPr lang="en-US" dirty="0"/>
              <a:t>MetLife</a:t>
            </a:r>
          </a:p>
          <a:p>
            <a:pPr marL="0" indent="0">
              <a:buNone/>
            </a:pPr>
            <a:endParaRPr lang="en-US" sz="2200" dirty="0"/>
          </a:p>
          <a:p>
            <a:r>
              <a:rPr lang="en-US" sz="2200" dirty="0"/>
              <a:t>For yourself:  $10,000 increments up to $300,000</a:t>
            </a:r>
          </a:p>
          <a:p>
            <a:endParaRPr lang="en-US" sz="1000" dirty="0"/>
          </a:p>
          <a:p>
            <a:r>
              <a:rPr lang="en-US" sz="2200" dirty="0"/>
              <a:t>For dependents:  $5,000 increments up to $150,000</a:t>
            </a:r>
          </a:p>
          <a:p>
            <a:endParaRPr lang="en-US" sz="1000" dirty="0"/>
          </a:p>
          <a:p>
            <a:r>
              <a:rPr lang="en-US" sz="2200" dirty="0"/>
              <a:t>Rates are based on age and increase with your age bracket.</a:t>
            </a:r>
          </a:p>
          <a:p>
            <a:endParaRPr lang="en-US" sz="1000" dirty="0"/>
          </a:p>
          <a:p>
            <a:r>
              <a:rPr lang="en-US" sz="2200" dirty="0"/>
              <a:t>Evidence of Insurability Form required for any amount request about the guarantee issue amount, if elected in the first 60 days of eligibility.  ($50,000 for employee; $25,000 for spouse/dependents)</a:t>
            </a:r>
          </a:p>
          <a:p>
            <a:pPr marL="0" indent="0">
              <a:buNone/>
            </a:pPr>
            <a:endParaRPr lang="en-US" sz="2800" dirty="0"/>
          </a:p>
        </p:txBody>
      </p:sp>
    </p:spTree>
    <p:extLst>
      <p:ext uri="{BB962C8B-B14F-4D97-AF65-F5344CB8AC3E}">
        <p14:creationId xmlns:p14="http://schemas.microsoft.com/office/powerpoint/2010/main" val="512952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Accidental Death &amp; Dismemberment</a:t>
            </a:r>
          </a:p>
        </p:txBody>
      </p:sp>
      <p:sp>
        <p:nvSpPr>
          <p:cNvPr id="3" name="Content Placeholder 2"/>
          <p:cNvSpPr>
            <a:spLocks noGrp="1"/>
          </p:cNvSpPr>
          <p:nvPr>
            <p:ph idx="1"/>
          </p:nvPr>
        </p:nvSpPr>
        <p:spPr/>
        <p:txBody>
          <a:bodyPr>
            <a:normAutofit/>
          </a:bodyPr>
          <a:lstStyle/>
          <a:p>
            <a:pPr marL="0" indent="0">
              <a:buNone/>
            </a:pPr>
            <a:r>
              <a:rPr lang="en-US" dirty="0"/>
              <a:t>MetLife</a:t>
            </a:r>
          </a:p>
          <a:p>
            <a:r>
              <a:rPr lang="en-US" dirty="0"/>
              <a:t>Provides beneficiaries with additional financial protection when an insured’s death or dismemberment is a result of a covered accident, whether it occurs at work or elsewhere.  </a:t>
            </a:r>
          </a:p>
          <a:p>
            <a:r>
              <a:rPr lang="en-US" dirty="0"/>
              <a:t>Evidence of insurability is not required.</a:t>
            </a:r>
          </a:p>
          <a:p>
            <a:r>
              <a:rPr lang="en-US" i="1" dirty="0"/>
              <a:t>Employee only </a:t>
            </a:r>
            <a:r>
              <a:rPr lang="en-US" dirty="0"/>
              <a:t>or </a:t>
            </a:r>
            <a:r>
              <a:rPr lang="en-US" i="1" dirty="0"/>
              <a:t>Family coverage </a:t>
            </a:r>
            <a:r>
              <a:rPr lang="en-US" dirty="0"/>
              <a:t>is available at the following levels:</a:t>
            </a:r>
          </a:p>
          <a:p>
            <a:pPr marL="0" indent="0">
              <a:buNone/>
            </a:pPr>
            <a:r>
              <a:rPr lang="en-US" dirty="0"/>
              <a:t>		$100,000 </a:t>
            </a:r>
          </a:p>
          <a:p>
            <a:pPr marL="0" indent="0">
              <a:buNone/>
            </a:pPr>
            <a:r>
              <a:rPr lang="en-US" dirty="0"/>
              <a:t>		$200,000 </a:t>
            </a:r>
          </a:p>
          <a:p>
            <a:pPr marL="0" indent="0">
              <a:buNone/>
            </a:pPr>
            <a:r>
              <a:rPr lang="en-US" dirty="0"/>
              <a:t>		$300,000</a:t>
            </a:r>
          </a:p>
        </p:txBody>
      </p:sp>
    </p:spTree>
    <p:extLst>
      <p:ext uri="{BB962C8B-B14F-4D97-AF65-F5344CB8AC3E}">
        <p14:creationId xmlns:p14="http://schemas.microsoft.com/office/powerpoint/2010/main" val="841836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147EE-45B4-4AB1-A48C-C8A3735A0DF2}"/>
              </a:ext>
            </a:extLst>
          </p:cNvPr>
          <p:cNvSpPr>
            <a:spLocks noGrp="1"/>
          </p:cNvSpPr>
          <p:nvPr>
            <p:ph type="title"/>
          </p:nvPr>
        </p:nvSpPr>
        <p:spPr/>
        <p:txBody>
          <a:bodyPr/>
          <a:lstStyle/>
          <a:p>
            <a:r>
              <a:rPr lang="en-US" dirty="0"/>
              <a:t>2023 Wellness Activities</a:t>
            </a:r>
          </a:p>
        </p:txBody>
      </p:sp>
      <p:sp>
        <p:nvSpPr>
          <p:cNvPr id="3" name="Content Placeholder 2">
            <a:extLst>
              <a:ext uri="{FF2B5EF4-FFF2-40B4-BE49-F238E27FC236}">
                <a16:creationId xmlns:a16="http://schemas.microsoft.com/office/drawing/2014/main" id="{899BF9A0-4BA0-4253-A5CE-25096204B10E}"/>
              </a:ext>
            </a:extLst>
          </p:cNvPr>
          <p:cNvSpPr>
            <a:spLocks noGrp="1"/>
          </p:cNvSpPr>
          <p:nvPr>
            <p:ph idx="1"/>
          </p:nvPr>
        </p:nvSpPr>
        <p:spPr/>
        <p:txBody>
          <a:bodyPr>
            <a:normAutofit/>
          </a:bodyPr>
          <a:lstStyle/>
          <a:p>
            <a:r>
              <a:rPr lang="en-US" dirty="0"/>
              <a:t>Wellness activities will reset in 2023</a:t>
            </a:r>
          </a:p>
          <a:p>
            <a:pPr lvl="1"/>
            <a:r>
              <a:rPr lang="en-US" dirty="0"/>
              <a:t>More information:  </a:t>
            </a:r>
            <a:r>
              <a:rPr lang="en-US" dirty="0">
                <a:hlinkClick r:id="rId2"/>
              </a:rPr>
              <a:t>www.dbm.maryland.gov/benefits/</a:t>
            </a:r>
            <a:endParaRPr lang="en-US" dirty="0"/>
          </a:p>
          <a:p>
            <a:pPr lvl="2"/>
            <a:r>
              <a:rPr lang="en-US" dirty="0"/>
              <a:t>Wellness page contains a list of the wellness activities for 2023</a:t>
            </a:r>
          </a:p>
          <a:p>
            <a:pPr lvl="2"/>
            <a:r>
              <a:rPr lang="en-US" dirty="0"/>
              <a:t>Earned discounts will continue through the end of 2024</a:t>
            </a:r>
          </a:p>
          <a:p>
            <a:pPr lvl="2"/>
            <a:endParaRPr lang="en-US" sz="1200" dirty="0"/>
          </a:p>
          <a:p>
            <a:pPr marL="548640" lvl="2" indent="0">
              <a:buNone/>
            </a:pPr>
            <a:r>
              <a:rPr lang="en-US" b="1" dirty="0"/>
              <a:t>Take Advantage of These Additional Wellness Benefits:</a:t>
            </a:r>
          </a:p>
          <a:p>
            <a:pPr lvl="2"/>
            <a:r>
              <a:rPr lang="en-US" dirty="0"/>
              <a:t>Reimbursement of weight loss program monthly membership fees (up to $150 per calendar year).</a:t>
            </a:r>
          </a:p>
          <a:p>
            <a:pPr lvl="2"/>
            <a:r>
              <a:rPr lang="en-US" dirty="0"/>
              <a:t>No-cost “Make the Call/Take the Call” Wellness Coaching available under all medical plans to help you reach health goals.</a:t>
            </a:r>
          </a:p>
          <a:p>
            <a:pPr lvl="2"/>
            <a:r>
              <a:rPr lang="en-US" dirty="0"/>
              <a:t>No-cost Weight Management, Tobacco Cessation, Financial Wellbeing and Emotional Wellbeing Programs.</a:t>
            </a:r>
          </a:p>
          <a:p>
            <a:pPr marL="548640" lvl="2" indent="0">
              <a:buNone/>
            </a:pPr>
            <a:r>
              <a:rPr lang="en-US" b="1" dirty="0"/>
              <a:t>New discount:</a:t>
            </a:r>
          </a:p>
          <a:p>
            <a:pPr lvl="2"/>
            <a:r>
              <a:rPr lang="en-US" dirty="0"/>
              <a:t>Complete one of the </a:t>
            </a:r>
            <a:r>
              <a:rPr lang="en-US" u="sng" dirty="0"/>
              <a:t>recommended screenings</a:t>
            </a:r>
            <a:r>
              <a:rPr lang="en-US" dirty="0"/>
              <a:t> to receive a $5 reduction in specialists copays. Complete an </a:t>
            </a:r>
            <a:r>
              <a:rPr lang="en-US" u="sng" dirty="0"/>
              <a:t>annual eye exam</a:t>
            </a:r>
            <a:r>
              <a:rPr lang="en-US" dirty="0"/>
              <a:t> for a $5 reduction in specialists copays. Complete both for maximum reduction of $10.</a:t>
            </a:r>
          </a:p>
        </p:txBody>
      </p:sp>
    </p:spTree>
    <p:extLst>
      <p:ext uri="{BB962C8B-B14F-4D97-AF65-F5344CB8AC3E}">
        <p14:creationId xmlns:p14="http://schemas.microsoft.com/office/powerpoint/2010/main" val="3461061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04C5E-6AFB-4812-AB5C-B1A146A5AE1B}"/>
              </a:ext>
            </a:extLst>
          </p:cNvPr>
          <p:cNvSpPr>
            <a:spLocks noGrp="1"/>
          </p:cNvSpPr>
          <p:nvPr>
            <p:ph type="title"/>
          </p:nvPr>
        </p:nvSpPr>
        <p:spPr/>
        <p:txBody>
          <a:bodyPr/>
          <a:lstStyle/>
          <a:p>
            <a:r>
              <a:rPr lang="en-US" dirty="0"/>
              <a:t>USM MetLife Plans</a:t>
            </a:r>
          </a:p>
        </p:txBody>
      </p:sp>
      <p:sp>
        <p:nvSpPr>
          <p:cNvPr id="3" name="Content Placeholder 2">
            <a:extLst>
              <a:ext uri="{FF2B5EF4-FFF2-40B4-BE49-F238E27FC236}">
                <a16:creationId xmlns:a16="http://schemas.microsoft.com/office/drawing/2014/main" id="{98EC3488-4348-48D0-9E44-50FC6C90190A}"/>
              </a:ext>
            </a:extLst>
          </p:cNvPr>
          <p:cNvSpPr>
            <a:spLocks noGrp="1"/>
          </p:cNvSpPr>
          <p:nvPr>
            <p:ph idx="1"/>
          </p:nvPr>
        </p:nvSpPr>
        <p:spPr/>
        <p:txBody>
          <a:bodyPr/>
          <a:lstStyle/>
          <a:p>
            <a:r>
              <a:rPr lang="en-US" dirty="0">
                <a:hlinkClick r:id="rId2"/>
              </a:rPr>
              <a:t>https://www.metlife.com/info/usmd/</a:t>
            </a:r>
            <a:endParaRPr lang="en-US" dirty="0"/>
          </a:p>
          <a:p>
            <a:pPr lvl="1"/>
            <a:r>
              <a:rPr lang="en-US" dirty="0"/>
              <a:t>Plan details and rates</a:t>
            </a:r>
          </a:p>
          <a:p>
            <a:r>
              <a:rPr lang="en-US" dirty="0"/>
              <a:t>Separate Annual Enrollment Period</a:t>
            </a:r>
          </a:p>
          <a:p>
            <a:r>
              <a:rPr lang="en-US" dirty="0"/>
              <a:t>Usually the month of April</a:t>
            </a:r>
          </a:p>
          <a:p>
            <a:r>
              <a:rPr lang="en-US" dirty="0"/>
              <a:t>Online enrollment</a:t>
            </a:r>
          </a:p>
          <a:p>
            <a:r>
              <a:rPr lang="en-US" dirty="0"/>
              <a:t>Look out for campus announcements</a:t>
            </a:r>
          </a:p>
        </p:txBody>
      </p:sp>
      <p:sp>
        <p:nvSpPr>
          <p:cNvPr id="4" name="Slide Number Placeholder 3">
            <a:extLst>
              <a:ext uri="{FF2B5EF4-FFF2-40B4-BE49-F238E27FC236}">
                <a16:creationId xmlns:a16="http://schemas.microsoft.com/office/drawing/2014/main" id="{C1F311D4-69CE-41F1-B1E5-80B3332E0DA1}"/>
              </a:ext>
            </a:extLst>
          </p:cNvPr>
          <p:cNvSpPr>
            <a:spLocks noGrp="1"/>
          </p:cNvSpPr>
          <p:nvPr>
            <p:ph type="sldNum" sz="quarter" idx="12"/>
          </p:nvPr>
        </p:nvSpPr>
        <p:spPr/>
        <p:txBody>
          <a:bodyPr/>
          <a:lstStyle/>
          <a:p>
            <a:fld id="{4B878934-094F-4CF4-9E6A-E705FC57458C}" type="slidenum">
              <a:rPr lang="en-US" smtClean="0"/>
              <a:t>18</a:t>
            </a:fld>
            <a:endParaRPr lang="en-US"/>
          </a:p>
        </p:txBody>
      </p:sp>
    </p:spTree>
    <p:extLst>
      <p:ext uri="{BB962C8B-B14F-4D97-AF65-F5344CB8AC3E}">
        <p14:creationId xmlns:p14="http://schemas.microsoft.com/office/powerpoint/2010/main" val="4119876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ACBAC-382F-4C96-B5A2-34351D90E5FA}"/>
              </a:ext>
            </a:extLst>
          </p:cNvPr>
          <p:cNvSpPr>
            <a:spLocks noGrp="1"/>
          </p:cNvSpPr>
          <p:nvPr>
            <p:ph type="title"/>
          </p:nvPr>
        </p:nvSpPr>
        <p:spPr/>
        <p:txBody>
          <a:bodyPr/>
          <a:lstStyle/>
          <a:p>
            <a:r>
              <a:rPr lang="en-US" dirty="0"/>
              <a:t>USM MetLife Life Insurance</a:t>
            </a:r>
          </a:p>
        </p:txBody>
      </p:sp>
      <p:sp>
        <p:nvSpPr>
          <p:cNvPr id="3" name="Content Placeholder 2">
            <a:extLst>
              <a:ext uri="{FF2B5EF4-FFF2-40B4-BE49-F238E27FC236}">
                <a16:creationId xmlns:a16="http://schemas.microsoft.com/office/drawing/2014/main" id="{B07E658E-934F-402A-BD30-015BBC4E5DA0}"/>
              </a:ext>
            </a:extLst>
          </p:cNvPr>
          <p:cNvSpPr>
            <a:spLocks noGrp="1"/>
          </p:cNvSpPr>
          <p:nvPr>
            <p:ph idx="1"/>
          </p:nvPr>
        </p:nvSpPr>
        <p:spPr/>
        <p:txBody>
          <a:bodyPr>
            <a:normAutofit fontScale="85000" lnSpcReduction="10000"/>
          </a:bodyPr>
          <a:lstStyle/>
          <a:p>
            <a:r>
              <a:rPr lang="en-US" dirty="0"/>
              <a:t>Employee benefit: Up to 6 X annual salary to a maximum benefit of $750,000 ​</a:t>
            </a:r>
          </a:p>
          <a:p>
            <a:pPr marL="0" indent="0">
              <a:buNone/>
            </a:pPr>
            <a:endParaRPr lang="en-US" dirty="0"/>
          </a:p>
          <a:p>
            <a:r>
              <a:rPr lang="en-US" dirty="0"/>
              <a:t>Employee guaranteed issue*: $100,000​</a:t>
            </a:r>
          </a:p>
          <a:p>
            <a:endParaRPr lang="en-US" dirty="0"/>
          </a:p>
          <a:p>
            <a:r>
              <a:rPr lang="en-US" dirty="0"/>
              <a:t>Spouse benefit: Up to 100% of the employee’s election to a maximum benefit of $150,000 ​</a:t>
            </a:r>
          </a:p>
          <a:p>
            <a:endParaRPr lang="en-US" dirty="0"/>
          </a:p>
          <a:p>
            <a:r>
              <a:rPr lang="en-US" dirty="0"/>
              <a:t>Spouse guaranteed issue: $50,000​</a:t>
            </a:r>
          </a:p>
          <a:p>
            <a:pPr marL="0" indent="0">
              <a:buNone/>
            </a:pPr>
            <a:endParaRPr lang="en-US" dirty="0"/>
          </a:p>
          <a:p>
            <a:r>
              <a:rPr lang="en-US" dirty="0"/>
              <a:t>Child(ren) benefit: Up to 100% of the employee’s election to maximum benefit of $10,000​</a:t>
            </a:r>
          </a:p>
          <a:p>
            <a:pPr marL="0" indent="0">
              <a:buNone/>
            </a:pPr>
            <a:endParaRPr lang="en-US" dirty="0"/>
          </a:p>
          <a:p>
            <a:r>
              <a:rPr lang="en-US" dirty="0"/>
              <a:t>Accelerated death benefit: 50% to $750,000​</a:t>
            </a:r>
          </a:p>
          <a:p>
            <a:pPr marL="0" indent="0">
              <a:buNone/>
            </a:pPr>
            <a:endParaRPr lang="en-US" dirty="0"/>
          </a:p>
          <a:p>
            <a:r>
              <a:rPr lang="en-US" dirty="0"/>
              <a:t>Employee-paid benefit​</a:t>
            </a:r>
          </a:p>
        </p:txBody>
      </p:sp>
    </p:spTree>
    <p:extLst>
      <p:ext uri="{BB962C8B-B14F-4D97-AF65-F5344CB8AC3E}">
        <p14:creationId xmlns:p14="http://schemas.microsoft.com/office/powerpoint/2010/main" val="1817177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981200" y="457200"/>
            <a:ext cx="7086600" cy="6096000"/>
          </a:xfrm>
        </p:spPr>
        <p:txBody>
          <a:bodyPr>
            <a:normAutofit fontScale="92500" lnSpcReduction="20000"/>
          </a:bodyPr>
          <a:lstStyle/>
          <a:p>
            <a:pPr marL="0" indent="0" algn="ctr">
              <a:buNone/>
            </a:pPr>
            <a:r>
              <a:rPr lang="en-US" sz="3000" dirty="0"/>
              <a:t> Agenda</a:t>
            </a:r>
          </a:p>
          <a:p>
            <a:pPr marL="0" indent="0">
              <a:buNone/>
            </a:pPr>
            <a:endParaRPr lang="en-US" sz="2400" dirty="0"/>
          </a:p>
          <a:p>
            <a:pPr marL="0" indent="0">
              <a:buNone/>
            </a:pPr>
            <a:r>
              <a:rPr lang="en-US" sz="2400" dirty="0"/>
              <a:t>   State of Maryland Benefits</a:t>
            </a:r>
          </a:p>
          <a:p>
            <a:pPr lvl="1"/>
            <a:r>
              <a:rPr lang="en-US" sz="2000" dirty="0"/>
              <a:t>Open Enrollment</a:t>
            </a:r>
          </a:p>
          <a:p>
            <a:pPr lvl="1"/>
            <a:r>
              <a:rPr lang="en-US" sz="2000" dirty="0"/>
              <a:t>Medical Plans</a:t>
            </a:r>
          </a:p>
          <a:p>
            <a:pPr lvl="1"/>
            <a:r>
              <a:rPr lang="en-US" sz="2000" dirty="0"/>
              <a:t>Prescription Drug</a:t>
            </a:r>
            <a:endParaRPr lang="en-US" sz="1600" dirty="0"/>
          </a:p>
          <a:p>
            <a:pPr lvl="1"/>
            <a:r>
              <a:rPr lang="en-US" sz="2000" dirty="0"/>
              <a:t>Dental Plans</a:t>
            </a:r>
          </a:p>
          <a:p>
            <a:pPr lvl="1"/>
            <a:r>
              <a:rPr lang="en-US" sz="2000" dirty="0"/>
              <a:t>Flexible Spending Accounts</a:t>
            </a:r>
          </a:p>
          <a:p>
            <a:pPr lvl="1"/>
            <a:r>
              <a:rPr lang="en-US" sz="2000" dirty="0"/>
              <a:t>Term Life Insurance </a:t>
            </a:r>
          </a:p>
          <a:p>
            <a:pPr lvl="1"/>
            <a:r>
              <a:rPr lang="en-US" sz="2000" dirty="0"/>
              <a:t>Accidental Death &amp; Dismemberment</a:t>
            </a:r>
          </a:p>
          <a:p>
            <a:pPr marL="274320" lvl="1" indent="0">
              <a:buNone/>
            </a:pPr>
            <a:endParaRPr lang="en-US" sz="2000" dirty="0"/>
          </a:p>
          <a:p>
            <a:pPr marL="274320" lvl="1" indent="0">
              <a:buNone/>
            </a:pPr>
            <a:r>
              <a:rPr lang="en-US" dirty="0"/>
              <a:t>Wellness Activities in 2023</a:t>
            </a:r>
          </a:p>
          <a:p>
            <a:pPr marL="274320" lvl="1" indent="0">
              <a:buNone/>
            </a:pPr>
            <a:endParaRPr lang="en-US" sz="2000" dirty="0"/>
          </a:p>
          <a:p>
            <a:pPr marL="274320" lvl="1" indent="0">
              <a:buNone/>
            </a:pPr>
            <a:r>
              <a:rPr lang="en-US" dirty="0"/>
              <a:t>State Retirement Agency</a:t>
            </a:r>
          </a:p>
          <a:p>
            <a:pPr lvl="1"/>
            <a:r>
              <a:rPr lang="en-US" sz="2000" i="1" dirty="0"/>
              <a:t>mySRPS</a:t>
            </a:r>
          </a:p>
          <a:p>
            <a:pPr lvl="1"/>
            <a:endParaRPr lang="en-US" sz="2000" i="1" dirty="0"/>
          </a:p>
          <a:p>
            <a:pPr marL="274320" lvl="1" indent="0">
              <a:buNone/>
            </a:pPr>
            <a:r>
              <a:rPr lang="en-US" dirty="0"/>
              <a:t>Supplemental Retirement Accounts</a:t>
            </a:r>
          </a:p>
          <a:p>
            <a:pPr marL="274320" lvl="1" indent="0">
              <a:buNone/>
            </a:pPr>
            <a:endParaRPr lang="en-US" dirty="0"/>
          </a:p>
          <a:p>
            <a:pPr marL="274320" lvl="1" indent="0">
              <a:buNone/>
            </a:pPr>
            <a:r>
              <a:rPr lang="en-US" dirty="0"/>
              <a:t>Employee Assistance Program</a:t>
            </a:r>
          </a:p>
          <a:p>
            <a:pPr marL="274320" lvl="1" indent="0">
              <a:buNone/>
            </a:pPr>
            <a:endParaRPr lang="en-US" dirty="0"/>
          </a:p>
        </p:txBody>
      </p:sp>
    </p:spTree>
    <p:extLst>
      <p:ext uri="{BB962C8B-B14F-4D97-AF65-F5344CB8AC3E}">
        <p14:creationId xmlns:p14="http://schemas.microsoft.com/office/powerpoint/2010/main" val="31036032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FD1D9-6423-47D0-A882-A142521C2CBA}"/>
              </a:ext>
            </a:extLst>
          </p:cNvPr>
          <p:cNvSpPr>
            <a:spLocks noGrp="1"/>
          </p:cNvSpPr>
          <p:nvPr>
            <p:ph type="title"/>
          </p:nvPr>
        </p:nvSpPr>
        <p:spPr/>
        <p:txBody>
          <a:bodyPr/>
          <a:lstStyle/>
          <a:p>
            <a:r>
              <a:rPr lang="en-US" dirty="0"/>
              <a:t>USM MetLife Long-Term Disability</a:t>
            </a:r>
          </a:p>
        </p:txBody>
      </p:sp>
      <p:sp>
        <p:nvSpPr>
          <p:cNvPr id="3" name="Text Placeholder 2">
            <a:extLst>
              <a:ext uri="{FF2B5EF4-FFF2-40B4-BE49-F238E27FC236}">
                <a16:creationId xmlns:a16="http://schemas.microsoft.com/office/drawing/2014/main" id="{6EFE9628-BBD7-4C22-8DD8-C75F6E8E7134}"/>
              </a:ext>
            </a:extLst>
          </p:cNvPr>
          <p:cNvSpPr>
            <a:spLocks noGrp="1"/>
          </p:cNvSpPr>
          <p:nvPr>
            <p:ph type="body" idx="1"/>
          </p:nvPr>
        </p:nvSpPr>
        <p:spPr>
          <a:xfrm>
            <a:off x="1988234" y="1814574"/>
            <a:ext cx="3931920" cy="639762"/>
          </a:xfrm>
        </p:spPr>
        <p:txBody>
          <a:bodyPr>
            <a:normAutofit/>
          </a:bodyPr>
          <a:lstStyle/>
          <a:p>
            <a:r>
              <a:rPr lang="en-US" sz="2400" dirty="0"/>
              <a:t>How it helps:</a:t>
            </a:r>
          </a:p>
        </p:txBody>
      </p:sp>
      <p:sp>
        <p:nvSpPr>
          <p:cNvPr id="4" name="Content Placeholder 3">
            <a:extLst>
              <a:ext uri="{FF2B5EF4-FFF2-40B4-BE49-F238E27FC236}">
                <a16:creationId xmlns:a16="http://schemas.microsoft.com/office/drawing/2014/main" id="{131F6E79-78D2-4E7A-9C03-4C791A5144E8}"/>
              </a:ext>
            </a:extLst>
          </p:cNvPr>
          <p:cNvSpPr>
            <a:spLocks noGrp="1"/>
          </p:cNvSpPr>
          <p:nvPr>
            <p:ph sz="half" idx="2"/>
          </p:nvPr>
        </p:nvSpPr>
        <p:spPr>
          <a:xfrm>
            <a:off x="1988234" y="2626709"/>
            <a:ext cx="3931920" cy="1260856"/>
          </a:xfrm>
        </p:spPr>
        <p:txBody>
          <a:bodyPr>
            <a:noAutofit/>
          </a:bodyPr>
          <a:lstStyle/>
          <a:p>
            <a:pPr marL="0" indent="0">
              <a:buNone/>
            </a:pPr>
            <a:r>
              <a:rPr lang="en-US" dirty="0"/>
              <a:t>Can replace a portion of your income when you're unable to work for a few months or even a few years.</a:t>
            </a:r>
          </a:p>
        </p:txBody>
      </p:sp>
      <p:sp>
        <p:nvSpPr>
          <p:cNvPr id="5" name="Text Placeholder 4">
            <a:extLst>
              <a:ext uri="{FF2B5EF4-FFF2-40B4-BE49-F238E27FC236}">
                <a16:creationId xmlns:a16="http://schemas.microsoft.com/office/drawing/2014/main" id="{E6270A9D-5B2F-4C59-8D88-2C8AFBE1D427}"/>
              </a:ext>
            </a:extLst>
          </p:cNvPr>
          <p:cNvSpPr>
            <a:spLocks noGrp="1"/>
          </p:cNvSpPr>
          <p:nvPr>
            <p:ph type="body" sz="quarter" idx="3"/>
          </p:nvPr>
        </p:nvSpPr>
        <p:spPr>
          <a:xfrm>
            <a:off x="6443003" y="1816433"/>
            <a:ext cx="3931920" cy="639762"/>
          </a:xfrm>
        </p:spPr>
        <p:txBody>
          <a:bodyPr>
            <a:normAutofit/>
          </a:bodyPr>
          <a:lstStyle/>
          <a:p>
            <a:r>
              <a:rPr lang="en-US" sz="2400" dirty="0"/>
              <a:t>What you should know:</a:t>
            </a:r>
          </a:p>
        </p:txBody>
      </p:sp>
      <p:sp>
        <p:nvSpPr>
          <p:cNvPr id="6" name="Content Placeholder 5">
            <a:extLst>
              <a:ext uri="{FF2B5EF4-FFF2-40B4-BE49-F238E27FC236}">
                <a16:creationId xmlns:a16="http://schemas.microsoft.com/office/drawing/2014/main" id="{7D286197-636C-44C5-AF3F-528B72382146}"/>
              </a:ext>
            </a:extLst>
          </p:cNvPr>
          <p:cNvSpPr>
            <a:spLocks noGrp="1"/>
          </p:cNvSpPr>
          <p:nvPr>
            <p:ph sz="quarter" idx="4"/>
          </p:nvPr>
        </p:nvSpPr>
        <p:spPr>
          <a:xfrm>
            <a:off x="6477000" y="2626709"/>
            <a:ext cx="4114800" cy="2356976"/>
          </a:xfrm>
        </p:spPr>
        <p:txBody>
          <a:bodyPr>
            <a:noAutofit/>
          </a:bodyPr>
          <a:lstStyle/>
          <a:p>
            <a:pPr marL="0" indent="0">
              <a:buNone/>
            </a:pPr>
            <a:r>
              <a:rPr lang="en-US" dirty="0"/>
              <a:t>Many conditions that keep you from working, including:​</a:t>
            </a:r>
          </a:p>
          <a:p>
            <a:r>
              <a:rPr lang="en-US" dirty="0"/>
              <a:t>Joint disorders​</a:t>
            </a:r>
          </a:p>
          <a:p>
            <a:r>
              <a:rPr lang="en-US" dirty="0"/>
              <a:t>Cancer​</a:t>
            </a:r>
          </a:p>
          <a:p>
            <a:r>
              <a:rPr lang="en-US" dirty="0"/>
              <a:t>Behavioral health issues​</a:t>
            </a:r>
          </a:p>
          <a:p>
            <a:r>
              <a:rPr lang="en-US" dirty="0"/>
              <a:t>Injury and poisoning​</a:t>
            </a:r>
          </a:p>
          <a:p>
            <a:r>
              <a:rPr lang="en-US" dirty="0"/>
              <a:t>Circulatory diseases</a:t>
            </a:r>
          </a:p>
        </p:txBody>
      </p:sp>
    </p:spTree>
    <p:extLst>
      <p:ext uri="{BB962C8B-B14F-4D97-AF65-F5344CB8AC3E}">
        <p14:creationId xmlns:p14="http://schemas.microsoft.com/office/powerpoint/2010/main" val="4145628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21B40-2D0B-49CA-8104-55659F444FD2}"/>
              </a:ext>
            </a:extLst>
          </p:cNvPr>
          <p:cNvSpPr>
            <a:spLocks noGrp="1"/>
          </p:cNvSpPr>
          <p:nvPr>
            <p:ph type="title"/>
          </p:nvPr>
        </p:nvSpPr>
        <p:spPr/>
        <p:txBody>
          <a:bodyPr>
            <a:normAutofit/>
          </a:bodyPr>
          <a:lstStyle/>
          <a:p>
            <a:r>
              <a:rPr lang="en-US" dirty="0"/>
              <a:t>USM MetLife Long-Term Disability – continued</a:t>
            </a:r>
          </a:p>
        </p:txBody>
      </p:sp>
      <p:sp>
        <p:nvSpPr>
          <p:cNvPr id="3" name="Content Placeholder 2">
            <a:extLst>
              <a:ext uri="{FF2B5EF4-FFF2-40B4-BE49-F238E27FC236}">
                <a16:creationId xmlns:a16="http://schemas.microsoft.com/office/drawing/2014/main" id="{6B2BB76F-ED0E-4634-8111-D2691991FB1D}"/>
              </a:ext>
            </a:extLst>
          </p:cNvPr>
          <p:cNvSpPr>
            <a:spLocks noGrp="1"/>
          </p:cNvSpPr>
          <p:nvPr>
            <p:ph idx="1"/>
          </p:nvPr>
        </p:nvSpPr>
        <p:spPr/>
        <p:txBody>
          <a:bodyPr>
            <a:normAutofit lnSpcReduction="10000"/>
          </a:bodyPr>
          <a:lstStyle/>
          <a:p>
            <a:pPr marL="0" indent="0" algn="ctr">
              <a:spcBef>
                <a:spcPts val="0"/>
              </a:spcBef>
              <a:buClrTx/>
              <a:buSzTx/>
              <a:buNone/>
            </a:pPr>
            <a:endParaRPr lang="en-US" dirty="0">
              <a:solidFill>
                <a:srgbClr val="D2533C"/>
              </a:solidFill>
            </a:endParaRPr>
          </a:p>
          <a:p>
            <a:pPr marL="0" indent="0" algn="ctr">
              <a:spcBef>
                <a:spcPts val="0"/>
              </a:spcBef>
              <a:buClrTx/>
              <a:buSzTx/>
              <a:buNone/>
            </a:pPr>
            <a:r>
              <a:rPr lang="en-US" dirty="0">
                <a:solidFill>
                  <a:srgbClr val="D2533C"/>
                </a:solidFill>
              </a:rPr>
              <a:t>What you should know:</a:t>
            </a:r>
          </a:p>
          <a:p>
            <a:pPr marL="0" indent="0" algn="ctr">
              <a:spcBef>
                <a:spcPts val="0"/>
              </a:spcBef>
              <a:buClrTx/>
              <a:buSzTx/>
              <a:buNone/>
            </a:pPr>
            <a:endParaRPr lang="en-US" dirty="0">
              <a:solidFill>
                <a:srgbClr val="D2533C"/>
              </a:solidFill>
            </a:endParaRPr>
          </a:p>
          <a:p>
            <a:pPr marL="0" indent="0">
              <a:spcBef>
                <a:spcPts val="0"/>
              </a:spcBef>
              <a:buClrTx/>
              <a:buSzTx/>
              <a:buNone/>
            </a:pPr>
            <a:r>
              <a:rPr lang="en-US" dirty="0">
                <a:solidFill>
                  <a:srgbClr val="292934"/>
                </a:solidFill>
              </a:rPr>
              <a:t>Maximum monthly benefit: 60% to $10,000​</a:t>
            </a:r>
          </a:p>
          <a:p>
            <a:pPr marL="0" indent="0">
              <a:spcBef>
                <a:spcPts val="0"/>
              </a:spcBef>
              <a:buClrTx/>
              <a:buSzTx/>
              <a:buNone/>
            </a:pPr>
            <a:endParaRPr lang="en-US" dirty="0">
              <a:solidFill>
                <a:srgbClr val="292934"/>
              </a:solidFill>
            </a:endParaRPr>
          </a:p>
          <a:p>
            <a:pPr marL="0" indent="0">
              <a:spcBef>
                <a:spcPts val="0"/>
              </a:spcBef>
              <a:buClrTx/>
              <a:buSzTx/>
              <a:buNone/>
            </a:pPr>
            <a:r>
              <a:rPr lang="en-US" dirty="0">
                <a:solidFill>
                  <a:srgbClr val="292934"/>
                </a:solidFill>
              </a:rPr>
              <a:t>Benefit duration: SS ADEA ​(scale based on age when disabled)</a:t>
            </a:r>
          </a:p>
          <a:p>
            <a:pPr marL="0" indent="0">
              <a:spcBef>
                <a:spcPts val="0"/>
              </a:spcBef>
              <a:buClrTx/>
              <a:buSzTx/>
              <a:buNone/>
            </a:pPr>
            <a:endParaRPr lang="en-US" dirty="0">
              <a:solidFill>
                <a:srgbClr val="292934"/>
              </a:solidFill>
            </a:endParaRPr>
          </a:p>
          <a:p>
            <a:pPr marL="0" indent="0">
              <a:spcBef>
                <a:spcPts val="0"/>
              </a:spcBef>
              <a:buClrTx/>
              <a:buSzTx/>
              <a:buNone/>
            </a:pPr>
            <a:r>
              <a:rPr lang="en-US" dirty="0">
                <a:solidFill>
                  <a:srgbClr val="292934"/>
                </a:solidFill>
              </a:rPr>
              <a:t>Definition of disability: 5 Year Residual​</a:t>
            </a:r>
          </a:p>
          <a:p>
            <a:pPr marL="0" indent="0">
              <a:spcBef>
                <a:spcPts val="0"/>
              </a:spcBef>
              <a:buClrTx/>
              <a:buSzTx/>
              <a:buNone/>
            </a:pPr>
            <a:endParaRPr lang="en-US" dirty="0">
              <a:solidFill>
                <a:srgbClr val="292934"/>
              </a:solidFill>
            </a:endParaRPr>
          </a:p>
          <a:p>
            <a:pPr marL="0" indent="0">
              <a:spcBef>
                <a:spcPts val="0"/>
              </a:spcBef>
              <a:buClrTx/>
              <a:buSzTx/>
              <a:buNone/>
            </a:pPr>
            <a:r>
              <a:rPr lang="en-US" dirty="0">
                <a:solidFill>
                  <a:srgbClr val="292934"/>
                </a:solidFill>
              </a:rPr>
              <a:t>Elimination period injury/sickness: 90 days or 365 days​</a:t>
            </a:r>
          </a:p>
          <a:p>
            <a:pPr marL="0" indent="0">
              <a:spcBef>
                <a:spcPts val="0"/>
              </a:spcBef>
              <a:buClrTx/>
              <a:buSzTx/>
              <a:buNone/>
            </a:pPr>
            <a:endParaRPr lang="en-US" dirty="0">
              <a:solidFill>
                <a:srgbClr val="292934"/>
              </a:solidFill>
            </a:endParaRPr>
          </a:p>
          <a:p>
            <a:pPr marL="0" indent="0">
              <a:spcBef>
                <a:spcPts val="0"/>
              </a:spcBef>
              <a:buClrTx/>
              <a:buSzTx/>
              <a:buNone/>
            </a:pPr>
            <a:r>
              <a:rPr lang="en-US" dirty="0">
                <a:solidFill>
                  <a:srgbClr val="292934"/>
                </a:solidFill>
              </a:rPr>
              <a:t>Pre-existing condition limitation: 3/3/12​</a:t>
            </a:r>
          </a:p>
          <a:p>
            <a:pPr marL="0" indent="0">
              <a:spcBef>
                <a:spcPts val="0"/>
              </a:spcBef>
              <a:buClrTx/>
              <a:buSzTx/>
              <a:buNone/>
            </a:pPr>
            <a:endParaRPr lang="en-US" dirty="0">
              <a:solidFill>
                <a:srgbClr val="292934"/>
              </a:solidFill>
            </a:endParaRPr>
          </a:p>
          <a:p>
            <a:pPr marL="0" indent="0">
              <a:spcBef>
                <a:spcPts val="0"/>
              </a:spcBef>
              <a:buClrTx/>
              <a:buSzTx/>
              <a:buNone/>
            </a:pPr>
            <a:r>
              <a:rPr lang="en-US" dirty="0">
                <a:solidFill>
                  <a:srgbClr val="292934"/>
                </a:solidFill>
              </a:rPr>
              <a:t>Employee-paid benefit</a:t>
            </a:r>
          </a:p>
          <a:p>
            <a:endParaRPr lang="en-US" dirty="0"/>
          </a:p>
        </p:txBody>
      </p:sp>
    </p:spTree>
    <p:extLst>
      <p:ext uri="{BB962C8B-B14F-4D97-AF65-F5344CB8AC3E}">
        <p14:creationId xmlns:p14="http://schemas.microsoft.com/office/powerpoint/2010/main" val="2530116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880B9-558A-4A6E-AB8A-4B5A64FE4223}"/>
              </a:ext>
            </a:extLst>
          </p:cNvPr>
          <p:cNvSpPr>
            <a:spLocks noGrp="1"/>
          </p:cNvSpPr>
          <p:nvPr>
            <p:ph type="title"/>
          </p:nvPr>
        </p:nvSpPr>
        <p:spPr/>
        <p:txBody>
          <a:bodyPr/>
          <a:lstStyle/>
          <a:p>
            <a:r>
              <a:rPr lang="en-US" dirty="0"/>
              <a:t>State Retirement Agency - </a:t>
            </a:r>
            <a:r>
              <a:rPr lang="en-US" i="1" dirty="0"/>
              <a:t>mySRPS</a:t>
            </a:r>
          </a:p>
        </p:txBody>
      </p:sp>
      <p:sp>
        <p:nvSpPr>
          <p:cNvPr id="3" name="Content Placeholder 2">
            <a:extLst>
              <a:ext uri="{FF2B5EF4-FFF2-40B4-BE49-F238E27FC236}">
                <a16:creationId xmlns:a16="http://schemas.microsoft.com/office/drawing/2014/main" id="{0D358F2A-BB23-47C2-A8F3-CE3D4B980AD0}"/>
              </a:ext>
            </a:extLst>
          </p:cNvPr>
          <p:cNvSpPr>
            <a:spLocks noGrp="1"/>
          </p:cNvSpPr>
          <p:nvPr>
            <p:ph idx="1"/>
          </p:nvPr>
        </p:nvSpPr>
        <p:spPr/>
        <p:txBody>
          <a:bodyPr/>
          <a:lstStyle/>
          <a:p>
            <a:pPr marL="0" indent="0">
              <a:buNone/>
            </a:pPr>
            <a:r>
              <a:rPr lang="en-US" dirty="0"/>
              <a:t>What is </a:t>
            </a:r>
            <a:r>
              <a:rPr lang="en-US" i="1" dirty="0"/>
              <a:t>mySRPS</a:t>
            </a:r>
            <a:r>
              <a:rPr lang="en-US" dirty="0"/>
              <a:t>? It’s a secure website that lets eligible SRA pension plan participants get information and make transactions related to their retirement account. </a:t>
            </a:r>
          </a:p>
          <a:p>
            <a:pPr marL="0" indent="0">
              <a:buNone/>
            </a:pPr>
            <a:endParaRPr lang="en-US" dirty="0"/>
          </a:p>
          <a:p>
            <a:pPr marL="0" indent="0">
              <a:buNone/>
            </a:pPr>
            <a:r>
              <a:rPr lang="en-US" dirty="0"/>
              <a:t>What can I do in </a:t>
            </a:r>
            <a:r>
              <a:rPr lang="en-US" i="1" dirty="0"/>
              <a:t>mySRPS</a:t>
            </a:r>
            <a:r>
              <a:rPr lang="en-US" dirty="0"/>
              <a:t>? View/print annual Personal Statement of Benefits, run/save retirement estimates, view and update beneficiaries, send secure messages to the State Retirement Agency.</a:t>
            </a:r>
          </a:p>
          <a:p>
            <a:pPr marL="0" indent="0">
              <a:buNone/>
            </a:pPr>
            <a:endParaRPr lang="en-US" dirty="0"/>
          </a:p>
          <a:p>
            <a:pPr marL="0" indent="0" algn="ctr">
              <a:buNone/>
            </a:pPr>
            <a:r>
              <a:rPr lang="en-US" dirty="0"/>
              <a:t>Please visit </a:t>
            </a:r>
            <a:r>
              <a:rPr lang="en-US" dirty="0">
                <a:hlinkClick r:id="rId2"/>
              </a:rPr>
              <a:t>www.sra.maryland.gov</a:t>
            </a:r>
            <a:r>
              <a:rPr lang="en-US" dirty="0"/>
              <a:t> to start </a:t>
            </a:r>
          </a:p>
          <a:p>
            <a:pPr marL="0" indent="0" algn="ctr">
              <a:buNone/>
            </a:pPr>
            <a:r>
              <a:rPr lang="en-US" dirty="0"/>
              <a:t>the set-up process.</a:t>
            </a:r>
          </a:p>
        </p:txBody>
      </p:sp>
    </p:spTree>
    <p:extLst>
      <p:ext uri="{BB962C8B-B14F-4D97-AF65-F5344CB8AC3E}">
        <p14:creationId xmlns:p14="http://schemas.microsoft.com/office/powerpoint/2010/main" val="11677024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FEF21-216A-4FE2-9F4E-E6A4714288D7}"/>
              </a:ext>
            </a:extLst>
          </p:cNvPr>
          <p:cNvSpPr>
            <a:spLocks noGrp="1"/>
          </p:cNvSpPr>
          <p:nvPr>
            <p:ph type="title"/>
          </p:nvPr>
        </p:nvSpPr>
        <p:spPr/>
        <p:txBody>
          <a:bodyPr/>
          <a:lstStyle/>
          <a:p>
            <a:r>
              <a:rPr lang="en-US" dirty="0"/>
              <a:t>Supplemental Retirement Accounts</a:t>
            </a:r>
          </a:p>
        </p:txBody>
      </p:sp>
      <p:sp>
        <p:nvSpPr>
          <p:cNvPr id="3" name="Content Placeholder 2">
            <a:extLst>
              <a:ext uri="{FF2B5EF4-FFF2-40B4-BE49-F238E27FC236}">
                <a16:creationId xmlns:a16="http://schemas.microsoft.com/office/drawing/2014/main" id="{622CA87D-7CFE-4C58-99E2-7E015C3E4F05}"/>
              </a:ext>
            </a:extLst>
          </p:cNvPr>
          <p:cNvSpPr>
            <a:spLocks noGrp="1"/>
          </p:cNvSpPr>
          <p:nvPr>
            <p:ph idx="1"/>
          </p:nvPr>
        </p:nvSpPr>
        <p:spPr/>
        <p:txBody>
          <a:bodyPr/>
          <a:lstStyle/>
          <a:p>
            <a:r>
              <a:rPr lang="en-US" sz="2200" dirty="0"/>
              <a:t>Three vendors available:  Fidelity, TIAA, Nationwide (MSRP)</a:t>
            </a:r>
          </a:p>
          <a:p>
            <a:endParaRPr lang="en-US" dirty="0"/>
          </a:p>
        </p:txBody>
      </p:sp>
      <p:graphicFrame>
        <p:nvGraphicFramePr>
          <p:cNvPr id="4" name="Table 3">
            <a:extLst>
              <a:ext uri="{FF2B5EF4-FFF2-40B4-BE49-F238E27FC236}">
                <a16:creationId xmlns:a16="http://schemas.microsoft.com/office/drawing/2014/main" id="{8C954B0F-AB71-445D-AE91-24F620B31223}"/>
              </a:ext>
            </a:extLst>
          </p:cNvPr>
          <p:cNvGraphicFramePr>
            <a:graphicFrameLocks noGrp="1"/>
          </p:cNvGraphicFramePr>
          <p:nvPr>
            <p:extLst>
              <p:ext uri="{D42A27DB-BD31-4B8C-83A1-F6EECF244321}">
                <p14:modId xmlns:p14="http://schemas.microsoft.com/office/powerpoint/2010/main" val="1927070342"/>
              </p:ext>
            </p:extLst>
          </p:nvPr>
        </p:nvGraphicFramePr>
        <p:xfrm>
          <a:off x="3879851" y="2286000"/>
          <a:ext cx="4432298" cy="1600200"/>
        </p:xfrm>
        <a:graphic>
          <a:graphicData uri="http://schemas.openxmlformats.org/drawingml/2006/table">
            <a:tbl>
              <a:tblPr firstRow="1" firstCol="1" bandRow="1">
                <a:tableStyleId>{72833802-FEF1-4C79-8D5D-14CF1EAF98D9}</a:tableStyleId>
              </a:tblPr>
              <a:tblGrid>
                <a:gridCol w="922538">
                  <a:extLst>
                    <a:ext uri="{9D8B030D-6E8A-4147-A177-3AD203B41FA5}">
                      <a16:colId xmlns:a16="http://schemas.microsoft.com/office/drawing/2014/main" val="2641427301"/>
                    </a:ext>
                  </a:extLst>
                </a:gridCol>
                <a:gridCol w="584960">
                  <a:extLst>
                    <a:ext uri="{9D8B030D-6E8A-4147-A177-3AD203B41FA5}">
                      <a16:colId xmlns:a16="http://schemas.microsoft.com/office/drawing/2014/main" val="1407473538"/>
                    </a:ext>
                  </a:extLst>
                </a:gridCol>
                <a:gridCol w="584960">
                  <a:extLst>
                    <a:ext uri="{9D8B030D-6E8A-4147-A177-3AD203B41FA5}">
                      <a16:colId xmlns:a16="http://schemas.microsoft.com/office/drawing/2014/main" val="2073679521"/>
                    </a:ext>
                  </a:extLst>
                </a:gridCol>
                <a:gridCol w="584960">
                  <a:extLst>
                    <a:ext uri="{9D8B030D-6E8A-4147-A177-3AD203B41FA5}">
                      <a16:colId xmlns:a16="http://schemas.microsoft.com/office/drawing/2014/main" val="3295103858"/>
                    </a:ext>
                  </a:extLst>
                </a:gridCol>
                <a:gridCol w="584960">
                  <a:extLst>
                    <a:ext uri="{9D8B030D-6E8A-4147-A177-3AD203B41FA5}">
                      <a16:colId xmlns:a16="http://schemas.microsoft.com/office/drawing/2014/main" val="3183359677"/>
                    </a:ext>
                  </a:extLst>
                </a:gridCol>
                <a:gridCol w="584960">
                  <a:extLst>
                    <a:ext uri="{9D8B030D-6E8A-4147-A177-3AD203B41FA5}">
                      <a16:colId xmlns:a16="http://schemas.microsoft.com/office/drawing/2014/main" val="3469138184"/>
                    </a:ext>
                  </a:extLst>
                </a:gridCol>
                <a:gridCol w="584960">
                  <a:extLst>
                    <a:ext uri="{9D8B030D-6E8A-4147-A177-3AD203B41FA5}">
                      <a16:colId xmlns:a16="http://schemas.microsoft.com/office/drawing/2014/main" val="3016347698"/>
                    </a:ext>
                  </a:extLst>
                </a:gridCol>
              </a:tblGrid>
              <a:tr h="365320">
                <a:tc rowSpan="2">
                  <a:txBody>
                    <a:bodyPr/>
                    <a:lstStyle/>
                    <a:p>
                      <a:pPr marL="0" marR="0" algn="ctr">
                        <a:spcBef>
                          <a:spcPts val="0"/>
                        </a:spcBef>
                        <a:spcAft>
                          <a:spcPts val="0"/>
                        </a:spcAft>
                      </a:pPr>
                      <a:r>
                        <a:rPr lang="en-US" sz="1400" dirty="0">
                          <a:effectLst/>
                        </a:rPr>
                        <a:t>Vendor </a:t>
                      </a:r>
                      <a:endParaRPr lang="en-US" sz="1400" dirty="0">
                        <a:effectLst/>
                        <a:latin typeface="Calibri" panose="020F0502020204030204" pitchFamily="34" charset="0"/>
                        <a:ea typeface="Calibri" panose="020F0502020204030204" pitchFamily="34" charset="0"/>
                      </a:endParaRPr>
                    </a:p>
                  </a:txBody>
                  <a:tcPr marL="68580" marR="68580" marT="0" marB="0" anchor="ctr"/>
                </a:tc>
                <a:tc gridSpan="3">
                  <a:txBody>
                    <a:bodyPr/>
                    <a:lstStyle/>
                    <a:p>
                      <a:pPr marL="0" marR="0" algn="ctr">
                        <a:spcBef>
                          <a:spcPts val="0"/>
                        </a:spcBef>
                        <a:spcAft>
                          <a:spcPts val="0"/>
                        </a:spcAft>
                      </a:pPr>
                      <a:r>
                        <a:rPr lang="en-US" sz="1400" dirty="0">
                          <a:effectLst/>
                        </a:rPr>
                        <a:t>Pre-tax options</a:t>
                      </a:r>
                      <a:endParaRPr lang="en-US" sz="1100" dirty="0">
                        <a:effectLst/>
                        <a:latin typeface="Calibri" panose="020F0502020204030204" pitchFamily="34" charset="0"/>
                        <a:ea typeface="Calibri" panose="020F0502020204030204" pitchFamily="34" charset="0"/>
                      </a:endParaRPr>
                    </a:p>
                  </a:txBody>
                  <a:tcPr marL="68580" marR="68580" marT="0" marB="0" anchor="ctr">
                    <a:lnR w="12700" cap="flat" cmpd="sng" algn="ctr">
                      <a:solidFill>
                        <a:schemeClr val="tx1"/>
                      </a:solidFill>
                      <a:prstDash val="solid"/>
                      <a:round/>
                      <a:headEnd type="none" w="med" len="med"/>
                      <a:tailEnd type="none" w="med" len="med"/>
                    </a:lnR>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1400" dirty="0">
                          <a:effectLst/>
                        </a:rPr>
                        <a:t>Roth options (post-tax)</a:t>
                      </a:r>
                      <a:endParaRPr lang="en-US"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5805161"/>
                  </a:ext>
                </a:extLst>
              </a:tr>
              <a:tr h="293370">
                <a:tc vMerge="1">
                  <a:txBody>
                    <a:bodyPr/>
                    <a:lstStyle/>
                    <a:p>
                      <a:endParaRPr lang="en-US"/>
                    </a:p>
                  </a:txBody>
                  <a:tcPr/>
                </a:tc>
                <a:tc>
                  <a:txBody>
                    <a:bodyPr/>
                    <a:lstStyle/>
                    <a:p>
                      <a:pPr marL="0" marR="0" algn="ctr">
                        <a:spcBef>
                          <a:spcPts val="0"/>
                        </a:spcBef>
                        <a:spcAft>
                          <a:spcPts val="0"/>
                        </a:spcAft>
                      </a:pPr>
                      <a:r>
                        <a:rPr lang="en-US" sz="1200" dirty="0">
                          <a:effectLst/>
                        </a:rPr>
                        <a:t>401(k)</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dirty="0">
                          <a:effectLst/>
                        </a:rPr>
                        <a:t>403(b)</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dirty="0">
                          <a:effectLst/>
                        </a:rPr>
                        <a:t>457(b)</a:t>
                      </a:r>
                      <a:endParaRPr lang="en-US" sz="1100" dirty="0">
                        <a:effectLst/>
                        <a:latin typeface="Calibri" panose="020F0502020204030204" pitchFamily="34" charset="0"/>
                        <a:ea typeface="Calibri" panose="020F0502020204030204" pitchFamily="34"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200" dirty="0">
                          <a:effectLst/>
                        </a:rPr>
                        <a:t>401(k)</a:t>
                      </a:r>
                      <a:endParaRPr lang="en-US"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200" dirty="0">
                          <a:effectLst/>
                        </a:rPr>
                        <a:t>403(b)</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dirty="0">
                          <a:effectLst/>
                        </a:rPr>
                        <a:t>457(b)</a:t>
                      </a:r>
                      <a:endParaRPr lang="en-US" sz="11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772945773"/>
                  </a:ext>
                </a:extLst>
              </a:tr>
              <a:tr h="293370">
                <a:tc>
                  <a:txBody>
                    <a:bodyPr/>
                    <a:lstStyle/>
                    <a:p>
                      <a:pPr marL="0" marR="0">
                        <a:spcBef>
                          <a:spcPts val="0"/>
                        </a:spcBef>
                        <a:spcAft>
                          <a:spcPts val="0"/>
                        </a:spcAft>
                      </a:pPr>
                      <a:r>
                        <a:rPr lang="en-US" sz="1400" dirty="0">
                          <a:effectLst/>
                        </a:rPr>
                        <a:t>Fidelity</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dirty="0">
                          <a:effectLst/>
                        </a:rPr>
                        <a:t>X</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a:effectLst/>
                        </a:rPr>
                        <a:t>X</a:t>
                      </a:r>
                      <a:endParaRPr lang="en-US" sz="1100">
                        <a:effectLst/>
                        <a:latin typeface="Calibri" panose="020F0502020204030204" pitchFamily="34" charset="0"/>
                        <a:ea typeface="Calibri" panose="020F0502020204030204" pitchFamily="34"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200" dirty="0">
                          <a:effectLst/>
                        </a:rPr>
                        <a:t>X</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885216957"/>
                  </a:ext>
                </a:extLst>
              </a:tr>
              <a:tr h="293370">
                <a:tc>
                  <a:txBody>
                    <a:bodyPr/>
                    <a:lstStyle/>
                    <a:p>
                      <a:pPr marL="0" marR="0">
                        <a:spcBef>
                          <a:spcPts val="0"/>
                        </a:spcBef>
                        <a:spcAft>
                          <a:spcPts val="0"/>
                        </a:spcAft>
                      </a:pPr>
                      <a:r>
                        <a:rPr lang="en-US" sz="1400" dirty="0">
                          <a:effectLst/>
                        </a:rPr>
                        <a:t>TIAA</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a:effectLst/>
                        </a:rPr>
                        <a:t> </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a:effectLst/>
                        </a:rPr>
                        <a:t>X</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a:effectLst/>
                        </a:rPr>
                        <a:t>X</a:t>
                      </a:r>
                      <a:endParaRPr lang="en-US" sz="1100">
                        <a:effectLst/>
                        <a:latin typeface="Calibri" panose="020F0502020204030204" pitchFamily="34" charset="0"/>
                        <a:ea typeface="Calibri" panose="020F0502020204030204" pitchFamily="34"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200">
                          <a:effectLst/>
                        </a:rPr>
                        <a:t>X</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4148688235"/>
                  </a:ext>
                </a:extLst>
              </a:tr>
              <a:tr h="293370">
                <a:tc>
                  <a:txBody>
                    <a:bodyPr/>
                    <a:lstStyle/>
                    <a:p>
                      <a:pPr marL="0" marR="0">
                        <a:spcBef>
                          <a:spcPts val="0"/>
                        </a:spcBef>
                        <a:spcAft>
                          <a:spcPts val="0"/>
                        </a:spcAft>
                      </a:pPr>
                      <a:r>
                        <a:rPr lang="en-US" sz="1400" dirty="0">
                          <a:effectLst/>
                        </a:rPr>
                        <a:t>MSRP</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dirty="0">
                          <a:effectLst/>
                        </a:rPr>
                        <a:t>X</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a:effectLst/>
                        </a:rPr>
                        <a:t>X</a:t>
                      </a:r>
                      <a:endParaRPr lang="en-US" sz="110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dirty="0">
                          <a:effectLst/>
                        </a:rPr>
                        <a:t>X</a:t>
                      </a:r>
                      <a:endParaRPr lang="en-US" sz="1100" dirty="0">
                        <a:effectLst/>
                        <a:latin typeface="Calibri" panose="020F0502020204030204" pitchFamily="34" charset="0"/>
                        <a:ea typeface="Calibri" panose="020F0502020204030204" pitchFamily="34"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200" dirty="0">
                          <a:effectLst/>
                        </a:rPr>
                        <a:t>X</a:t>
                      </a:r>
                      <a:endParaRPr lang="en-US" sz="1100" dirty="0">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endParaRPr>
                    </a:p>
                  </a:txBody>
                  <a:tcPr marL="68580" marR="68580" marT="0" marB="0" anchor="ctr"/>
                </a:tc>
                <a:tc>
                  <a:txBody>
                    <a:bodyPr/>
                    <a:lstStyle/>
                    <a:p>
                      <a:pPr marL="0" marR="0" algn="ctr">
                        <a:spcBef>
                          <a:spcPts val="0"/>
                        </a:spcBef>
                        <a:spcAft>
                          <a:spcPts val="0"/>
                        </a:spcAft>
                      </a:pPr>
                      <a:r>
                        <a:rPr lang="en-US" sz="1200" dirty="0">
                          <a:effectLst/>
                        </a:rPr>
                        <a:t>X</a:t>
                      </a:r>
                      <a:endParaRPr lang="en-US" sz="1100" dirty="0">
                        <a:effectLst/>
                        <a:latin typeface="Calibri" panose="020F05020202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3374537224"/>
                  </a:ext>
                </a:extLst>
              </a:tr>
            </a:tbl>
          </a:graphicData>
        </a:graphic>
      </p:graphicFrame>
      <p:graphicFrame>
        <p:nvGraphicFramePr>
          <p:cNvPr id="5" name="Table 4">
            <a:extLst>
              <a:ext uri="{FF2B5EF4-FFF2-40B4-BE49-F238E27FC236}">
                <a16:creationId xmlns:a16="http://schemas.microsoft.com/office/drawing/2014/main" id="{D770C668-9BAC-4C37-8189-71D251DD3526}"/>
              </a:ext>
            </a:extLst>
          </p:cNvPr>
          <p:cNvGraphicFramePr>
            <a:graphicFrameLocks noGrp="1"/>
          </p:cNvGraphicFramePr>
          <p:nvPr>
            <p:extLst>
              <p:ext uri="{D42A27DB-BD31-4B8C-83A1-F6EECF244321}">
                <p14:modId xmlns:p14="http://schemas.microsoft.com/office/powerpoint/2010/main" val="987675299"/>
              </p:ext>
            </p:extLst>
          </p:nvPr>
        </p:nvGraphicFramePr>
        <p:xfrm>
          <a:off x="2809875" y="4149090"/>
          <a:ext cx="6572250" cy="2217420"/>
        </p:xfrm>
        <a:graphic>
          <a:graphicData uri="http://schemas.openxmlformats.org/drawingml/2006/table">
            <a:tbl>
              <a:tblPr firstRow="1" firstCol="1" bandRow="1">
                <a:tableStyleId>{72833802-FEF1-4C79-8D5D-14CF1EAF98D9}</a:tableStyleId>
              </a:tblPr>
              <a:tblGrid>
                <a:gridCol w="2000250">
                  <a:extLst>
                    <a:ext uri="{9D8B030D-6E8A-4147-A177-3AD203B41FA5}">
                      <a16:colId xmlns:a16="http://schemas.microsoft.com/office/drawing/2014/main" val="510506594"/>
                    </a:ext>
                  </a:extLst>
                </a:gridCol>
                <a:gridCol w="2286000">
                  <a:extLst>
                    <a:ext uri="{9D8B030D-6E8A-4147-A177-3AD203B41FA5}">
                      <a16:colId xmlns:a16="http://schemas.microsoft.com/office/drawing/2014/main" val="261627417"/>
                    </a:ext>
                  </a:extLst>
                </a:gridCol>
                <a:gridCol w="2286000">
                  <a:extLst>
                    <a:ext uri="{9D8B030D-6E8A-4147-A177-3AD203B41FA5}">
                      <a16:colId xmlns:a16="http://schemas.microsoft.com/office/drawing/2014/main" val="2994469181"/>
                    </a:ext>
                  </a:extLst>
                </a:gridCol>
              </a:tblGrid>
              <a:tr h="0">
                <a:tc rowSpan="2">
                  <a:txBody>
                    <a:bodyPr/>
                    <a:lstStyle/>
                    <a:p>
                      <a:pPr marL="0" marR="0" algn="ctr">
                        <a:spcBef>
                          <a:spcPts val="0"/>
                        </a:spcBef>
                        <a:spcAft>
                          <a:spcPts val="0"/>
                        </a:spcAft>
                      </a:pPr>
                      <a:r>
                        <a:rPr lang="en-US" sz="1400" kern="1200" dirty="0">
                          <a:effectLst/>
                        </a:rPr>
                        <a:t>2022</a:t>
                      </a:r>
                    </a:p>
                    <a:p>
                      <a:pPr marL="0" marR="0" algn="ctr">
                        <a:spcBef>
                          <a:spcPts val="0"/>
                        </a:spcBef>
                        <a:spcAft>
                          <a:spcPts val="0"/>
                        </a:spcAft>
                      </a:pPr>
                      <a:r>
                        <a:rPr lang="en-US" sz="1400" kern="1200" dirty="0">
                          <a:effectLst/>
                        </a:rPr>
                        <a:t>Catch-up provision</a:t>
                      </a:r>
                      <a:endParaRPr lang="en-US" sz="1400" kern="1200" dirty="0">
                        <a:solidFill>
                          <a:schemeClr val="tx1"/>
                        </a:solidFill>
                        <a:effectLst/>
                        <a:latin typeface="Calibri" panose="020F0502020204030204" pitchFamily="34" charset="0"/>
                        <a:ea typeface="Calibri" panose="020F0502020204030204" pitchFamily="34" charset="0"/>
                        <a:cs typeface="+mn-cs"/>
                      </a:endParaRPr>
                    </a:p>
                  </a:txBody>
                  <a:tcPr marL="95250" marR="95250" marT="95250" marB="95250" anchor="ctr"/>
                </a:tc>
                <a:tc>
                  <a:txBody>
                    <a:bodyPr/>
                    <a:lstStyle/>
                    <a:p>
                      <a:pPr marL="0" marR="0">
                        <a:spcBef>
                          <a:spcPts val="0"/>
                        </a:spcBef>
                        <a:spcAft>
                          <a:spcPts val="0"/>
                        </a:spcAft>
                      </a:pPr>
                      <a:r>
                        <a:rPr lang="en-US" sz="1400" kern="1200" dirty="0">
                          <a:effectLst/>
                        </a:rPr>
                        <a:t>Standard deferral limit</a:t>
                      </a:r>
                      <a:endParaRPr lang="en-US" sz="1400" kern="1200" dirty="0">
                        <a:solidFill>
                          <a:schemeClr val="tx1"/>
                        </a:solidFill>
                        <a:effectLst/>
                        <a:latin typeface="Calibri" panose="020F0502020204030204" pitchFamily="34" charset="0"/>
                        <a:ea typeface="Calibri" panose="020F0502020204030204" pitchFamily="34" charset="0"/>
                        <a:cs typeface="+mn-cs"/>
                      </a:endParaRPr>
                    </a:p>
                  </a:txBody>
                  <a:tcPr marL="95250" marR="95250" marT="95250" marB="95250" anchor="b"/>
                </a:tc>
                <a:tc>
                  <a:txBody>
                    <a:bodyPr/>
                    <a:lstStyle/>
                    <a:p>
                      <a:pPr marL="0" marR="0">
                        <a:spcBef>
                          <a:spcPts val="0"/>
                        </a:spcBef>
                        <a:spcAft>
                          <a:spcPts val="0"/>
                        </a:spcAft>
                      </a:pPr>
                      <a:r>
                        <a:rPr lang="en-US" sz="1400" kern="1200" dirty="0">
                          <a:effectLst/>
                        </a:rPr>
                        <a:t>Deferral limit with Age 50 catch-up</a:t>
                      </a:r>
                      <a:endParaRPr lang="en-US" sz="1400" kern="1200" dirty="0">
                        <a:solidFill>
                          <a:schemeClr val="tx1"/>
                        </a:solidFill>
                        <a:effectLst/>
                        <a:latin typeface="Calibri" panose="020F0502020204030204" pitchFamily="34" charset="0"/>
                        <a:ea typeface="Calibri" panose="020F0502020204030204" pitchFamily="34" charset="0"/>
                        <a:cs typeface="+mn-cs"/>
                      </a:endParaRPr>
                    </a:p>
                  </a:txBody>
                  <a:tcPr marL="95250" marR="95250" marT="95250" marB="95250" anchor="b"/>
                </a:tc>
                <a:extLst>
                  <a:ext uri="{0D108BD9-81ED-4DB2-BD59-A6C34878D82A}">
                    <a16:rowId xmlns:a16="http://schemas.microsoft.com/office/drawing/2014/main" val="3087062680"/>
                  </a:ext>
                </a:extLst>
              </a:tr>
              <a:tr h="0">
                <a:tc vMerge="1">
                  <a:txBody>
                    <a:bodyPr/>
                    <a:lstStyle/>
                    <a:p>
                      <a:endParaRPr lang="en-US"/>
                    </a:p>
                  </a:txBody>
                  <a:tcPr/>
                </a:tc>
                <a:tc>
                  <a:txBody>
                    <a:bodyPr/>
                    <a:lstStyle/>
                    <a:p>
                      <a:pPr marL="0" marR="0">
                        <a:spcBef>
                          <a:spcPts val="0"/>
                        </a:spcBef>
                        <a:spcAft>
                          <a:spcPts val="0"/>
                        </a:spcAft>
                      </a:pPr>
                      <a:r>
                        <a:rPr lang="en-US" sz="1100" kern="1200" dirty="0">
                          <a:effectLst/>
                        </a:rPr>
                        <a:t>If you’re under age 50 this year, you may defer as much as:</a:t>
                      </a:r>
                      <a:endParaRPr lang="en-US" sz="1100" kern="1200" dirty="0">
                        <a:solidFill>
                          <a:schemeClr val="tx1"/>
                        </a:solidFill>
                        <a:effectLst/>
                        <a:latin typeface="Calibri" panose="020F0502020204030204" pitchFamily="34" charset="0"/>
                        <a:ea typeface="Calibri" panose="020F0502020204030204" pitchFamily="34" charset="0"/>
                        <a:cs typeface="+mn-cs"/>
                      </a:endParaRPr>
                    </a:p>
                  </a:txBody>
                  <a:tcPr marL="95250" marR="95250" marT="95250" marB="95250" anchor="b"/>
                </a:tc>
                <a:tc>
                  <a:txBody>
                    <a:bodyPr/>
                    <a:lstStyle/>
                    <a:p>
                      <a:pPr marL="0" marR="0">
                        <a:spcBef>
                          <a:spcPts val="0"/>
                        </a:spcBef>
                        <a:spcAft>
                          <a:spcPts val="0"/>
                        </a:spcAft>
                      </a:pPr>
                      <a:r>
                        <a:rPr lang="en-US" sz="1100" kern="1200" dirty="0">
                          <a:effectLst/>
                        </a:rPr>
                        <a:t>If you’re age 50 or older this year, you may defer as much as:</a:t>
                      </a:r>
                      <a:endParaRPr lang="en-US" sz="1100" kern="1200" dirty="0">
                        <a:solidFill>
                          <a:schemeClr val="tx1"/>
                        </a:solidFill>
                        <a:effectLst/>
                        <a:latin typeface="Calibri" panose="020F0502020204030204" pitchFamily="34" charset="0"/>
                        <a:ea typeface="Calibri" panose="020F0502020204030204" pitchFamily="34" charset="0"/>
                        <a:cs typeface="+mn-cs"/>
                      </a:endParaRPr>
                    </a:p>
                  </a:txBody>
                  <a:tcPr marL="95250" marR="95250" marT="95250" marB="95250" anchor="b"/>
                </a:tc>
                <a:extLst>
                  <a:ext uri="{0D108BD9-81ED-4DB2-BD59-A6C34878D82A}">
                    <a16:rowId xmlns:a16="http://schemas.microsoft.com/office/drawing/2014/main" val="2806695623"/>
                  </a:ext>
                </a:extLst>
              </a:tr>
              <a:tr h="0">
                <a:tc>
                  <a:txBody>
                    <a:bodyPr/>
                    <a:lstStyle/>
                    <a:p>
                      <a:pPr marL="0" marR="0">
                        <a:spcBef>
                          <a:spcPts val="0"/>
                        </a:spcBef>
                        <a:spcAft>
                          <a:spcPts val="0"/>
                        </a:spcAft>
                      </a:pPr>
                      <a:r>
                        <a:rPr lang="en-US" sz="1100" dirty="0">
                          <a:effectLst/>
                        </a:rPr>
                        <a:t>457(b) plan</a:t>
                      </a:r>
                      <a:endParaRPr lang="en-US" sz="1100" dirty="0">
                        <a:effectLst/>
                        <a:latin typeface="Calibri" panose="020F0502020204030204" pitchFamily="34" charset="0"/>
                        <a:ea typeface="Calibri" panose="020F0502020204030204" pitchFamily="34" charset="0"/>
                      </a:endParaRPr>
                    </a:p>
                  </a:txBody>
                  <a:tcPr marL="95250" marR="95250" marT="95250" marB="95250" anchor="b"/>
                </a:tc>
                <a:tc>
                  <a:txBody>
                    <a:bodyPr/>
                    <a:lstStyle/>
                    <a:p>
                      <a:pPr marL="0" marR="0">
                        <a:spcBef>
                          <a:spcPts val="0"/>
                        </a:spcBef>
                        <a:spcAft>
                          <a:spcPts val="0"/>
                        </a:spcAft>
                      </a:pPr>
                      <a:r>
                        <a:rPr lang="en-US" sz="1100" dirty="0">
                          <a:effectLst/>
                        </a:rPr>
                        <a:t>$20,500</a:t>
                      </a:r>
                      <a:endParaRPr lang="en-US" sz="1100" dirty="0">
                        <a:effectLst/>
                        <a:latin typeface="Calibri" panose="020F0502020204030204" pitchFamily="34" charset="0"/>
                        <a:ea typeface="Calibri" panose="020F0502020204030204" pitchFamily="34" charset="0"/>
                      </a:endParaRPr>
                    </a:p>
                  </a:txBody>
                  <a:tcPr marL="95250" marR="95250" marT="95250" marB="95250" anchor="b"/>
                </a:tc>
                <a:tc>
                  <a:txBody>
                    <a:bodyPr/>
                    <a:lstStyle/>
                    <a:p>
                      <a:pPr marL="0" marR="0">
                        <a:spcBef>
                          <a:spcPts val="0"/>
                        </a:spcBef>
                        <a:spcAft>
                          <a:spcPts val="0"/>
                        </a:spcAft>
                      </a:pPr>
                      <a:r>
                        <a:rPr lang="en-US" sz="1100" dirty="0">
                          <a:effectLst/>
                        </a:rPr>
                        <a:t>$27,000 ($20,500 + $6,500)</a:t>
                      </a:r>
                      <a:endParaRPr lang="en-US" sz="1100" dirty="0">
                        <a:effectLst/>
                        <a:latin typeface="Calibri" panose="020F0502020204030204" pitchFamily="34" charset="0"/>
                        <a:ea typeface="Calibri" panose="020F0502020204030204" pitchFamily="34" charset="0"/>
                      </a:endParaRPr>
                    </a:p>
                  </a:txBody>
                  <a:tcPr marL="95250" marR="95250" marT="95250" marB="95250" anchor="b"/>
                </a:tc>
                <a:extLst>
                  <a:ext uri="{0D108BD9-81ED-4DB2-BD59-A6C34878D82A}">
                    <a16:rowId xmlns:a16="http://schemas.microsoft.com/office/drawing/2014/main" val="1250808526"/>
                  </a:ext>
                </a:extLst>
              </a:tr>
              <a:tr h="0">
                <a:tc>
                  <a:txBody>
                    <a:bodyPr/>
                    <a:lstStyle/>
                    <a:p>
                      <a:pPr marL="0" marR="0">
                        <a:spcBef>
                          <a:spcPts val="0"/>
                        </a:spcBef>
                        <a:spcAft>
                          <a:spcPts val="0"/>
                        </a:spcAft>
                      </a:pPr>
                      <a:r>
                        <a:rPr lang="en-US" sz="1100">
                          <a:effectLst/>
                        </a:rPr>
                        <a:t>401(k) or 403(b)</a:t>
                      </a:r>
                      <a:endParaRPr lang="en-US" sz="1100">
                        <a:effectLst/>
                        <a:latin typeface="Calibri" panose="020F0502020204030204" pitchFamily="34" charset="0"/>
                        <a:ea typeface="Calibri" panose="020F0502020204030204" pitchFamily="34" charset="0"/>
                      </a:endParaRPr>
                    </a:p>
                  </a:txBody>
                  <a:tcPr marL="95250" marR="95250" marT="95250" marB="95250" anchor="b"/>
                </a:tc>
                <a:tc>
                  <a:txBody>
                    <a:bodyPr/>
                    <a:lstStyle/>
                    <a:p>
                      <a:pPr marL="0" marR="0">
                        <a:spcBef>
                          <a:spcPts val="0"/>
                        </a:spcBef>
                        <a:spcAft>
                          <a:spcPts val="0"/>
                        </a:spcAft>
                      </a:pPr>
                      <a:r>
                        <a:rPr lang="en-US" sz="1100" dirty="0">
                          <a:effectLst/>
                        </a:rPr>
                        <a:t>$20,500</a:t>
                      </a:r>
                      <a:endParaRPr lang="en-US" sz="1100" dirty="0">
                        <a:effectLst/>
                        <a:latin typeface="Calibri" panose="020F0502020204030204" pitchFamily="34" charset="0"/>
                        <a:ea typeface="Calibri" panose="020F0502020204030204" pitchFamily="34" charset="0"/>
                      </a:endParaRPr>
                    </a:p>
                  </a:txBody>
                  <a:tcPr marL="95250" marR="95250" marT="95250" marB="95250" anchor="b"/>
                </a:tc>
                <a:tc>
                  <a:txBody>
                    <a:bodyPr/>
                    <a:lstStyle/>
                    <a:p>
                      <a:pPr marL="0" marR="0">
                        <a:spcBef>
                          <a:spcPts val="0"/>
                        </a:spcBef>
                        <a:spcAft>
                          <a:spcPts val="0"/>
                        </a:spcAft>
                      </a:pPr>
                      <a:r>
                        <a:rPr lang="en-US" sz="1100" dirty="0">
                          <a:effectLst/>
                        </a:rPr>
                        <a:t>$27,000 ($20,500 + $6,500)</a:t>
                      </a:r>
                      <a:endParaRPr lang="en-US" sz="1100" dirty="0">
                        <a:effectLst/>
                        <a:latin typeface="Calibri" panose="020F0502020204030204" pitchFamily="34" charset="0"/>
                        <a:ea typeface="Calibri" panose="020F0502020204030204" pitchFamily="34" charset="0"/>
                      </a:endParaRPr>
                    </a:p>
                  </a:txBody>
                  <a:tcPr marL="95250" marR="95250" marT="95250" marB="95250" anchor="b"/>
                </a:tc>
                <a:extLst>
                  <a:ext uri="{0D108BD9-81ED-4DB2-BD59-A6C34878D82A}">
                    <a16:rowId xmlns:a16="http://schemas.microsoft.com/office/drawing/2014/main" val="1170477318"/>
                  </a:ext>
                </a:extLst>
              </a:tr>
              <a:tr h="0">
                <a:tc>
                  <a:txBody>
                    <a:bodyPr/>
                    <a:lstStyle/>
                    <a:p>
                      <a:pPr marL="0" marR="0">
                        <a:spcBef>
                          <a:spcPts val="0"/>
                        </a:spcBef>
                        <a:spcAft>
                          <a:spcPts val="0"/>
                        </a:spcAft>
                      </a:pPr>
                      <a:r>
                        <a:rPr lang="en-US" sz="1100">
                          <a:effectLst/>
                        </a:rPr>
                        <a:t>Total</a:t>
                      </a:r>
                      <a:endParaRPr lang="en-US" sz="1100">
                        <a:effectLst/>
                        <a:latin typeface="Calibri" panose="020F0502020204030204" pitchFamily="34" charset="0"/>
                        <a:ea typeface="Calibri" panose="020F0502020204030204" pitchFamily="34" charset="0"/>
                      </a:endParaRPr>
                    </a:p>
                  </a:txBody>
                  <a:tcPr marL="95250" marR="95250" marT="95250" marB="95250" anchor="b"/>
                </a:tc>
                <a:tc>
                  <a:txBody>
                    <a:bodyPr/>
                    <a:lstStyle/>
                    <a:p>
                      <a:pPr marL="0" marR="0">
                        <a:spcBef>
                          <a:spcPts val="0"/>
                        </a:spcBef>
                        <a:spcAft>
                          <a:spcPts val="0"/>
                        </a:spcAft>
                      </a:pPr>
                      <a:r>
                        <a:rPr lang="en-US" sz="1100" dirty="0">
                          <a:effectLst/>
                        </a:rPr>
                        <a:t>$41,000</a:t>
                      </a:r>
                      <a:endParaRPr lang="en-US" sz="1100" dirty="0">
                        <a:effectLst/>
                        <a:latin typeface="Calibri" panose="020F0502020204030204" pitchFamily="34" charset="0"/>
                        <a:ea typeface="Calibri" panose="020F0502020204030204" pitchFamily="34" charset="0"/>
                      </a:endParaRPr>
                    </a:p>
                  </a:txBody>
                  <a:tcPr marL="95250" marR="95250" marT="95250" marB="95250" anchor="b"/>
                </a:tc>
                <a:tc>
                  <a:txBody>
                    <a:bodyPr/>
                    <a:lstStyle/>
                    <a:p>
                      <a:pPr marL="0" marR="0">
                        <a:spcBef>
                          <a:spcPts val="0"/>
                        </a:spcBef>
                        <a:spcAft>
                          <a:spcPts val="0"/>
                        </a:spcAft>
                      </a:pPr>
                      <a:r>
                        <a:rPr lang="en-US" sz="1100" dirty="0">
                          <a:effectLst/>
                        </a:rPr>
                        <a:t>$54,000</a:t>
                      </a:r>
                      <a:endParaRPr lang="en-US" sz="1100" dirty="0">
                        <a:effectLst/>
                        <a:latin typeface="Calibri" panose="020F0502020204030204" pitchFamily="34" charset="0"/>
                        <a:ea typeface="Calibri" panose="020F0502020204030204" pitchFamily="34" charset="0"/>
                      </a:endParaRPr>
                    </a:p>
                  </a:txBody>
                  <a:tcPr marL="95250" marR="95250" marT="95250" marB="95250" anchor="b"/>
                </a:tc>
                <a:extLst>
                  <a:ext uri="{0D108BD9-81ED-4DB2-BD59-A6C34878D82A}">
                    <a16:rowId xmlns:a16="http://schemas.microsoft.com/office/drawing/2014/main" val="4160037614"/>
                  </a:ext>
                </a:extLst>
              </a:tr>
            </a:tbl>
          </a:graphicData>
        </a:graphic>
      </p:graphicFrame>
    </p:spTree>
    <p:extLst>
      <p:ext uri="{BB962C8B-B14F-4D97-AF65-F5344CB8AC3E}">
        <p14:creationId xmlns:p14="http://schemas.microsoft.com/office/powerpoint/2010/main" val="29779819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5D214-449F-43B1-80DB-6D69953E74F6}"/>
              </a:ext>
            </a:extLst>
          </p:cNvPr>
          <p:cNvSpPr>
            <a:spLocks noGrp="1"/>
          </p:cNvSpPr>
          <p:nvPr>
            <p:ph type="title"/>
          </p:nvPr>
        </p:nvSpPr>
        <p:spPr/>
        <p:txBody>
          <a:bodyPr/>
          <a:lstStyle/>
          <a:p>
            <a:r>
              <a:rPr lang="en-US" dirty="0"/>
              <a:t>Employee Assistant Program</a:t>
            </a:r>
          </a:p>
        </p:txBody>
      </p:sp>
      <p:sp>
        <p:nvSpPr>
          <p:cNvPr id="3" name="Content Placeholder 2">
            <a:extLst>
              <a:ext uri="{FF2B5EF4-FFF2-40B4-BE49-F238E27FC236}">
                <a16:creationId xmlns:a16="http://schemas.microsoft.com/office/drawing/2014/main" id="{A9A4A796-72E2-4B3F-BE19-54BD7A3A5962}"/>
              </a:ext>
            </a:extLst>
          </p:cNvPr>
          <p:cNvSpPr>
            <a:spLocks noGrp="1"/>
          </p:cNvSpPr>
          <p:nvPr>
            <p:ph idx="1"/>
          </p:nvPr>
        </p:nvSpPr>
        <p:spPr/>
        <p:txBody>
          <a:bodyPr>
            <a:normAutofit fontScale="47500" lnSpcReduction="20000"/>
          </a:bodyPr>
          <a:lstStyle/>
          <a:p>
            <a:pPr marL="0" indent="0">
              <a:buNone/>
            </a:pPr>
            <a:r>
              <a:rPr lang="en-US" sz="2500" b="1" dirty="0"/>
              <a:t>Confidential Emotional Support</a:t>
            </a:r>
            <a:r>
              <a:rPr lang="en-US" sz="2500" dirty="0"/>
              <a:t>: Access </a:t>
            </a:r>
            <a:r>
              <a:rPr lang="en-US" sz="2500" u="sng" dirty="0"/>
              <a:t>free short-term counseling sessions</a:t>
            </a:r>
            <a:r>
              <a:rPr lang="en-US" sz="2500" dirty="0"/>
              <a:t> with highly trained clinicians who will listen to your concerns and help you and your family members with any issues, including:</a:t>
            </a:r>
          </a:p>
          <a:p>
            <a:pPr lvl="0"/>
            <a:r>
              <a:rPr lang="en-US" sz="2500" dirty="0"/>
              <a:t>Anxiety, depression, stress</a:t>
            </a:r>
          </a:p>
          <a:p>
            <a:pPr lvl="0"/>
            <a:r>
              <a:rPr lang="en-US" sz="2500" dirty="0"/>
              <a:t>Grief, loss and life adjustments</a:t>
            </a:r>
          </a:p>
          <a:p>
            <a:pPr lvl="0"/>
            <a:r>
              <a:rPr lang="en-US" sz="2500" dirty="0"/>
              <a:t>Relationship/marital conflicts </a:t>
            </a:r>
          </a:p>
          <a:p>
            <a:pPr marL="0" indent="0">
              <a:buNone/>
            </a:pPr>
            <a:endParaRPr lang="en-US" sz="2500" dirty="0"/>
          </a:p>
          <a:p>
            <a:pPr marL="0" indent="0">
              <a:buNone/>
            </a:pPr>
            <a:r>
              <a:rPr lang="en-US" sz="2500" b="1" dirty="0"/>
              <a:t>Work-Life Solutions</a:t>
            </a:r>
            <a:r>
              <a:rPr lang="en-US" sz="2500" dirty="0"/>
              <a:t>: Specialists provide qualified referrals and resources for just about anything on your to-do list, such as:</a:t>
            </a:r>
          </a:p>
          <a:p>
            <a:pPr lvl="0"/>
            <a:r>
              <a:rPr lang="en-US" sz="2500" dirty="0"/>
              <a:t>Finding child and elder care</a:t>
            </a:r>
          </a:p>
          <a:p>
            <a:pPr lvl="0"/>
            <a:r>
              <a:rPr lang="en-US" sz="2500" dirty="0"/>
              <a:t>Hiring movers or home repair contractors</a:t>
            </a:r>
          </a:p>
          <a:p>
            <a:pPr lvl="0"/>
            <a:r>
              <a:rPr lang="en-US" sz="2500" dirty="0"/>
              <a:t>Planning events, locating pet care</a:t>
            </a:r>
          </a:p>
          <a:p>
            <a:pPr marL="0" indent="0">
              <a:buNone/>
            </a:pPr>
            <a:endParaRPr lang="en-US" sz="2500" dirty="0"/>
          </a:p>
          <a:p>
            <a:pPr marL="0" indent="0">
              <a:buNone/>
            </a:pPr>
            <a:r>
              <a:rPr lang="en-US" sz="2500" b="1" dirty="0"/>
              <a:t>Legal Guidance</a:t>
            </a:r>
            <a:r>
              <a:rPr lang="en-US" sz="2500" dirty="0"/>
              <a:t>: Talk to their attorneys for practical assistance with your most pressing legal issues, including:</a:t>
            </a:r>
          </a:p>
          <a:p>
            <a:pPr lvl="0"/>
            <a:r>
              <a:rPr lang="en-US" sz="2500" dirty="0"/>
              <a:t>Divorce, adoption, family law, wills, trusts, and more</a:t>
            </a:r>
          </a:p>
          <a:p>
            <a:pPr lvl="1"/>
            <a:r>
              <a:rPr lang="en-US" sz="2500" dirty="0"/>
              <a:t>Need representation? Get a free 30-minute consultation and a 25% reduction in fees.</a:t>
            </a:r>
          </a:p>
          <a:p>
            <a:pPr marL="0" indent="0">
              <a:buNone/>
            </a:pPr>
            <a:endParaRPr lang="en-US" sz="2500" dirty="0"/>
          </a:p>
          <a:p>
            <a:pPr marL="0" indent="0">
              <a:buNone/>
            </a:pPr>
            <a:r>
              <a:rPr lang="en-US" sz="2500" b="1" dirty="0"/>
              <a:t>Financial Resources</a:t>
            </a:r>
            <a:r>
              <a:rPr lang="en-US" sz="2500" dirty="0"/>
              <a:t>: Financial experts can assist with a wide range of issues, including:</a:t>
            </a:r>
          </a:p>
          <a:p>
            <a:pPr lvl="0"/>
            <a:r>
              <a:rPr lang="en-US" sz="2500" dirty="0"/>
              <a:t>Retirement planning, taxes</a:t>
            </a:r>
          </a:p>
          <a:p>
            <a:pPr lvl="0"/>
            <a:r>
              <a:rPr lang="en-US" sz="2500" dirty="0"/>
              <a:t>Relocation, mortgages, insurance</a:t>
            </a:r>
          </a:p>
          <a:p>
            <a:pPr lvl="0"/>
            <a:r>
              <a:rPr lang="en-US" sz="2500" dirty="0"/>
              <a:t>Budgeting, debt, bankruptcy and more</a:t>
            </a:r>
          </a:p>
          <a:p>
            <a:pPr marL="0" indent="0">
              <a:buNone/>
            </a:pPr>
            <a:endParaRPr lang="en-US" sz="2500" dirty="0"/>
          </a:p>
          <a:p>
            <a:pPr marL="0" indent="0">
              <a:buNone/>
            </a:pPr>
            <a:r>
              <a:rPr lang="en-US" sz="2500" b="1" dirty="0"/>
              <a:t>Online Support</a:t>
            </a:r>
            <a:r>
              <a:rPr lang="en-US" sz="2500" dirty="0"/>
              <a:t>: GuidanceResources Online is your 24/7 link to vital information, tolls and support. Log on for:</a:t>
            </a:r>
          </a:p>
          <a:p>
            <a:pPr lvl="0"/>
            <a:r>
              <a:rPr lang="en-US" sz="2500" dirty="0"/>
              <a:t>Articles, podcasts, videos, slideshows</a:t>
            </a:r>
          </a:p>
          <a:p>
            <a:pPr lvl="0"/>
            <a:r>
              <a:rPr lang="en-US" sz="2500" dirty="0"/>
              <a:t>On-demand trainings</a:t>
            </a:r>
          </a:p>
          <a:p>
            <a:pPr lvl="0"/>
            <a:r>
              <a:rPr lang="en-US" sz="2500" dirty="0"/>
              <a:t>“Ask the Expert” personal responses to your questions.</a:t>
            </a:r>
          </a:p>
          <a:p>
            <a:endParaRPr lang="en-US" dirty="0"/>
          </a:p>
        </p:txBody>
      </p:sp>
    </p:spTree>
    <p:extLst>
      <p:ext uri="{BB962C8B-B14F-4D97-AF65-F5344CB8AC3E}">
        <p14:creationId xmlns:p14="http://schemas.microsoft.com/office/powerpoint/2010/main" val="27493215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F7E04-4D89-422D-ADCD-3E316952475C}"/>
              </a:ext>
            </a:extLst>
          </p:cNvPr>
          <p:cNvSpPr>
            <a:spLocks noGrp="1"/>
          </p:cNvSpPr>
          <p:nvPr>
            <p:ph type="title"/>
          </p:nvPr>
        </p:nvSpPr>
        <p:spPr/>
        <p:txBody>
          <a:bodyPr>
            <a:normAutofit/>
          </a:bodyPr>
          <a:lstStyle/>
          <a:p>
            <a:r>
              <a:rPr lang="en-US" dirty="0"/>
              <a:t>Employee Assistance Program</a:t>
            </a:r>
          </a:p>
        </p:txBody>
      </p:sp>
      <p:sp>
        <p:nvSpPr>
          <p:cNvPr id="3" name="Content Placeholder 2">
            <a:extLst>
              <a:ext uri="{FF2B5EF4-FFF2-40B4-BE49-F238E27FC236}">
                <a16:creationId xmlns:a16="http://schemas.microsoft.com/office/drawing/2014/main" id="{BD6F6E51-7079-4C74-8D3C-7E57F940FEE7}"/>
              </a:ext>
            </a:extLst>
          </p:cNvPr>
          <p:cNvSpPr>
            <a:spLocks noGrp="1"/>
          </p:cNvSpPr>
          <p:nvPr>
            <p:ph idx="1"/>
          </p:nvPr>
        </p:nvSpPr>
        <p:spPr/>
        <p:txBody>
          <a:bodyPr>
            <a:normAutofit/>
          </a:bodyPr>
          <a:lstStyle/>
          <a:p>
            <a:pPr marL="0" indent="0">
              <a:buNone/>
            </a:pPr>
            <a:r>
              <a:rPr lang="en-US" dirty="0"/>
              <a:t>Contact your LifeResources Program:</a:t>
            </a:r>
          </a:p>
          <a:p>
            <a:pPr marL="0" indent="0">
              <a:buNone/>
            </a:pPr>
            <a:endParaRPr lang="en-US" dirty="0"/>
          </a:p>
          <a:p>
            <a:pPr marL="0" indent="0">
              <a:buNone/>
            </a:pPr>
            <a:r>
              <a:rPr lang="en-US" dirty="0"/>
              <a:t>	Call: 855.410.7628</a:t>
            </a:r>
          </a:p>
          <a:p>
            <a:pPr marL="0" indent="0">
              <a:buNone/>
            </a:pPr>
            <a:r>
              <a:rPr lang="en-US" dirty="0"/>
              <a:t>	TTY: 800.697.0353</a:t>
            </a:r>
          </a:p>
          <a:p>
            <a:pPr marL="0" indent="0">
              <a:buNone/>
            </a:pPr>
            <a:r>
              <a:rPr lang="en-US" dirty="0"/>
              <a:t>	Online: </a:t>
            </a:r>
            <a:r>
              <a:rPr lang="en-US" u="sng" dirty="0">
                <a:hlinkClick r:id="rId2"/>
              </a:rPr>
              <a:t>guidanceresources.com</a:t>
            </a:r>
            <a:r>
              <a:rPr lang="en-US" dirty="0"/>
              <a:t> </a:t>
            </a:r>
          </a:p>
          <a:p>
            <a:pPr marL="0" indent="0">
              <a:buNone/>
            </a:pPr>
            <a:r>
              <a:rPr lang="en-US" dirty="0"/>
              <a:t>	App: </a:t>
            </a:r>
            <a:r>
              <a:rPr lang="en-US" dirty="0" err="1"/>
              <a:t>GuidanceNow</a:t>
            </a:r>
            <a:endParaRPr lang="en-US" dirty="0"/>
          </a:p>
          <a:p>
            <a:pPr marL="0" indent="0">
              <a:buNone/>
            </a:pPr>
            <a:r>
              <a:rPr lang="en-US" dirty="0"/>
              <a:t>	Web ID: USMEAP</a:t>
            </a:r>
          </a:p>
          <a:p>
            <a:pPr marL="0" indent="0">
              <a:buNone/>
            </a:pPr>
            <a:endParaRPr lang="en-US" dirty="0"/>
          </a:p>
          <a:p>
            <a:pPr marL="0" indent="0">
              <a:buNone/>
            </a:pPr>
            <a:r>
              <a:rPr lang="en-US" dirty="0"/>
              <a:t>Please refer to the Human Resources’ Benefits Page for login instructions.</a:t>
            </a:r>
          </a:p>
          <a:p>
            <a:endParaRPr lang="en-US" dirty="0"/>
          </a:p>
          <a:p>
            <a:endParaRPr lang="en-US" dirty="0"/>
          </a:p>
        </p:txBody>
      </p:sp>
    </p:spTree>
    <p:extLst>
      <p:ext uri="{BB962C8B-B14F-4D97-AF65-F5344CB8AC3E}">
        <p14:creationId xmlns:p14="http://schemas.microsoft.com/office/powerpoint/2010/main" val="10918678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information</a:t>
            </a:r>
          </a:p>
        </p:txBody>
      </p:sp>
      <p:sp>
        <p:nvSpPr>
          <p:cNvPr id="3" name="Content Placeholder 2"/>
          <p:cNvSpPr>
            <a:spLocks noGrp="1"/>
          </p:cNvSpPr>
          <p:nvPr>
            <p:ph idx="1"/>
          </p:nvPr>
        </p:nvSpPr>
        <p:spPr/>
        <p:txBody>
          <a:bodyPr/>
          <a:lstStyle/>
          <a:p>
            <a:pPr marL="0" indent="0" algn="ctr">
              <a:buNone/>
            </a:pPr>
            <a:endParaRPr lang="en-US" sz="2300" dirty="0"/>
          </a:p>
          <a:p>
            <a:pPr marL="0" indent="0">
              <a:buNone/>
            </a:pPr>
            <a:endParaRPr lang="en-US" dirty="0"/>
          </a:p>
          <a:p>
            <a:pPr marL="0" indent="0" algn="ctr">
              <a:buNone/>
            </a:pPr>
            <a:r>
              <a:rPr lang="en-US" sz="4800" dirty="0"/>
              <a:t>Questions</a:t>
            </a:r>
          </a:p>
          <a:p>
            <a:pPr marL="0" indent="0" algn="ctr">
              <a:buNone/>
            </a:pPr>
            <a:endParaRPr lang="en-US" sz="4800" dirty="0"/>
          </a:p>
        </p:txBody>
      </p:sp>
      <p:pic>
        <p:nvPicPr>
          <p:cNvPr id="1026" name="Picture 2" descr="C:\Users\NECAMPBELL\AppData\Local\Microsoft\Windows\Temporary Internet Files\Content.IE5\AC4JRP3X\MP900390083[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58028" y="3886201"/>
            <a:ext cx="1075944" cy="1508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8018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71B22-7070-48CD-9C70-A60349E2B8BA}"/>
              </a:ext>
            </a:extLst>
          </p:cNvPr>
          <p:cNvSpPr>
            <a:spLocks noGrp="1"/>
          </p:cNvSpPr>
          <p:nvPr>
            <p:ph type="title"/>
          </p:nvPr>
        </p:nvSpPr>
        <p:spPr/>
        <p:txBody>
          <a:bodyPr>
            <a:normAutofit fontScale="90000"/>
          </a:bodyPr>
          <a:lstStyle/>
          <a:p>
            <a:pPr algn="ctr"/>
            <a:r>
              <a:rPr lang="en-US" dirty="0"/>
              <a:t>State of Maryland Open Enrollment</a:t>
            </a:r>
            <a:br>
              <a:rPr lang="en-US" dirty="0"/>
            </a:br>
            <a:r>
              <a:rPr lang="en-US" dirty="0"/>
              <a:t>October 11 – November 4, 2022 (5 pm)</a:t>
            </a:r>
          </a:p>
        </p:txBody>
      </p:sp>
      <p:sp>
        <p:nvSpPr>
          <p:cNvPr id="3" name="Content Placeholder 2">
            <a:extLst>
              <a:ext uri="{FF2B5EF4-FFF2-40B4-BE49-F238E27FC236}">
                <a16:creationId xmlns:a16="http://schemas.microsoft.com/office/drawing/2014/main" id="{B3039B4D-9B00-4078-93E8-694DD31C521D}"/>
              </a:ext>
            </a:extLst>
          </p:cNvPr>
          <p:cNvSpPr>
            <a:spLocks noGrp="1"/>
          </p:cNvSpPr>
          <p:nvPr>
            <p:ph sz="half" idx="1"/>
          </p:nvPr>
        </p:nvSpPr>
        <p:spPr>
          <a:xfrm>
            <a:off x="1981200" y="1673352"/>
            <a:ext cx="3886200" cy="4718304"/>
          </a:xfrm>
        </p:spPr>
        <p:txBody>
          <a:bodyPr>
            <a:noAutofit/>
          </a:bodyPr>
          <a:lstStyle/>
          <a:p>
            <a:endParaRPr lang="en-US" sz="2400" dirty="0"/>
          </a:p>
          <a:p>
            <a:r>
              <a:rPr lang="en-US" sz="1800" dirty="0"/>
              <a:t>All changes must be submitted through SPS (Workday).</a:t>
            </a:r>
          </a:p>
          <a:p>
            <a:pPr marL="0" indent="0">
              <a:buNone/>
            </a:pPr>
            <a:endParaRPr lang="en-US" sz="1800" dirty="0"/>
          </a:p>
          <a:p>
            <a:r>
              <a:rPr lang="en-US" sz="1800" dirty="0"/>
              <a:t>Newly added dependents require documentation </a:t>
            </a:r>
            <a:r>
              <a:rPr lang="en-US" sz="1800" i="1" dirty="0"/>
              <a:t>before</a:t>
            </a:r>
            <a:r>
              <a:rPr lang="en-US" sz="1800" dirty="0"/>
              <a:t> OE closes (See page 39 of the Benefit Guide).</a:t>
            </a:r>
          </a:p>
          <a:p>
            <a:pPr marL="0" indent="0">
              <a:buNone/>
            </a:pPr>
            <a:endParaRPr lang="en-US" sz="1800" dirty="0"/>
          </a:p>
          <a:p>
            <a:r>
              <a:rPr lang="en-US" sz="1800" dirty="0"/>
              <a:t>2023 Benefits Guide and Rates:  </a:t>
            </a:r>
            <a:r>
              <a:rPr lang="en-US" sz="1800" u="sng" dirty="0">
                <a:solidFill>
                  <a:srgbClr val="3496C2"/>
                </a:solidFill>
              </a:rPr>
              <a:t>www.dbm.maryland.gov/benefits</a:t>
            </a:r>
          </a:p>
          <a:p>
            <a:pPr marL="0" indent="0">
              <a:buNone/>
            </a:pPr>
            <a:endParaRPr lang="en-US" sz="1800" dirty="0"/>
          </a:p>
          <a:p>
            <a:r>
              <a:rPr lang="en-US" sz="1800" dirty="0"/>
              <a:t>Open Enrollment information:  </a:t>
            </a:r>
            <a:r>
              <a:rPr lang="en-US" sz="1800" u="sng" dirty="0">
                <a:solidFill>
                  <a:srgbClr val="3496C2"/>
                </a:solidFill>
              </a:rPr>
              <a:t>mymdbenefits.com/enrollment</a:t>
            </a:r>
            <a:endParaRPr lang="en-US" sz="2000" u="sng" dirty="0">
              <a:solidFill>
                <a:srgbClr val="3496C2"/>
              </a:solidFill>
            </a:endParaRPr>
          </a:p>
        </p:txBody>
      </p:sp>
      <p:sp>
        <p:nvSpPr>
          <p:cNvPr id="4" name="Content Placeholder 3">
            <a:extLst>
              <a:ext uri="{FF2B5EF4-FFF2-40B4-BE49-F238E27FC236}">
                <a16:creationId xmlns:a16="http://schemas.microsoft.com/office/drawing/2014/main" id="{C2AB3496-B45D-4F39-9B3B-72BA61232001}"/>
              </a:ext>
            </a:extLst>
          </p:cNvPr>
          <p:cNvSpPr>
            <a:spLocks noGrp="1"/>
          </p:cNvSpPr>
          <p:nvPr>
            <p:ph sz="half" idx="2"/>
          </p:nvPr>
        </p:nvSpPr>
        <p:spPr>
          <a:xfrm>
            <a:off x="6172200" y="1673352"/>
            <a:ext cx="4114800" cy="4718304"/>
          </a:xfrm>
        </p:spPr>
        <p:txBody>
          <a:bodyPr>
            <a:normAutofit/>
          </a:bodyPr>
          <a:lstStyle/>
          <a:p>
            <a:endParaRPr lang="en-US" sz="2400" dirty="0"/>
          </a:p>
          <a:p>
            <a:r>
              <a:rPr lang="en-US" sz="1800" dirty="0"/>
              <a:t>Health insurance plans will stay the same. </a:t>
            </a:r>
          </a:p>
          <a:p>
            <a:pPr marL="0" indent="0">
              <a:buNone/>
            </a:pPr>
            <a:endParaRPr lang="en-US" sz="1800" dirty="0"/>
          </a:p>
          <a:p>
            <a:r>
              <a:rPr lang="en-US" sz="1800" dirty="0"/>
              <a:t>FSA accounts are the only accounts that will need a reenrollment.</a:t>
            </a:r>
          </a:p>
          <a:p>
            <a:pPr lvl="1"/>
            <a:r>
              <a:rPr lang="en-US" sz="1600" dirty="0"/>
              <a:t>EBD will not make corrections for FSA accounts after Open Enrollment closes.</a:t>
            </a:r>
          </a:p>
          <a:p>
            <a:pPr marL="0" indent="0">
              <a:buNone/>
            </a:pPr>
            <a:endParaRPr lang="en-US" dirty="0"/>
          </a:p>
        </p:txBody>
      </p:sp>
      <p:sp>
        <p:nvSpPr>
          <p:cNvPr id="6" name="TextBox 5">
            <a:extLst>
              <a:ext uri="{FF2B5EF4-FFF2-40B4-BE49-F238E27FC236}">
                <a16:creationId xmlns:a16="http://schemas.microsoft.com/office/drawing/2014/main" id="{ABA9CC4E-9029-4797-91F7-5449E7D63E2B}"/>
              </a:ext>
            </a:extLst>
          </p:cNvPr>
          <p:cNvSpPr txBox="1"/>
          <p:nvPr/>
        </p:nvSpPr>
        <p:spPr>
          <a:xfrm>
            <a:off x="6400800" y="4648200"/>
            <a:ext cx="3886200" cy="1477328"/>
          </a:xfrm>
          <a:prstGeom prst="rect">
            <a:avLst/>
          </a:prstGeom>
          <a:noFill/>
          <a:ln w="12700">
            <a:solidFill>
              <a:schemeClr val="tx1"/>
            </a:solidFill>
          </a:ln>
        </p:spPr>
        <p:txBody>
          <a:bodyPr wrap="square" rtlCol="0">
            <a:spAutoFit/>
          </a:bodyPr>
          <a:lstStyle/>
          <a:p>
            <a:r>
              <a:rPr lang="en-US" dirty="0"/>
              <a:t>This Open Enrollment is called a “passive enrollment”.  If you do not want to make changes and are not enrolling in an FSA account, then you do not need to do anything.</a:t>
            </a:r>
          </a:p>
        </p:txBody>
      </p:sp>
    </p:spTree>
    <p:extLst>
      <p:ext uri="{BB962C8B-B14F-4D97-AF65-F5344CB8AC3E}">
        <p14:creationId xmlns:p14="http://schemas.microsoft.com/office/powerpoint/2010/main" val="2710179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31951-C8E0-443C-BC16-5222BF9E2E9E}"/>
              </a:ext>
            </a:extLst>
          </p:cNvPr>
          <p:cNvSpPr>
            <a:spLocks noGrp="1"/>
          </p:cNvSpPr>
          <p:nvPr>
            <p:ph type="title"/>
          </p:nvPr>
        </p:nvSpPr>
        <p:spPr/>
        <p:txBody>
          <a:bodyPr/>
          <a:lstStyle/>
          <a:p>
            <a:r>
              <a:rPr lang="en-US" dirty="0"/>
              <a:t>Virtual Open Enrollment Vendor Presentations</a:t>
            </a:r>
          </a:p>
        </p:txBody>
      </p:sp>
      <p:sp>
        <p:nvSpPr>
          <p:cNvPr id="3" name="Content Placeholder 2">
            <a:extLst>
              <a:ext uri="{FF2B5EF4-FFF2-40B4-BE49-F238E27FC236}">
                <a16:creationId xmlns:a16="http://schemas.microsoft.com/office/drawing/2014/main" id="{6C1A97D6-83A7-4CD6-A109-59C9A70DE65C}"/>
              </a:ext>
            </a:extLst>
          </p:cNvPr>
          <p:cNvSpPr>
            <a:spLocks noGrp="1"/>
          </p:cNvSpPr>
          <p:nvPr>
            <p:ph idx="1"/>
          </p:nvPr>
        </p:nvSpPr>
        <p:spPr/>
        <p:txBody>
          <a:bodyPr>
            <a:normAutofit/>
          </a:bodyPr>
          <a:lstStyle/>
          <a:p>
            <a:r>
              <a:rPr lang="en-US" dirty="0"/>
              <a:t>Listing can be found at </a:t>
            </a:r>
            <a:r>
              <a:rPr lang="en-US" dirty="0">
                <a:hlinkClick r:id="rId2"/>
              </a:rPr>
              <a:t>www.dbm.maryland.gov/benefits</a:t>
            </a:r>
            <a:r>
              <a:rPr lang="en-US" dirty="0"/>
              <a:t> &gt; 2023 Virtual Open Enrollment Session Schedule.</a:t>
            </a:r>
          </a:p>
          <a:p>
            <a:endParaRPr lang="en-US" dirty="0"/>
          </a:p>
          <a:p>
            <a:r>
              <a:rPr lang="en-US" dirty="0"/>
              <a:t>Sessions are carrier specific (noted at the end of each link) i.e., w/ United Concordia</a:t>
            </a:r>
          </a:p>
          <a:p>
            <a:endParaRPr lang="en-US" dirty="0"/>
          </a:p>
          <a:p>
            <a:r>
              <a:rPr lang="en-US" dirty="0"/>
              <a:t>Join as many as you like – no need to register in advance!</a:t>
            </a:r>
          </a:p>
          <a:p>
            <a:endParaRPr lang="en-US" dirty="0"/>
          </a:p>
          <a:p>
            <a:r>
              <a:rPr lang="en-US" dirty="0"/>
              <a:t>Sessions will provide a quick overview of the program and then take questions </a:t>
            </a:r>
          </a:p>
          <a:p>
            <a:endParaRPr lang="en-US" dirty="0"/>
          </a:p>
          <a:p>
            <a:r>
              <a:rPr lang="en-US" dirty="0"/>
              <a:t>The virtual meetings are designed to be an interactive Q &amp; A opportunity. Employees can always call carrier member services units directly or the Employee Benefits Division. All contact information is available on the inside cover of the 2023 Benefit Guide, available on EBD’s website: </a:t>
            </a:r>
            <a:r>
              <a:rPr lang="en-US" dirty="0">
                <a:hlinkClick r:id="rId2"/>
              </a:rPr>
              <a:t>www.dbm.maryland.gov/benefits</a:t>
            </a:r>
            <a:r>
              <a:rPr lang="en-US" dirty="0"/>
              <a:t> </a:t>
            </a:r>
          </a:p>
        </p:txBody>
      </p:sp>
      <p:sp>
        <p:nvSpPr>
          <p:cNvPr id="4" name="Slide Number Placeholder 3">
            <a:extLst>
              <a:ext uri="{FF2B5EF4-FFF2-40B4-BE49-F238E27FC236}">
                <a16:creationId xmlns:a16="http://schemas.microsoft.com/office/drawing/2014/main" id="{BA964D07-9DDE-40C6-90E5-A09734A95719}"/>
              </a:ext>
            </a:extLst>
          </p:cNvPr>
          <p:cNvSpPr>
            <a:spLocks noGrp="1"/>
          </p:cNvSpPr>
          <p:nvPr>
            <p:ph type="sldNum" sz="quarter" idx="12"/>
          </p:nvPr>
        </p:nvSpPr>
        <p:spPr/>
        <p:txBody>
          <a:bodyPr/>
          <a:lstStyle/>
          <a:p>
            <a:pPr defTabSz="685800"/>
            <a:fld id="{4B878934-094F-4CF4-9E6A-E705FC57458C}" type="slidenum">
              <a:rPr lang="en-US">
                <a:latin typeface="Arial"/>
              </a:rPr>
              <a:pPr defTabSz="685800"/>
              <a:t>4</a:t>
            </a:fld>
            <a:endParaRPr lang="en-US">
              <a:latin typeface="Arial"/>
            </a:endParaRPr>
          </a:p>
        </p:txBody>
      </p:sp>
    </p:spTree>
    <p:extLst>
      <p:ext uri="{BB962C8B-B14F-4D97-AF65-F5344CB8AC3E}">
        <p14:creationId xmlns:p14="http://schemas.microsoft.com/office/powerpoint/2010/main" val="2531143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BA650-DC8B-44E5-B36F-F9C3C3FF8418}"/>
              </a:ext>
            </a:extLst>
          </p:cNvPr>
          <p:cNvSpPr>
            <a:spLocks noGrp="1"/>
          </p:cNvSpPr>
          <p:nvPr>
            <p:ph type="title"/>
          </p:nvPr>
        </p:nvSpPr>
        <p:spPr>
          <a:xfrm>
            <a:off x="961030" y="533400"/>
            <a:ext cx="3103958" cy="914400"/>
          </a:xfrm>
        </p:spPr>
        <p:txBody>
          <a:bodyPr>
            <a:normAutofit/>
          </a:bodyPr>
          <a:lstStyle/>
          <a:p>
            <a:r>
              <a:rPr lang="en-US" sz="3000" b="1" dirty="0">
                <a:solidFill>
                  <a:schemeClr val="accent2">
                    <a:lumMod val="75000"/>
                  </a:schemeClr>
                </a:solidFill>
              </a:rPr>
              <a:t>Employee Benefits Division (EBD)</a:t>
            </a:r>
          </a:p>
        </p:txBody>
      </p:sp>
      <p:sp>
        <p:nvSpPr>
          <p:cNvPr id="3" name="Content Placeholder 2">
            <a:extLst>
              <a:ext uri="{FF2B5EF4-FFF2-40B4-BE49-F238E27FC236}">
                <a16:creationId xmlns:a16="http://schemas.microsoft.com/office/drawing/2014/main" id="{56B73030-11A7-4C13-8635-702D5D9293DE}"/>
              </a:ext>
            </a:extLst>
          </p:cNvPr>
          <p:cNvSpPr>
            <a:spLocks noGrp="1"/>
          </p:cNvSpPr>
          <p:nvPr>
            <p:ph idx="1"/>
          </p:nvPr>
        </p:nvSpPr>
        <p:spPr>
          <a:xfrm>
            <a:off x="5943600" y="512685"/>
            <a:ext cx="5715000" cy="6192915"/>
          </a:xfrm>
        </p:spPr>
        <p:txBody>
          <a:bodyPr>
            <a:noAutofit/>
          </a:bodyPr>
          <a:lstStyle/>
          <a:p>
            <a:pPr marL="0" indent="0" algn="ctr">
              <a:buNone/>
            </a:pPr>
            <a:r>
              <a:rPr lang="en-US" sz="3000" b="1" dirty="0">
                <a:solidFill>
                  <a:schemeClr val="accent2">
                    <a:lumMod val="75000"/>
                  </a:schemeClr>
                </a:solidFill>
                <a:latin typeface="+mj-lt"/>
                <a:ea typeface="+mj-ea"/>
                <a:cs typeface="+mj-cs"/>
              </a:rPr>
              <a:t>Resources</a:t>
            </a:r>
          </a:p>
          <a:p>
            <a:pPr marL="0" indent="0">
              <a:buNone/>
            </a:pPr>
            <a:endParaRPr lang="en-US" sz="2000" dirty="0"/>
          </a:p>
          <a:p>
            <a:pPr marL="0" indent="0">
              <a:buNone/>
            </a:pPr>
            <a:r>
              <a:rPr lang="en-US" sz="2400" dirty="0"/>
              <a:t>State of MD Wellness Program </a:t>
            </a:r>
          </a:p>
          <a:p>
            <a:pPr lvl="1"/>
            <a:r>
              <a:rPr lang="en-US" sz="2000" dirty="0"/>
              <a:t>Activity information for discounts</a:t>
            </a:r>
          </a:p>
          <a:p>
            <a:pPr lvl="1"/>
            <a:r>
              <a:rPr lang="en-US" sz="2000" dirty="0"/>
              <a:t>Activities reset in 2023</a:t>
            </a:r>
          </a:p>
          <a:p>
            <a:pPr marL="0" indent="0">
              <a:buNone/>
            </a:pPr>
            <a:r>
              <a:rPr lang="en-US" sz="2400" dirty="0"/>
              <a:t>Life Insurance Beneficiary form</a:t>
            </a:r>
          </a:p>
          <a:p>
            <a:pPr marL="0" indent="0">
              <a:buNone/>
            </a:pPr>
            <a:r>
              <a:rPr lang="en-US" sz="2400" dirty="0"/>
              <a:t>Benefits Guide</a:t>
            </a:r>
          </a:p>
          <a:p>
            <a:pPr lvl="1"/>
            <a:r>
              <a:rPr lang="en-US" sz="2000" dirty="0"/>
              <a:t>Vendor contact information</a:t>
            </a:r>
          </a:p>
          <a:p>
            <a:pPr lvl="1"/>
            <a:r>
              <a:rPr lang="en-US" sz="2000" dirty="0"/>
              <a:t>Benefit details</a:t>
            </a:r>
          </a:p>
          <a:p>
            <a:pPr lvl="1"/>
            <a:r>
              <a:rPr lang="en-US" sz="2000" dirty="0"/>
              <a:t>Retirement eligibility and cost details</a:t>
            </a:r>
          </a:p>
          <a:p>
            <a:pPr marL="0" indent="0">
              <a:buNone/>
            </a:pPr>
            <a:r>
              <a:rPr lang="en-US" sz="2400" dirty="0"/>
              <a:t>Rate Sheets</a:t>
            </a:r>
          </a:p>
        </p:txBody>
      </p:sp>
      <p:sp>
        <p:nvSpPr>
          <p:cNvPr id="4" name="Text Placeholder 3">
            <a:extLst>
              <a:ext uri="{FF2B5EF4-FFF2-40B4-BE49-F238E27FC236}">
                <a16:creationId xmlns:a16="http://schemas.microsoft.com/office/drawing/2014/main" id="{AD990168-BD45-4F9F-B107-ABECF8E5C4E8}"/>
              </a:ext>
            </a:extLst>
          </p:cNvPr>
          <p:cNvSpPr>
            <a:spLocks noGrp="1"/>
          </p:cNvSpPr>
          <p:nvPr>
            <p:ph type="body" sz="half" idx="2"/>
          </p:nvPr>
        </p:nvSpPr>
        <p:spPr>
          <a:xfrm>
            <a:off x="808629" y="1608229"/>
            <a:ext cx="3408760" cy="3811588"/>
          </a:xfrm>
        </p:spPr>
        <p:txBody>
          <a:bodyPr/>
          <a:lstStyle/>
          <a:p>
            <a:endParaRPr lang="en-US" dirty="0"/>
          </a:p>
          <a:p>
            <a:r>
              <a:rPr lang="en-US" sz="2000" dirty="0"/>
              <a:t>Health Benefits Administrator for the State of Maryland</a:t>
            </a:r>
          </a:p>
          <a:p>
            <a:endParaRPr lang="en-US" dirty="0"/>
          </a:p>
          <a:p>
            <a:r>
              <a:rPr lang="en-US" dirty="0"/>
              <a:t>Website:  </a:t>
            </a:r>
            <a:r>
              <a:rPr lang="en-US" dirty="0">
                <a:hlinkClick r:id="rId2"/>
              </a:rPr>
              <a:t>www.dbm.maryland.gov/benefits</a:t>
            </a:r>
            <a:endParaRPr lang="en-US" dirty="0"/>
          </a:p>
          <a:p>
            <a:r>
              <a:rPr lang="en-US" dirty="0"/>
              <a:t>Phone:  1-800-307-8283</a:t>
            </a:r>
          </a:p>
          <a:p>
            <a:r>
              <a:rPr lang="en-US" dirty="0"/>
              <a:t>SPS:  </a:t>
            </a:r>
            <a:r>
              <a:rPr lang="en-US" dirty="0">
                <a:hlinkClick r:id="rId3"/>
              </a:rPr>
              <a:t>https://stateofmaryland.onelogin.com</a:t>
            </a:r>
            <a:r>
              <a:rPr lang="en-US" dirty="0"/>
              <a:t> </a:t>
            </a:r>
          </a:p>
          <a:p>
            <a:endParaRPr lang="en-US" dirty="0"/>
          </a:p>
        </p:txBody>
      </p:sp>
      <p:pic>
        <p:nvPicPr>
          <p:cNvPr id="6" name="Picture 5">
            <a:extLst>
              <a:ext uri="{FF2B5EF4-FFF2-40B4-BE49-F238E27FC236}">
                <a16:creationId xmlns:a16="http://schemas.microsoft.com/office/drawing/2014/main" id="{E484F41F-A5A0-4B5D-94E3-B88B23BDF5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00" y="5615017"/>
            <a:ext cx="3234092" cy="533400"/>
          </a:xfrm>
          <a:prstGeom prst="rect">
            <a:avLst/>
          </a:prstGeom>
        </p:spPr>
      </p:pic>
    </p:spTree>
    <p:extLst>
      <p:ext uri="{BB962C8B-B14F-4D97-AF65-F5344CB8AC3E}">
        <p14:creationId xmlns:p14="http://schemas.microsoft.com/office/powerpoint/2010/main" val="1169397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BA650-DC8B-44E5-B36F-F9C3C3FF8418}"/>
              </a:ext>
            </a:extLst>
          </p:cNvPr>
          <p:cNvSpPr>
            <a:spLocks noGrp="1"/>
          </p:cNvSpPr>
          <p:nvPr>
            <p:ph type="title"/>
          </p:nvPr>
        </p:nvSpPr>
        <p:spPr>
          <a:xfrm>
            <a:off x="603682" y="838200"/>
            <a:ext cx="3257550" cy="1200150"/>
          </a:xfrm>
        </p:spPr>
        <p:txBody>
          <a:bodyPr>
            <a:normAutofit fontScale="90000"/>
          </a:bodyPr>
          <a:lstStyle/>
          <a:p>
            <a:br>
              <a:rPr lang="en-US" dirty="0"/>
            </a:br>
            <a:br>
              <a:rPr lang="en-US" dirty="0"/>
            </a:br>
            <a:r>
              <a:rPr lang="en-US" sz="3300" b="1" dirty="0">
                <a:solidFill>
                  <a:schemeClr val="accent2">
                    <a:lumMod val="75000"/>
                  </a:schemeClr>
                </a:solidFill>
              </a:rPr>
              <a:t>Statewide Personnel System (SPS)</a:t>
            </a:r>
          </a:p>
        </p:txBody>
      </p:sp>
      <p:sp>
        <p:nvSpPr>
          <p:cNvPr id="3" name="Content Placeholder 2">
            <a:extLst>
              <a:ext uri="{FF2B5EF4-FFF2-40B4-BE49-F238E27FC236}">
                <a16:creationId xmlns:a16="http://schemas.microsoft.com/office/drawing/2014/main" id="{56B73030-11A7-4C13-8635-702D5D9293DE}"/>
              </a:ext>
            </a:extLst>
          </p:cNvPr>
          <p:cNvSpPr>
            <a:spLocks noGrp="1"/>
          </p:cNvSpPr>
          <p:nvPr>
            <p:ph idx="1"/>
          </p:nvPr>
        </p:nvSpPr>
        <p:spPr>
          <a:xfrm>
            <a:off x="5351860" y="609600"/>
            <a:ext cx="5316140" cy="5867399"/>
          </a:xfrm>
        </p:spPr>
        <p:txBody>
          <a:bodyPr>
            <a:normAutofit/>
          </a:bodyPr>
          <a:lstStyle/>
          <a:p>
            <a:pPr marL="0" indent="0" algn="ctr">
              <a:buNone/>
            </a:pPr>
            <a:endParaRPr lang="en-US" sz="3000" dirty="0"/>
          </a:p>
          <a:p>
            <a:pPr marL="0" indent="0" algn="ctr">
              <a:buNone/>
            </a:pPr>
            <a:r>
              <a:rPr lang="en-US" sz="3000" dirty="0">
                <a:solidFill>
                  <a:schemeClr val="accent2">
                    <a:lumMod val="75000"/>
                  </a:schemeClr>
                </a:solidFill>
              </a:rPr>
              <a:t>SPS Help Center - Benefits</a:t>
            </a:r>
          </a:p>
          <a:p>
            <a:pPr marL="0" indent="0" algn="ctr">
              <a:buNone/>
            </a:pPr>
            <a:r>
              <a:rPr lang="en-US" sz="1400" dirty="0">
                <a:hlinkClick r:id="rId2"/>
              </a:rPr>
              <a:t>https://dbm.maryland.gov/sps/Pages/Benefits_HelpCenter.aspx</a:t>
            </a:r>
            <a:r>
              <a:rPr lang="en-US" sz="1400" dirty="0"/>
              <a:t> </a:t>
            </a:r>
          </a:p>
          <a:p>
            <a:pPr marL="0" indent="0" algn="ctr">
              <a:buNone/>
            </a:pPr>
            <a:endParaRPr lang="en-US" sz="675" dirty="0"/>
          </a:p>
        </p:txBody>
      </p:sp>
      <p:sp>
        <p:nvSpPr>
          <p:cNvPr id="4" name="Text Placeholder 3">
            <a:extLst>
              <a:ext uri="{FF2B5EF4-FFF2-40B4-BE49-F238E27FC236}">
                <a16:creationId xmlns:a16="http://schemas.microsoft.com/office/drawing/2014/main" id="{AD990168-BD45-4F9F-B107-ABECF8E5C4E8}"/>
              </a:ext>
            </a:extLst>
          </p:cNvPr>
          <p:cNvSpPr>
            <a:spLocks noGrp="1"/>
          </p:cNvSpPr>
          <p:nvPr>
            <p:ph type="body" sz="half" idx="2"/>
          </p:nvPr>
        </p:nvSpPr>
        <p:spPr>
          <a:xfrm>
            <a:off x="603682" y="2041309"/>
            <a:ext cx="4196918" cy="4229100"/>
          </a:xfrm>
        </p:spPr>
        <p:txBody>
          <a:bodyPr>
            <a:noAutofit/>
          </a:bodyPr>
          <a:lstStyle/>
          <a:p>
            <a:r>
              <a:rPr lang="en-US" sz="1700" dirty="0"/>
              <a:t>Salisbury University is a “Benefits Only” agency for health benefits enrollment. </a:t>
            </a:r>
          </a:p>
          <a:p>
            <a:r>
              <a:rPr lang="en-US" sz="1700" dirty="0"/>
              <a:t>Health Benefit elections are made in SPS – which is administered in Workday.</a:t>
            </a:r>
          </a:p>
          <a:p>
            <a:r>
              <a:rPr lang="en-US" sz="1700" dirty="0"/>
              <a:t>Username is a W#.  This number can be found in GullNet on the page where you view leave balances.</a:t>
            </a:r>
          </a:p>
          <a:p>
            <a:pPr>
              <a:lnSpc>
                <a:spcPct val="120000"/>
              </a:lnSpc>
            </a:pPr>
            <a:r>
              <a:rPr lang="en-US" sz="1700" dirty="0"/>
              <a:t>Information about SPS can be found at </a:t>
            </a:r>
            <a:r>
              <a:rPr lang="en-US" sz="1700" dirty="0">
                <a:hlinkClick r:id="rId3"/>
              </a:rPr>
              <a:t>www.dbm.maryland.gov/sps</a:t>
            </a:r>
            <a:r>
              <a:rPr lang="en-US" sz="1700" dirty="0"/>
              <a:t>, including Quick Reference Guides (QRG).  A QRG provides step-by-step instructions for completing a specific event.</a:t>
            </a:r>
          </a:p>
          <a:p>
            <a:endParaRPr lang="en-US" dirty="0"/>
          </a:p>
          <a:p>
            <a:r>
              <a:rPr lang="en-US" sz="1700" dirty="0">
                <a:hlinkClick r:id="rId4"/>
              </a:rPr>
              <a:t>https://stateofmaryland.onelogin.com/</a:t>
            </a:r>
            <a:r>
              <a:rPr lang="en-US" sz="1700" dirty="0"/>
              <a:t> </a:t>
            </a:r>
          </a:p>
        </p:txBody>
      </p:sp>
      <p:pic>
        <p:nvPicPr>
          <p:cNvPr id="8" name="Picture 7">
            <a:extLst>
              <a:ext uri="{FF2B5EF4-FFF2-40B4-BE49-F238E27FC236}">
                <a16:creationId xmlns:a16="http://schemas.microsoft.com/office/drawing/2014/main" id="{9F5692DD-A5FC-4CA2-A328-671D8E2D16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9600" y="410366"/>
            <a:ext cx="2286000" cy="547469"/>
          </a:xfrm>
          <a:prstGeom prst="rect">
            <a:avLst/>
          </a:prstGeom>
        </p:spPr>
      </p:pic>
      <p:pic>
        <p:nvPicPr>
          <p:cNvPr id="7" name="Picture 6">
            <a:extLst>
              <a:ext uri="{FF2B5EF4-FFF2-40B4-BE49-F238E27FC236}">
                <a16:creationId xmlns:a16="http://schemas.microsoft.com/office/drawing/2014/main" id="{34BD182D-AB76-4A0A-AA3E-3FA610333C5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42359" y="2362200"/>
            <a:ext cx="5408676" cy="2971800"/>
          </a:xfrm>
          <a:prstGeom prst="rect">
            <a:avLst/>
          </a:prstGeom>
        </p:spPr>
      </p:pic>
    </p:spTree>
    <p:extLst>
      <p:ext uri="{BB962C8B-B14F-4D97-AF65-F5344CB8AC3E}">
        <p14:creationId xmlns:p14="http://schemas.microsoft.com/office/powerpoint/2010/main" val="2855279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Plans</a:t>
            </a:r>
          </a:p>
        </p:txBody>
      </p:sp>
      <p:sp>
        <p:nvSpPr>
          <p:cNvPr id="3" name="Content Placeholder 2"/>
          <p:cNvSpPr>
            <a:spLocks noGrp="1"/>
          </p:cNvSpPr>
          <p:nvPr>
            <p:ph idx="1"/>
          </p:nvPr>
        </p:nvSpPr>
        <p:spPr/>
        <p:txBody>
          <a:bodyPr/>
          <a:lstStyle/>
          <a:p>
            <a:pPr marL="0" indent="0">
              <a:lnSpc>
                <a:spcPct val="150000"/>
              </a:lnSpc>
              <a:buNone/>
            </a:pPr>
            <a:r>
              <a:rPr lang="en-US" dirty="0"/>
              <a:t>	3 carriers, 5 plans available:</a:t>
            </a:r>
          </a:p>
          <a:p>
            <a:pPr marL="0" indent="0">
              <a:lnSpc>
                <a:spcPct val="150000"/>
              </a:lnSpc>
              <a:buNone/>
            </a:pPr>
            <a:endParaRPr lang="en-US" sz="1000" dirty="0"/>
          </a:p>
          <a:p>
            <a:pPr marL="0" indent="0">
              <a:lnSpc>
                <a:spcPct val="150000"/>
              </a:lnSpc>
              <a:buNone/>
            </a:pPr>
            <a:r>
              <a:rPr lang="en-US" dirty="0"/>
              <a:t>	CareFirst BlueCross Blue Shield (EPO &amp; PPO)</a:t>
            </a:r>
          </a:p>
          <a:p>
            <a:pPr marL="0" indent="0">
              <a:lnSpc>
                <a:spcPct val="150000"/>
              </a:lnSpc>
              <a:buNone/>
            </a:pPr>
            <a:r>
              <a:rPr lang="en-US" dirty="0"/>
              <a:t>	UnitedHealth Care (EPO &amp; PPO)</a:t>
            </a:r>
          </a:p>
          <a:p>
            <a:pPr marL="0" indent="0">
              <a:lnSpc>
                <a:spcPct val="150000"/>
              </a:lnSpc>
              <a:buNone/>
            </a:pPr>
            <a:r>
              <a:rPr lang="en-US" dirty="0"/>
              <a:t>	Kaiser Permanente (IHM)</a:t>
            </a:r>
          </a:p>
          <a:p>
            <a:pPr marL="0" indent="0">
              <a:buNone/>
            </a:pPr>
            <a:endParaRPr lang="en-US" dirty="0"/>
          </a:p>
        </p:txBody>
      </p:sp>
    </p:spTree>
    <p:extLst>
      <p:ext uri="{BB962C8B-B14F-4D97-AF65-F5344CB8AC3E}">
        <p14:creationId xmlns:p14="http://schemas.microsoft.com/office/powerpoint/2010/main" val="79443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PPO Plan Details</a:t>
            </a:r>
          </a:p>
        </p:txBody>
      </p:sp>
      <p:sp>
        <p:nvSpPr>
          <p:cNvPr id="3" name="Content Placeholder 2"/>
          <p:cNvSpPr>
            <a:spLocks noGrp="1"/>
          </p:cNvSpPr>
          <p:nvPr>
            <p:ph idx="1"/>
          </p:nvPr>
        </p:nvSpPr>
        <p:spPr/>
        <p:txBody>
          <a:bodyPr>
            <a:normAutofit/>
          </a:bodyPr>
          <a:lstStyle/>
          <a:p>
            <a:pPr marL="0" indent="0">
              <a:buNone/>
            </a:pPr>
            <a:r>
              <a:rPr lang="en-US" dirty="0"/>
              <a:t>Allows for Out-of-Network </a:t>
            </a:r>
            <a:r>
              <a:rPr lang="en-US" sz="1800" dirty="0"/>
              <a:t>(provider does not accept the insurance plan)</a:t>
            </a:r>
          </a:p>
          <a:p>
            <a:pPr marL="0" indent="0">
              <a:buNone/>
            </a:pPr>
            <a:r>
              <a:rPr lang="en-US" dirty="0"/>
              <a:t>Out of Pocket Expenses:</a:t>
            </a:r>
          </a:p>
          <a:p>
            <a:r>
              <a:rPr lang="en-US" dirty="0"/>
              <a:t>Copays:  $15 PCP; $30 Specialist; $30 Urgent Care</a:t>
            </a:r>
          </a:p>
          <a:p>
            <a:r>
              <a:rPr lang="en-US" dirty="0"/>
              <a:t>Coinsurance:  applies when a copay is not paid and the services are not preventable in nature.</a:t>
            </a:r>
          </a:p>
          <a:p>
            <a:pPr marL="0" indent="0">
              <a:buNone/>
            </a:pPr>
            <a:r>
              <a:rPr lang="en-US" dirty="0"/>
              <a:t>	</a:t>
            </a:r>
            <a:r>
              <a:rPr lang="en-US" u="sng" dirty="0"/>
              <a:t>In-network:</a:t>
            </a:r>
            <a:r>
              <a:rPr lang="en-US" dirty="0"/>
              <a:t>  employee covers 10% of allowed 	benefit</a:t>
            </a:r>
          </a:p>
          <a:p>
            <a:pPr marL="0" indent="0">
              <a:buNone/>
            </a:pPr>
            <a:r>
              <a:rPr lang="en-US" dirty="0"/>
              <a:t>	</a:t>
            </a:r>
            <a:r>
              <a:rPr lang="en-US" u="sng" dirty="0"/>
              <a:t>Out-of-network:</a:t>
            </a:r>
            <a:r>
              <a:rPr lang="en-US" dirty="0"/>
              <a:t>  employee covers 30% of allowed benefit, </a:t>
            </a:r>
            <a:r>
              <a:rPr lang="en-US" i="1" dirty="0"/>
              <a:t>additional 	costs may apply</a:t>
            </a:r>
          </a:p>
          <a:p>
            <a:r>
              <a:rPr lang="en-US" dirty="0"/>
              <a:t>Deductible:  Applies to Out-of-Network coverage only</a:t>
            </a:r>
          </a:p>
        </p:txBody>
      </p:sp>
      <p:sp>
        <p:nvSpPr>
          <p:cNvPr id="4" name="Right Brace 3"/>
          <p:cNvSpPr/>
          <p:nvPr/>
        </p:nvSpPr>
        <p:spPr>
          <a:xfrm>
            <a:off x="1076025" y="3886200"/>
            <a:ext cx="379476" cy="7620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p:cNvSpPr txBox="1"/>
          <p:nvPr/>
        </p:nvSpPr>
        <p:spPr>
          <a:xfrm>
            <a:off x="186039" y="4005590"/>
            <a:ext cx="1079724" cy="523220"/>
          </a:xfrm>
          <a:prstGeom prst="rect">
            <a:avLst/>
          </a:prstGeom>
          <a:noFill/>
        </p:spPr>
        <p:txBody>
          <a:bodyPr wrap="square" rtlCol="0">
            <a:spAutoFit/>
          </a:bodyPr>
          <a:lstStyle/>
          <a:p>
            <a:r>
              <a:rPr lang="en-US" sz="1400" dirty="0"/>
              <a:t>Separate maximums</a:t>
            </a:r>
          </a:p>
        </p:txBody>
      </p:sp>
    </p:spTree>
    <p:extLst>
      <p:ext uri="{BB962C8B-B14F-4D97-AF65-F5344CB8AC3E}">
        <p14:creationId xmlns:p14="http://schemas.microsoft.com/office/powerpoint/2010/main" val="3289814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EPO Plans</a:t>
            </a:r>
          </a:p>
        </p:txBody>
      </p:sp>
      <p:sp>
        <p:nvSpPr>
          <p:cNvPr id="3" name="Content Placeholder 2"/>
          <p:cNvSpPr>
            <a:spLocks noGrp="1"/>
          </p:cNvSpPr>
          <p:nvPr>
            <p:ph idx="1"/>
          </p:nvPr>
        </p:nvSpPr>
        <p:spPr/>
        <p:txBody>
          <a:bodyPr/>
          <a:lstStyle/>
          <a:p>
            <a:pPr marL="0" indent="0">
              <a:buNone/>
            </a:pPr>
            <a:r>
              <a:rPr lang="en-US" dirty="0"/>
              <a:t>Does not Allow for Out-of-Network </a:t>
            </a:r>
          </a:p>
          <a:p>
            <a:pPr marL="0" indent="0">
              <a:buNone/>
            </a:pPr>
            <a:r>
              <a:rPr lang="en-US" sz="1500" dirty="0"/>
              <a:t>(all providers must accept the insurance plan for coverage)</a:t>
            </a:r>
          </a:p>
          <a:p>
            <a:pPr marL="0" indent="0">
              <a:buNone/>
            </a:pPr>
            <a:endParaRPr lang="en-US" dirty="0"/>
          </a:p>
          <a:p>
            <a:pPr marL="0" indent="0">
              <a:buNone/>
            </a:pPr>
            <a:r>
              <a:rPr lang="en-US" sz="2800" dirty="0"/>
              <a:t>Out of Pocket Expenses:</a:t>
            </a:r>
          </a:p>
          <a:p>
            <a:pPr marL="0" indent="0">
              <a:buNone/>
            </a:pPr>
            <a:endParaRPr lang="en-US" sz="1800" dirty="0"/>
          </a:p>
          <a:p>
            <a:r>
              <a:rPr lang="en-US" sz="2800" dirty="0"/>
              <a:t>Copays:  $15 PCP; $30 Specialist; $30 Urgent Care</a:t>
            </a:r>
          </a:p>
          <a:p>
            <a:endParaRPr lang="en-US" sz="1800" dirty="0"/>
          </a:p>
          <a:p>
            <a:r>
              <a:rPr lang="en-US" sz="2800" dirty="0"/>
              <a:t>Coinsurance:  Does not apply to EPO Plans.  A co-pay is charged or services will be covered at 100%</a:t>
            </a:r>
          </a:p>
          <a:p>
            <a:endParaRPr lang="en-US" dirty="0"/>
          </a:p>
        </p:txBody>
      </p:sp>
    </p:spTree>
    <p:extLst>
      <p:ext uri="{BB962C8B-B14F-4D97-AF65-F5344CB8AC3E}">
        <p14:creationId xmlns:p14="http://schemas.microsoft.com/office/powerpoint/2010/main" val="24127270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1_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2D7F9C21AC562419D6A125DB3E92BCC" ma:contentTypeVersion="10" ma:contentTypeDescription="Create a new document." ma:contentTypeScope="" ma:versionID="79cd75d7c8770aafbd5763a1ad937449">
  <xsd:schema xmlns:xsd="http://www.w3.org/2001/XMLSchema" xmlns:xs="http://www.w3.org/2001/XMLSchema" xmlns:p="http://schemas.microsoft.com/office/2006/metadata/properties" xmlns:ns2="9a3135e7-4a85-4964-a462-b7bc3fcdda65" xmlns:ns3="94637472-a132-41da-b822-9f88f293235d" targetNamespace="http://schemas.microsoft.com/office/2006/metadata/properties" ma:root="true" ma:fieldsID="2e15d93f85e26951565ce6aeac9b7c9b" ns2:_="" ns3:_="">
    <xsd:import namespace="9a3135e7-4a85-4964-a462-b7bc3fcdda65"/>
    <xsd:import namespace="94637472-a132-41da-b822-9f88f293235d"/>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3135e7-4a85-4964-a462-b7bc3fcdda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4637472-a132-41da-b822-9f88f293235d"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6E147A-8DEF-486D-99CD-8A5C42E19895}">
  <ds:schemaRefs>
    <ds:schemaRef ds:uri="http://schemas.microsoft.com/sharepoint/v3/contenttype/forms"/>
  </ds:schemaRefs>
</ds:datastoreItem>
</file>

<file path=customXml/itemProps2.xml><?xml version="1.0" encoding="utf-8"?>
<ds:datastoreItem xmlns:ds="http://schemas.openxmlformats.org/officeDocument/2006/customXml" ds:itemID="{80D35328-22A8-4872-A624-411923C552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3135e7-4a85-4964-a462-b7bc3fcdda65"/>
    <ds:schemaRef ds:uri="94637472-a132-41da-b822-9f88f29323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3629</TotalTime>
  <Words>2113</Words>
  <Application>Microsoft Office PowerPoint</Application>
  <PresentationFormat>Widescreen</PresentationFormat>
  <Paragraphs>337</Paragraphs>
  <Slides>26</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26</vt:i4>
      </vt:variant>
    </vt:vector>
  </HeadingPairs>
  <TitlesOfParts>
    <vt:vector size="32" baseType="lpstr">
      <vt:lpstr>Arial</vt:lpstr>
      <vt:lpstr>Calibri</vt:lpstr>
      <vt:lpstr>Calibri Light</vt:lpstr>
      <vt:lpstr>Clarity</vt:lpstr>
      <vt:lpstr>1_Clarity</vt:lpstr>
      <vt:lpstr>Office Theme</vt:lpstr>
      <vt:lpstr>     Snack and Chat  Health Benefits  </vt:lpstr>
      <vt:lpstr>PowerPoint Presentation</vt:lpstr>
      <vt:lpstr>State of Maryland Open Enrollment October 11 – November 4, 2022 (5 pm)</vt:lpstr>
      <vt:lpstr>Virtual Open Enrollment Vendor Presentations</vt:lpstr>
      <vt:lpstr>Employee Benefits Division (EBD)</vt:lpstr>
      <vt:lpstr>  Statewide Personnel System (SPS)</vt:lpstr>
      <vt:lpstr>Medical Plans</vt:lpstr>
      <vt:lpstr>PPO Plan Details</vt:lpstr>
      <vt:lpstr>EPO Plans</vt:lpstr>
      <vt:lpstr>IHM Plan</vt:lpstr>
      <vt:lpstr>Prescription Plan - CVS Caremark</vt:lpstr>
      <vt:lpstr>Fitch vs. State of Maryland</vt:lpstr>
      <vt:lpstr>Dental Plans</vt:lpstr>
      <vt:lpstr>Flexible Spending Accounts (FSA)</vt:lpstr>
      <vt:lpstr>Term Life Insurance</vt:lpstr>
      <vt:lpstr>Accidental Death &amp; Dismemberment</vt:lpstr>
      <vt:lpstr>2023 Wellness Activities</vt:lpstr>
      <vt:lpstr>USM MetLife Plans</vt:lpstr>
      <vt:lpstr>USM MetLife Life Insurance</vt:lpstr>
      <vt:lpstr>USM MetLife Long-Term Disability</vt:lpstr>
      <vt:lpstr>USM MetLife Long-Term Disability – continued</vt:lpstr>
      <vt:lpstr>State Retirement Agency - mySRPS</vt:lpstr>
      <vt:lpstr>Supplemental Retirement Accounts</vt:lpstr>
      <vt:lpstr>Employee Assistant Program</vt:lpstr>
      <vt:lpstr>Employee Assistance Program</vt:lpstr>
      <vt:lpstr>More information</vt:lpstr>
    </vt:vector>
  </TitlesOfParts>
  <Company>Salisbury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Benefits  Informational Session</dc:title>
  <dc:creator>necampbell</dc:creator>
  <cp:lastModifiedBy>Isabella Chow</cp:lastModifiedBy>
  <cp:revision>58</cp:revision>
  <cp:lastPrinted>2014-10-31T20:32:52Z</cp:lastPrinted>
  <dcterms:created xsi:type="dcterms:W3CDTF">2014-10-28T15:53:54Z</dcterms:created>
  <dcterms:modified xsi:type="dcterms:W3CDTF">2022-10-14T14:55:48Z</dcterms:modified>
</cp:coreProperties>
</file>