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3" r:id="rId9"/>
    <p:sldId id="262" r:id="rId10"/>
    <p:sldId id="279" r:id="rId11"/>
    <p:sldId id="264" r:id="rId12"/>
    <p:sldId id="265" r:id="rId13"/>
    <p:sldId id="27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68" r:id="rId2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96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4" autoAdjust="0"/>
    <p:restoredTop sz="94660"/>
  </p:normalViewPr>
  <p:slideViewPr>
    <p:cSldViewPr>
      <p:cViewPr varScale="1">
        <p:scale>
          <a:sx n="104" d="100"/>
          <a:sy n="104" d="100"/>
        </p:scale>
        <p:origin x="124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AC92F-003C-41F5-8C5D-3452A05B12E6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37503-F823-445F-B9BF-1B3A9B08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47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4AECE-EED2-49AF-A12D-95F7F50883A3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24A45-05B3-49C5-9185-AC50943E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59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2E3F-C8F9-4E0D-ABFB-EC70554338C2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4299-E885-4AD7-977F-318C866A3448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0D8C4-F6A9-47E3-9B30-B51744F562D2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EC11-2362-4192-A659-8516272F25F3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56688-68D2-4461-844D-C635D19DC65F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32A-74A3-40C3-A5CE-6EAF3F2F1CF1}" type="datetime1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A8C3-D1C5-4BCB-887D-848694AA02BB}" type="datetime1">
              <a:rPr lang="en-US" smtClean="0"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FCF0-DE2F-4EC6-AD5D-4A299E99A614}" type="datetime1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0AD1-2295-409E-97B3-B1778DDA43B3}" type="datetime1">
              <a:rPr lang="en-US" smtClean="0"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D8EA-ACFA-49E6-9ED2-2767D7F8B344}" type="datetime1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971F5-DBF2-47C3-A530-44FE9FD4F399}" type="datetime1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DE11866-6CB7-4036-9748-F8BD86A54138}" type="datetime1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B878934-094F-4CF4-9E6A-E705FC5745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bm.maryland.gov/benefit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ra.maryland.gov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uidanceresources.com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848600" cy="2460625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Snack and Chat  Health Benefits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781800" y="62484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October 2021</a:t>
            </a:r>
          </a:p>
        </p:txBody>
      </p:sp>
    </p:spTree>
    <p:extLst>
      <p:ext uri="{BB962C8B-B14F-4D97-AF65-F5344CB8AC3E}">
        <p14:creationId xmlns:p14="http://schemas.microsoft.com/office/powerpoint/2010/main" val="4088370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9A1D5-AE47-4C07-86F7-A2CC863C4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Flexible Spending Accounts (FSA)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8FAD-7CE4-40B9-B759-5167915E1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/>
              <a:t>Healthcare FSA</a:t>
            </a:r>
          </a:p>
          <a:p>
            <a:r>
              <a:rPr lang="en-US" dirty="0"/>
              <a:t>Up to $2,750 annually</a:t>
            </a:r>
          </a:p>
          <a:p>
            <a:r>
              <a:rPr lang="en-US" dirty="0"/>
              <a:t>Debit card for POS </a:t>
            </a:r>
          </a:p>
          <a:p>
            <a:r>
              <a:rPr lang="en-US" dirty="0"/>
              <a:t>Eligible expenses:</a:t>
            </a:r>
          </a:p>
          <a:p>
            <a:pPr lvl="1"/>
            <a:r>
              <a:rPr lang="en-US" dirty="0"/>
              <a:t>Certain OTC items</a:t>
            </a:r>
          </a:p>
          <a:p>
            <a:pPr lvl="1"/>
            <a:r>
              <a:rPr lang="en-US" dirty="0"/>
              <a:t>At-home COVID tests</a:t>
            </a:r>
          </a:p>
          <a:p>
            <a:pPr lvl="1"/>
            <a:r>
              <a:rPr lang="en-US" dirty="0"/>
              <a:t>Smoking cessation</a:t>
            </a:r>
          </a:p>
          <a:p>
            <a:pPr lvl="1"/>
            <a:r>
              <a:rPr lang="en-US" dirty="0"/>
              <a:t>Thermometers</a:t>
            </a:r>
          </a:p>
          <a:p>
            <a:pPr lvl="1"/>
            <a:r>
              <a:rPr lang="en-US" dirty="0"/>
              <a:t>For a more detailed list:  </a:t>
            </a:r>
            <a:r>
              <a:rPr lang="en-US" sz="1900" u="sng" dirty="0">
                <a:solidFill>
                  <a:srgbClr val="3496C2"/>
                </a:solidFill>
              </a:rPr>
              <a:t>md.padmin.com</a:t>
            </a:r>
            <a:br>
              <a:rPr lang="en-US" sz="1900" u="sng" dirty="0">
                <a:solidFill>
                  <a:srgbClr val="3496C2"/>
                </a:solidFill>
              </a:rPr>
            </a:br>
            <a:r>
              <a:rPr lang="en-US" sz="2400" dirty="0"/>
              <a:t>For expenses through 3/15/2023 and must be	 submitted for 	</a:t>
            </a:r>
            <a:br>
              <a:rPr lang="en-US" sz="2400" dirty="0"/>
            </a:br>
            <a:r>
              <a:rPr lang="en-US" sz="2400" dirty="0"/>
              <a:t>reimbursement by </a:t>
            </a:r>
            <a:br>
              <a:rPr lang="en-US" sz="2400" dirty="0"/>
            </a:br>
            <a:r>
              <a:rPr lang="en-US" sz="2400" dirty="0"/>
              <a:t>4/15/2023</a:t>
            </a:r>
          </a:p>
          <a:p>
            <a:pPr marL="0" indent="0">
              <a:buNone/>
            </a:pPr>
            <a:r>
              <a:rPr lang="en-US" u="sng" dirty="0"/>
              <a:t>Dependent Daycare FSA</a:t>
            </a:r>
          </a:p>
          <a:p>
            <a:r>
              <a:rPr lang="en-US" dirty="0"/>
              <a:t>Up to $5,000 annually</a:t>
            </a:r>
          </a:p>
          <a:p>
            <a:r>
              <a:rPr lang="en-US" dirty="0"/>
              <a:t>Ineligible expenses include:</a:t>
            </a:r>
          </a:p>
          <a:p>
            <a:pPr lvl="1"/>
            <a:r>
              <a:rPr lang="en-US" dirty="0"/>
              <a:t>Education and tuition fees;</a:t>
            </a:r>
          </a:p>
          <a:p>
            <a:pPr lvl="1"/>
            <a:r>
              <a:rPr lang="en-US" dirty="0"/>
              <a:t>Late payment fees;</a:t>
            </a:r>
          </a:p>
          <a:p>
            <a:pPr lvl="1"/>
            <a:r>
              <a:rPr lang="en-US" dirty="0"/>
              <a:t>Overnight camps (in general);</a:t>
            </a:r>
          </a:p>
          <a:p>
            <a:pPr lvl="1"/>
            <a:r>
              <a:rPr lang="en-US" dirty="0"/>
              <a:t>Sports lessons, field trips, clothing; and</a:t>
            </a:r>
          </a:p>
          <a:p>
            <a:pPr lvl="1"/>
            <a:r>
              <a:rPr lang="en-US" dirty="0"/>
              <a:t>Transportation to and from a dependent daycare provider.</a:t>
            </a:r>
          </a:p>
          <a:p>
            <a:pPr marL="0" indent="0">
              <a:buNone/>
            </a:pPr>
            <a:r>
              <a:rPr lang="en-US" dirty="0"/>
              <a:t>	For expenses through 	12/31/2022 and must be 	submitted for </a:t>
            </a:r>
            <a:br>
              <a:rPr lang="en-US" dirty="0"/>
            </a:br>
            <a:r>
              <a:rPr lang="en-US" dirty="0"/>
              <a:t>	reimbursement by </a:t>
            </a:r>
            <a:br>
              <a:rPr lang="en-US" dirty="0"/>
            </a:br>
            <a:r>
              <a:rPr lang="en-US" dirty="0"/>
              <a:t>	4/15/2023</a:t>
            </a:r>
          </a:p>
        </p:txBody>
      </p:sp>
    </p:spTree>
    <p:extLst>
      <p:ext uri="{BB962C8B-B14F-4D97-AF65-F5344CB8AC3E}">
        <p14:creationId xmlns:p14="http://schemas.microsoft.com/office/powerpoint/2010/main" val="2121157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 Life 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MetLife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For yourself:  $10,000 increments up to $300,000</a:t>
            </a:r>
          </a:p>
          <a:p>
            <a:endParaRPr lang="en-US" sz="1000" dirty="0"/>
          </a:p>
          <a:p>
            <a:r>
              <a:rPr lang="en-US" sz="2200" dirty="0"/>
              <a:t>For dependents:  $5,000 increments up to $150,000</a:t>
            </a:r>
          </a:p>
          <a:p>
            <a:endParaRPr lang="en-US" sz="1000" dirty="0"/>
          </a:p>
          <a:p>
            <a:r>
              <a:rPr lang="en-US" sz="2200" dirty="0"/>
              <a:t>Rates are based on age and increase with your age bracket.</a:t>
            </a:r>
          </a:p>
          <a:p>
            <a:endParaRPr lang="en-US" sz="1000" dirty="0"/>
          </a:p>
          <a:p>
            <a:r>
              <a:rPr lang="en-US" sz="2200" dirty="0"/>
              <a:t>Evidence of Insurability Form required for any amount request about the guarantee issue amount, if elected in the first 60 days of eligibility.  ($50,000 for employee; $25,000 for spouse/dependents)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2952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Accidental Death &amp; Dismemberment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MetLife</a:t>
            </a:r>
          </a:p>
          <a:p>
            <a:r>
              <a:rPr lang="en-US" dirty="0"/>
              <a:t>Provides beneficiaries with additional financial protection when an insured’s death or dismemberment is a result of a covered accident, whether it occurs at work or elsewhere.  </a:t>
            </a:r>
          </a:p>
          <a:p>
            <a:r>
              <a:rPr lang="en-US" dirty="0"/>
              <a:t>Evidence of insurability is not required.</a:t>
            </a:r>
          </a:p>
          <a:p>
            <a:r>
              <a:rPr lang="en-US" i="1" dirty="0"/>
              <a:t>Employee only </a:t>
            </a:r>
            <a:r>
              <a:rPr lang="en-US" dirty="0"/>
              <a:t>or </a:t>
            </a:r>
            <a:r>
              <a:rPr lang="en-US" i="1" dirty="0"/>
              <a:t>Family coverage </a:t>
            </a:r>
            <a:r>
              <a:rPr lang="en-US" dirty="0"/>
              <a:t>is available at the following levels:</a:t>
            </a:r>
          </a:p>
          <a:p>
            <a:pPr marL="0" indent="0">
              <a:buNone/>
            </a:pPr>
            <a:r>
              <a:rPr lang="en-US" dirty="0"/>
              <a:t>		$100,000 </a:t>
            </a:r>
          </a:p>
          <a:p>
            <a:pPr marL="0" indent="0">
              <a:buNone/>
            </a:pPr>
            <a:r>
              <a:rPr lang="en-US" dirty="0"/>
              <a:t>		$200,000 </a:t>
            </a:r>
          </a:p>
          <a:p>
            <a:pPr marL="0" indent="0">
              <a:buNone/>
            </a:pPr>
            <a:r>
              <a:rPr lang="en-US" dirty="0"/>
              <a:t>		$300,000</a:t>
            </a:r>
          </a:p>
        </p:txBody>
      </p:sp>
    </p:spTree>
    <p:extLst>
      <p:ext uri="{BB962C8B-B14F-4D97-AF65-F5344CB8AC3E}">
        <p14:creationId xmlns:p14="http://schemas.microsoft.com/office/powerpoint/2010/main" val="841836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147EE-45B4-4AB1-A48C-C8A3735A0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Wellness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BF9A0-4BA0-4253-A5CE-25096204B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Wellness activities completed in 2021 will rollover into 2022.</a:t>
            </a:r>
          </a:p>
          <a:p>
            <a:pPr lvl="1"/>
            <a:r>
              <a:rPr lang="en-US" dirty="0"/>
              <a:t>More information:  </a:t>
            </a:r>
            <a:r>
              <a:rPr lang="en-US" dirty="0">
                <a:hlinkClick r:id="rId2"/>
              </a:rPr>
              <a:t>www.dbm.maryland.gov/benefits/</a:t>
            </a:r>
            <a:endParaRPr lang="en-US" dirty="0"/>
          </a:p>
          <a:p>
            <a:pPr lvl="2"/>
            <a:r>
              <a:rPr lang="en-US" dirty="0"/>
              <a:t>Wellness page contains a list of the wellness activities for 2021/2022</a:t>
            </a:r>
          </a:p>
          <a:p>
            <a:pPr lvl="2"/>
            <a:r>
              <a:rPr lang="en-US" dirty="0"/>
              <a:t>“Make The Call, Take The Call” Wellness Coaching</a:t>
            </a:r>
          </a:p>
          <a:p>
            <a:pPr lvl="2"/>
            <a:r>
              <a:rPr lang="en-US" dirty="0"/>
              <a:t>Emotional Wellbeing Corner with many other resources.</a:t>
            </a:r>
          </a:p>
        </p:txBody>
      </p:sp>
    </p:spTree>
    <p:extLst>
      <p:ext uri="{BB962C8B-B14F-4D97-AF65-F5344CB8AC3E}">
        <p14:creationId xmlns:p14="http://schemas.microsoft.com/office/powerpoint/2010/main" val="3461061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ACBAC-382F-4C96-B5A2-34351D90E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E658E-934F-402A-BD30-015BBC4E5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Employee benefit: Up to 6 X annual salary to a maximum benefit of $750,000 ​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Employee guaranteed issue*: $100,000​</a:t>
            </a:r>
          </a:p>
          <a:p>
            <a:endParaRPr lang="en-US" dirty="0"/>
          </a:p>
          <a:p>
            <a:r>
              <a:rPr lang="en-US" dirty="0"/>
              <a:t>Spouse benefit: Up to 100% of the employee’s election to a maximum benefit of $150,000 ​</a:t>
            </a:r>
          </a:p>
          <a:p>
            <a:endParaRPr lang="en-US" dirty="0"/>
          </a:p>
          <a:p>
            <a:r>
              <a:rPr lang="en-US" dirty="0"/>
              <a:t>Spouse guaranteed issue: $50,000​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Child(ren) benefit: Up to 100% of the employee’s election to maximum benefit of $10,000​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Accelerated death benefit: 50% to $750,000​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Employee-paid benefit​</a:t>
            </a:r>
          </a:p>
        </p:txBody>
      </p:sp>
    </p:spTree>
    <p:extLst>
      <p:ext uri="{BB962C8B-B14F-4D97-AF65-F5344CB8AC3E}">
        <p14:creationId xmlns:p14="http://schemas.microsoft.com/office/powerpoint/2010/main" val="1817177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FD1D9-6423-47D0-A882-A142521C2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Disability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E9628-BBD7-4C22-8DD8-C75F6E8E7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234" y="1814574"/>
            <a:ext cx="3931920" cy="639762"/>
          </a:xfrm>
        </p:spPr>
        <p:txBody>
          <a:bodyPr>
            <a:normAutofit/>
          </a:bodyPr>
          <a:lstStyle/>
          <a:p>
            <a:r>
              <a:rPr lang="en-US" sz="2400" dirty="0"/>
              <a:t>How it helps: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1F6E79-78D2-4E7A-9C03-4C791A514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234" y="2626709"/>
            <a:ext cx="3931920" cy="12608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Can replace a portion of your income when you're unable to work for a few months or even a few years.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270A9D-5B2F-4C59-8D88-2C8AFBE1D4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19003" y="1816433"/>
            <a:ext cx="3931920" cy="639762"/>
          </a:xfrm>
        </p:spPr>
        <p:txBody>
          <a:bodyPr>
            <a:normAutofit/>
          </a:bodyPr>
          <a:lstStyle/>
          <a:p>
            <a:r>
              <a:rPr lang="en-US" sz="2400" dirty="0"/>
              <a:t>What you should know: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286197-636C-44C5-AF3F-528B723821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53000" y="2626709"/>
            <a:ext cx="4114800" cy="2356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Many conditions that keep you from working, including:​</a:t>
            </a:r>
          </a:p>
          <a:p>
            <a:r>
              <a:rPr lang="en-US" dirty="0"/>
              <a:t>Joint disorders​</a:t>
            </a:r>
          </a:p>
          <a:p>
            <a:r>
              <a:rPr lang="en-US" dirty="0"/>
              <a:t>Cancer​</a:t>
            </a:r>
          </a:p>
          <a:p>
            <a:r>
              <a:rPr lang="en-US" dirty="0"/>
              <a:t>Behavioral health issues​</a:t>
            </a:r>
          </a:p>
          <a:p>
            <a:r>
              <a:rPr lang="en-US" dirty="0"/>
              <a:t>Injury and poisoning​</a:t>
            </a:r>
          </a:p>
          <a:p>
            <a:r>
              <a:rPr lang="en-US" dirty="0"/>
              <a:t>Circulatory diseases</a:t>
            </a:r>
          </a:p>
        </p:txBody>
      </p:sp>
    </p:spTree>
    <p:extLst>
      <p:ext uri="{BB962C8B-B14F-4D97-AF65-F5344CB8AC3E}">
        <p14:creationId xmlns:p14="http://schemas.microsoft.com/office/powerpoint/2010/main" val="414562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21B40-2D0B-49CA-8104-55659F444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Disability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BB76F-ED0E-4634-8111-D2691991F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endParaRPr lang="en-US" dirty="0">
              <a:solidFill>
                <a:srgbClr val="D2533C"/>
              </a:solidFill>
            </a:endParaRP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en-US" dirty="0">
                <a:solidFill>
                  <a:srgbClr val="D2533C"/>
                </a:solidFill>
              </a:rPr>
              <a:t>What you should know:</a:t>
            </a: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endParaRPr lang="en-US" dirty="0">
              <a:solidFill>
                <a:srgbClr val="D2533C"/>
              </a:solidFill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dirty="0">
                <a:solidFill>
                  <a:srgbClr val="292934"/>
                </a:solidFill>
              </a:rPr>
              <a:t>Maximum monthly benefit: 60% to $10,000​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en-US" dirty="0">
              <a:solidFill>
                <a:srgbClr val="292934"/>
              </a:solidFill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dirty="0">
                <a:solidFill>
                  <a:srgbClr val="292934"/>
                </a:solidFill>
              </a:rPr>
              <a:t>Benefit duration: SS ADEA ​(scale based on age when disabled)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en-US" dirty="0">
              <a:solidFill>
                <a:srgbClr val="292934"/>
              </a:solidFill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dirty="0">
                <a:solidFill>
                  <a:srgbClr val="292934"/>
                </a:solidFill>
              </a:rPr>
              <a:t>Definition of disability: 5 Year Residual​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en-US" dirty="0">
              <a:solidFill>
                <a:srgbClr val="292934"/>
              </a:solidFill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dirty="0">
                <a:solidFill>
                  <a:srgbClr val="292934"/>
                </a:solidFill>
              </a:rPr>
              <a:t>Elimination period injury/sickness: 90 days or 365 days​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en-US" dirty="0">
              <a:solidFill>
                <a:srgbClr val="292934"/>
              </a:solidFill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dirty="0">
                <a:solidFill>
                  <a:srgbClr val="292934"/>
                </a:solidFill>
              </a:rPr>
              <a:t>Pre-existing condition limitation: 3/3/12​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en-US" dirty="0">
              <a:solidFill>
                <a:srgbClr val="292934"/>
              </a:solidFill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dirty="0">
                <a:solidFill>
                  <a:srgbClr val="292934"/>
                </a:solidFill>
              </a:rPr>
              <a:t>Employee-paid benefit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116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80B9-558A-4A6E-AB8A-4B5A64FE4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Retirement Agency - </a:t>
            </a:r>
            <a:r>
              <a:rPr lang="en-US" i="1" dirty="0"/>
              <a:t>mySRPS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58F2A-BB23-47C2-A8F3-CE3D4B980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</a:t>
            </a:r>
            <a:r>
              <a:rPr lang="en-US" i="1" dirty="0"/>
              <a:t>mySRPS</a:t>
            </a:r>
            <a:r>
              <a:rPr lang="en-US" dirty="0"/>
              <a:t>? It’s a secure website that lets eligible SRA pension plan participants get information and make transactions related to their retirement account.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can I do in </a:t>
            </a:r>
            <a:r>
              <a:rPr lang="en-US" i="1" dirty="0"/>
              <a:t>mySRPS</a:t>
            </a:r>
            <a:r>
              <a:rPr lang="en-US" dirty="0"/>
              <a:t>? View/print annual Personal Statement of Benefits, run/save retirement estimates, view and update beneficiaries, send secure messages to the State Retirement Agency.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visit </a:t>
            </a:r>
            <a:r>
              <a:rPr lang="en-US" dirty="0">
                <a:hlinkClick r:id="rId2"/>
              </a:rPr>
              <a:t>www.sra.maryland.gov</a:t>
            </a:r>
            <a:r>
              <a:rPr lang="en-US" dirty="0"/>
              <a:t> to start </a:t>
            </a:r>
          </a:p>
          <a:p>
            <a:pPr marL="0" indent="0" algn="ctr">
              <a:buNone/>
            </a:pPr>
            <a:r>
              <a:rPr lang="en-US" dirty="0"/>
              <a:t>the set-up process.</a:t>
            </a:r>
          </a:p>
        </p:txBody>
      </p:sp>
    </p:spTree>
    <p:extLst>
      <p:ext uri="{BB962C8B-B14F-4D97-AF65-F5344CB8AC3E}">
        <p14:creationId xmlns:p14="http://schemas.microsoft.com/office/powerpoint/2010/main" val="1167702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EF21-216A-4FE2-9F4E-E6A471428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Supplemental Retirement Accounts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CA87D-7CFE-4C58-99E2-7E015C3E4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Three vendors available:  Fidelity, TIAA, Nationwide (MSRP)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954B0F-AB71-445D-AE91-24F620B312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070342"/>
              </p:ext>
            </p:extLst>
          </p:nvPr>
        </p:nvGraphicFramePr>
        <p:xfrm>
          <a:off x="2355851" y="2286000"/>
          <a:ext cx="4432298" cy="1600200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922538">
                  <a:extLst>
                    <a:ext uri="{9D8B030D-6E8A-4147-A177-3AD203B41FA5}">
                      <a16:colId xmlns:a16="http://schemas.microsoft.com/office/drawing/2014/main" val="2641427301"/>
                    </a:ext>
                  </a:extLst>
                </a:gridCol>
                <a:gridCol w="584960">
                  <a:extLst>
                    <a:ext uri="{9D8B030D-6E8A-4147-A177-3AD203B41FA5}">
                      <a16:colId xmlns:a16="http://schemas.microsoft.com/office/drawing/2014/main" val="1407473538"/>
                    </a:ext>
                  </a:extLst>
                </a:gridCol>
                <a:gridCol w="584960">
                  <a:extLst>
                    <a:ext uri="{9D8B030D-6E8A-4147-A177-3AD203B41FA5}">
                      <a16:colId xmlns:a16="http://schemas.microsoft.com/office/drawing/2014/main" val="2073679521"/>
                    </a:ext>
                  </a:extLst>
                </a:gridCol>
                <a:gridCol w="584960">
                  <a:extLst>
                    <a:ext uri="{9D8B030D-6E8A-4147-A177-3AD203B41FA5}">
                      <a16:colId xmlns:a16="http://schemas.microsoft.com/office/drawing/2014/main" val="3295103858"/>
                    </a:ext>
                  </a:extLst>
                </a:gridCol>
                <a:gridCol w="584960">
                  <a:extLst>
                    <a:ext uri="{9D8B030D-6E8A-4147-A177-3AD203B41FA5}">
                      <a16:colId xmlns:a16="http://schemas.microsoft.com/office/drawing/2014/main" val="3183359677"/>
                    </a:ext>
                  </a:extLst>
                </a:gridCol>
                <a:gridCol w="584960">
                  <a:extLst>
                    <a:ext uri="{9D8B030D-6E8A-4147-A177-3AD203B41FA5}">
                      <a16:colId xmlns:a16="http://schemas.microsoft.com/office/drawing/2014/main" val="3469138184"/>
                    </a:ext>
                  </a:extLst>
                </a:gridCol>
                <a:gridCol w="584960">
                  <a:extLst>
                    <a:ext uri="{9D8B030D-6E8A-4147-A177-3AD203B41FA5}">
                      <a16:colId xmlns:a16="http://schemas.microsoft.com/office/drawing/2014/main" val="3016347698"/>
                    </a:ext>
                  </a:extLst>
                </a:gridCol>
              </a:tblGrid>
              <a:tr h="36532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Vendor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Pre-tax options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Roth options (post-tax)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05161"/>
                  </a:ext>
                </a:extLst>
              </a:tr>
              <a:tr h="2933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401(k)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403(b)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457(b)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401(k)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403(b)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457(b)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2945773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Fidelity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5216957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TIAA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8688235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MSRP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453722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770C668-9BAC-4C37-8189-71D251DD3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04437"/>
              </p:ext>
            </p:extLst>
          </p:nvPr>
        </p:nvGraphicFramePr>
        <p:xfrm>
          <a:off x="1285875" y="4149090"/>
          <a:ext cx="6572250" cy="2217420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000250">
                  <a:extLst>
                    <a:ext uri="{9D8B030D-6E8A-4147-A177-3AD203B41FA5}">
                      <a16:colId xmlns:a16="http://schemas.microsoft.com/office/drawing/2014/main" val="51050659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162741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99446918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2021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Catch-up provision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Standard deferral limit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95250" marR="95250" marT="95250" marB="9525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Deferral limit with Age 50 catch-up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95250" marR="95250" marT="95250" marB="95250" anchor="b"/>
                </a:tc>
                <a:extLst>
                  <a:ext uri="{0D108BD9-81ED-4DB2-BD59-A6C34878D82A}">
                    <a16:rowId xmlns:a16="http://schemas.microsoft.com/office/drawing/2014/main" val="30870626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If you’re under age 50 this year, you may defer as much as: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95250" marR="95250" marT="95250" marB="9525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If you’re age 50 or older this year, you may defer as much as: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95250" marR="95250" marT="95250" marB="95250" anchor="b"/>
                </a:tc>
                <a:extLst>
                  <a:ext uri="{0D108BD9-81ED-4DB2-BD59-A6C34878D82A}">
                    <a16:rowId xmlns:a16="http://schemas.microsoft.com/office/drawing/2014/main" val="28066956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457(b) plan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0" marR="95250" marT="95250" marB="9525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$19,500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0" marR="95250" marT="95250" marB="9525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$26,000 ($19,500 + $6,500)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0" marR="95250" marT="95250" marB="95250" anchor="b"/>
                </a:tc>
                <a:extLst>
                  <a:ext uri="{0D108BD9-81ED-4DB2-BD59-A6C34878D82A}">
                    <a16:rowId xmlns:a16="http://schemas.microsoft.com/office/drawing/2014/main" val="1250808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401(k) or 403(b)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0" marR="95250" marT="95250" marB="9525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$19,500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0" marR="95250" marT="95250" marB="9525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$26,000 ($19,500 + $6,500)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0" marR="95250" marT="95250" marB="95250" anchor="b"/>
                </a:tc>
                <a:extLst>
                  <a:ext uri="{0D108BD9-81ED-4DB2-BD59-A6C34878D82A}">
                    <a16:rowId xmlns:a16="http://schemas.microsoft.com/office/drawing/2014/main" val="1170477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0" marR="95250" marT="95250" marB="9525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$39,000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0" marR="95250" marT="95250" marB="9525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$52,000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0" marR="95250" marT="95250" marB="95250" anchor="b"/>
                </a:tc>
                <a:extLst>
                  <a:ext uri="{0D108BD9-81ED-4DB2-BD59-A6C34878D82A}">
                    <a16:rowId xmlns:a16="http://schemas.microsoft.com/office/drawing/2014/main" val="4160037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981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5D214-449F-43B1-80DB-6D69953E7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 Assistant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4A796-72E2-4B3F-BE19-54BD7A3A5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2500" b="1" dirty="0"/>
              <a:t>Confidential Emotional Support</a:t>
            </a:r>
            <a:r>
              <a:rPr lang="en-US" sz="2500" dirty="0"/>
              <a:t>: Access </a:t>
            </a:r>
            <a:r>
              <a:rPr lang="en-US" sz="2500" u="sng" dirty="0"/>
              <a:t>free short-term counseling sessions</a:t>
            </a:r>
            <a:r>
              <a:rPr lang="en-US" sz="2500" dirty="0"/>
              <a:t> with highly trained clinicians who will listen to your concerns and help you and your family members with any issues, including:</a:t>
            </a:r>
          </a:p>
          <a:p>
            <a:pPr lvl="0"/>
            <a:r>
              <a:rPr lang="en-US" sz="2500" dirty="0"/>
              <a:t>Anxiety, depression, stress</a:t>
            </a:r>
          </a:p>
          <a:p>
            <a:pPr lvl="0"/>
            <a:r>
              <a:rPr lang="en-US" sz="2500" dirty="0"/>
              <a:t>Grief, loss and life adjustments</a:t>
            </a:r>
          </a:p>
          <a:p>
            <a:pPr lvl="0"/>
            <a:r>
              <a:rPr lang="en-US" sz="2500" dirty="0"/>
              <a:t>Relationship/marital conflicts </a:t>
            </a:r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500" b="1" dirty="0"/>
              <a:t>Work-Life Solutions</a:t>
            </a:r>
            <a:r>
              <a:rPr lang="en-US" sz="2500" dirty="0"/>
              <a:t>: Specialists provide qualified referrals and resources for just about anything on your to-do list, such as:</a:t>
            </a:r>
          </a:p>
          <a:p>
            <a:pPr lvl="0"/>
            <a:r>
              <a:rPr lang="en-US" sz="2500" dirty="0"/>
              <a:t>Finding child and elder care</a:t>
            </a:r>
          </a:p>
          <a:p>
            <a:pPr lvl="0"/>
            <a:r>
              <a:rPr lang="en-US" sz="2500" dirty="0"/>
              <a:t>Hiring movers or home repair contractors</a:t>
            </a:r>
          </a:p>
          <a:p>
            <a:pPr lvl="0"/>
            <a:r>
              <a:rPr lang="en-US" sz="2500" dirty="0"/>
              <a:t>Planning events, locating pet care</a:t>
            </a:r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500" b="1" dirty="0"/>
              <a:t>Legal Guidance</a:t>
            </a:r>
            <a:r>
              <a:rPr lang="en-US" sz="2500" dirty="0"/>
              <a:t>: Talk to their attorneys for practical assistance with your most pressing legal issues, including:</a:t>
            </a:r>
          </a:p>
          <a:p>
            <a:pPr lvl="0"/>
            <a:r>
              <a:rPr lang="en-US" sz="2500" dirty="0"/>
              <a:t>Divorce, adoption, family law, wills, trusts, and more</a:t>
            </a:r>
          </a:p>
          <a:p>
            <a:pPr lvl="1"/>
            <a:r>
              <a:rPr lang="en-US" sz="2500" dirty="0"/>
              <a:t>Need representation? Get a free 30-minute consultation and a 25% reduction in fees.</a:t>
            </a:r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500" b="1" dirty="0"/>
              <a:t>Financial Resources</a:t>
            </a:r>
            <a:r>
              <a:rPr lang="en-US" sz="2500" dirty="0"/>
              <a:t>: Financial experts can assist with a wide range of issues, including:</a:t>
            </a:r>
          </a:p>
          <a:p>
            <a:pPr lvl="0"/>
            <a:r>
              <a:rPr lang="en-US" sz="2500" dirty="0"/>
              <a:t>Retirement planning, taxes</a:t>
            </a:r>
          </a:p>
          <a:p>
            <a:pPr lvl="0"/>
            <a:r>
              <a:rPr lang="en-US" sz="2500" dirty="0"/>
              <a:t>Relocation, mortgages, insurance</a:t>
            </a:r>
          </a:p>
          <a:p>
            <a:pPr lvl="0"/>
            <a:r>
              <a:rPr lang="en-US" sz="2500" dirty="0"/>
              <a:t>Budgeting, debt, bankruptcy and more</a:t>
            </a:r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500" b="1" dirty="0"/>
              <a:t>Online Support</a:t>
            </a:r>
            <a:r>
              <a:rPr lang="en-US" sz="2500" dirty="0"/>
              <a:t>: GuidanceResources Online is your 24/7 link to vital information, tolls and support. Log on for:</a:t>
            </a:r>
          </a:p>
          <a:p>
            <a:pPr lvl="0"/>
            <a:r>
              <a:rPr lang="en-US" sz="2500" dirty="0"/>
              <a:t>Articles, podcasts, videos, slideshows</a:t>
            </a:r>
          </a:p>
          <a:p>
            <a:pPr lvl="0"/>
            <a:r>
              <a:rPr lang="en-US" sz="2500" dirty="0"/>
              <a:t>On-demand trainings</a:t>
            </a:r>
          </a:p>
          <a:p>
            <a:pPr lvl="0"/>
            <a:r>
              <a:rPr lang="en-US" sz="2500" dirty="0"/>
              <a:t>“Ask the Expert” personal responses to your questions.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21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57200"/>
            <a:ext cx="7086600" cy="6096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000" dirty="0"/>
              <a:t> Agenda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State of Maryland Benefits</a:t>
            </a:r>
          </a:p>
          <a:p>
            <a:pPr lvl="1"/>
            <a:r>
              <a:rPr lang="en-US" sz="2000" dirty="0"/>
              <a:t>Open Enrollment</a:t>
            </a:r>
          </a:p>
          <a:p>
            <a:pPr lvl="1"/>
            <a:r>
              <a:rPr lang="en-US" sz="2000" dirty="0"/>
              <a:t>Medical Plans</a:t>
            </a:r>
          </a:p>
          <a:p>
            <a:pPr lvl="1"/>
            <a:r>
              <a:rPr lang="en-US" sz="2000" dirty="0"/>
              <a:t>Prescription Drug</a:t>
            </a:r>
          </a:p>
          <a:p>
            <a:pPr lvl="1"/>
            <a:r>
              <a:rPr lang="en-US" sz="2000" dirty="0"/>
              <a:t>Dental Plans</a:t>
            </a:r>
          </a:p>
          <a:p>
            <a:pPr lvl="1"/>
            <a:r>
              <a:rPr lang="en-US" sz="2000" dirty="0"/>
              <a:t>Flexible Spending Accounts</a:t>
            </a:r>
          </a:p>
          <a:p>
            <a:pPr lvl="1"/>
            <a:r>
              <a:rPr lang="en-US" sz="2000" dirty="0"/>
              <a:t>Term Life Insurance </a:t>
            </a:r>
          </a:p>
          <a:p>
            <a:pPr lvl="1"/>
            <a:r>
              <a:rPr lang="en-US" sz="2000" dirty="0"/>
              <a:t>Accidental Death &amp; Dismemberment</a:t>
            </a:r>
          </a:p>
          <a:p>
            <a:pPr marL="274320" lvl="1" indent="0">
              <a:buNone/>
            </a:pPr>
            <a:endParaRPr lang="en-US" sz="2000" dirty="0"/>
          </a:p>
          <a:p>
            <a:pPr marL="274320" lvl="1" indent="0">
              <a:buNone/>
            </a:pPr>
            <a:r>
              <a:rPr lang="en-US" dirty="0"/>
              <a:t>Wellness Activities in 2022</a:t>
            </a:r>
          </a:p>
          <a:p>
            <a:pPr marL="274320" lvl="1" indent="0">
              <a:buNone/>
            </a:pPr>
            <a:endParaRPr lang="en-US" sz="2000" dirty="0"/>
          </a:p>
          <a:p>
            <a:pPr marL="274320" lvl="1" indent="0">
              <a:buNone/>
            </a:pPr>
            <a:r>
              <a:rPr lang="en-US" dirty="0"/>
              <a:t>State Retirement Agency</a:t>
            </a:r>
          </a:p>
          <a:p>
            <a:pPr lvl="1"/>
            <a:r>
              <a:rPr lang="en-US" sz="2000" i="1" dirty="0"/>
              <a:t>mySRPS</a:t>
            </a:r>
          </a:p>
          <a:p>
            <a:pPr lvl="1"/>
            <a:endParaRPr lang="en-US" sz="2000" i="1" dirty="0"/>
          </a:p>
          <a:p>
            <a:pPr marL="274320" lvl="1" indent="0">
              <a:buNone/>
            </a:pPr>
            <a:r>
              <a:rPr lang="en-US" dirty="0"/>
              <a:t>Supplemental Retirement Accounts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Employee Assistance Program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6032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F7E04-4D89-422D-ADCD-3E316952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Employee Assistance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F6E51-7079-4C74-8D3C-7E57F940F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Contact your LifeResources Program: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Call: 855.410.7628</a:t>
            </a:r>
          </a:p>
          <a:p>
            <a:pPr marL="0" indent="0">
              <a:buNone/>
            </a:pPr>
            <a:r>
              <a:rPr lang="en-US" dirty="0"/>
              <a:t>	TTY: 800.697.0353</a:t>
            </a:r>
          </a:p>
          <a:p>
            <a:pPr marL="0" indent="0">
              <a:buNone/>
            </a:pPr>
            <a:r>
              <a:rPr lang="en-US" dirty="0"/>
              <a:t>	Online: </a:t>
            </a:r>
            <a:r>
              <a:rPr lang="en-US" u="sng" dirty="0">
                <a:hlinkClick r:id="rId2"/>
              </a:rPr>
              <a:t>guidanceresources.com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App: </a:t>
            </a:r>
            <a:r>
              <a:rPr lang="en-US" dirty="0" err="1"/>
              <a:t>GuidanceNow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Web ID: USMEAP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Please refer to the Human Resources’ Benefits Page for login instructions.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867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300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/>
              <a:t>Questions</a:t>
            </a:r>
          </a:p>
          <a:p>
            <a:pPr marL="0" indent="0" algn="ctr">
              <a:buNone/>
            </a:pPr>
            <a:endParaRPr lang="en-US" sz="4800" dirty="0"/>
          </a:p>
        </p:txBody>
      </p:sp>
      <p:pic>
        <p:nvPicPr>
          <p:cNvPr id="1026" name="Picture 2" descr="C:\Users\NECAMPBELL\AppData\Local\Microsoft\Windows\Temporary Internet Files\Content.IE5\AC4JRP3X\MP90039008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028" y="3886200"/>
            <a:ext cx="1075944" cy="1508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01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71B22-7070-48CD-9C70-A60349E2B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State of Maryland Open Enrollment</a:t>
            </a:r>
            <a:br>
              <a:rPr lang="en-US" dirty="0"/>
            </a:br>
            <a:r>
              <a:rPr lang="en-US" dirty="0"/>
              <a:t>October 18 – November 12,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39B4D-9B00-4078-93E8-694DD31C52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3886200" cy="4718304"/>
          </a:xfrm>
        </p:spPr>
        <p:txBody>
          <a:bodyPr>
            <a:noAutofit/>
          </a:bodyPr>
          <a:lstStyle/>
          <a:p>
            <a:endParaRPr lang="en-US" sz="2400" dirty="0"/>
          </a:p>
          <a:p>
            <a:r>
              <a:rPr lang="en-US" sz="1800" dirty="0"/>
              <a:t>All changes must be submitted through SPS (Workday).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Newly added dependents require documentation </a:t>
            </a:r>
            <a:r>
              <a:rPr lang="en-US" sz="1800" i="1" dirty="0"/>
              <a:t>before</a:t>
            </a:r>
            <a:r>
              <a:rPr lang="en-US" sz="1800" dirty="0"/>
              <a:t> OE closes (See page 39 of the Benefit Guide).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2022 Benefits Guide and Rates:  </a:t>
            </a:r>
            <a:r>
              <a:rPr lang="en-US" sz="1800" u="sng" dirty="0">
                <a:solidFill>
                  <a:srgbClr val="3496C2"/>
                </a:solidFill>
              </a:rPr>
              <a:t>www.dbm.maryland.gov/benefits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Open Enrollment information:  </a:t>
            </a:r>
            <a:r>
              <a:rPr lang="en-US" sz="1800" u="sng" dirty="0">
                <a:solidFill>
                  <a:srgbClr val="3496C2"/>
                </a:solidFill>
              </a:rPr>
              <a:t>mymdbenefits.com/enrollment</a:t>
            </a:r>
            <a:endParaRPr lang="en-US" sz="2000" u="sng" dirty="0">
              <a:solidFill>
                <a:srgbClr val="3496C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B3496-B45D-4F39-9B3B-72BA61232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114800" cy="4718304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000" dirty="0"/>
              <a:t>Health insurance plans will stay the same.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FSA accounts are the only accounts that will need a reenrollment.</a:t>
            </a:r>
          </a:p>
          <a:p>
            <a:pPr lvl="1"/>
            <a:r>
              <a:rPr lang="en-US" sz="1600" dirty="0"/>
              <a:t>EBD will not make corrections for FSA accounts in 2022.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A9CC4E-9029-4797-91F7-5449E7D63E2B}"/>
              </a:ext>
            </a:extLst>
          </p:cNvPr>
          <p:cNvSpPr txBox="1"/>
          <p:nvPr/>
        </p:nvSpPr>
        <p:spPr>
          <a:xfrm>
            <a:off x="4876800" y="4847272"/>
            <a:ext cx="3886200" cy="147732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This Open Enrollment is called a “passive enrollment”.  If you do not want to make changes and are not enrolling in an FSA account, then you do not need to do anything.</a:t>
            </a:r>
          </a:p>
        </p:txBody>
      </p:sp>
    </p:spTree>
    <p:extLst>
      <p:ext uri="{BB962C8B-B14F-4D97-AF65-F5344CB8AC3E}">
        <p14:creationId xmlns:p14="http://schemas.microsoft.com/office/powerpoint/2010/main" val="2710179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Plans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	3 carriers, 5 plans available: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000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CareFirst BlueCross Blue Shield (EPO &amp; PPO)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UnitedHealth Care (EPO &amp; PPO)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Kaiser Permanente (IHM)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3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PPO Plan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Allows for Out-of-Network </a:t>
            </a:r>
            <a:r>
              <a:rPr lang="en-US" sz="1800" dirty="0"/>
              <a:t>(provider does not accept the insurance plan)</a:t>
            </a:r>
          </a:p>
          <a:p>
            <a:pPr marL="0" indent="0">
              <a:buNone/>
            </a:pPr>
            <a:r>
              <a:rPr lang="en-US" dirty="0"/>
              <a:t>Out of Pocket Expenses:</a:t>
            </a:r>
          </a:p>
          <a:p>
            <a:r>
              <a:rPr lang="en-US" dirty="0"/>
              <a:t>Copays:  $15 PCP; $30 Specialist; $30 Urgent Care</a:t>
            </a:r>
          </a:p>
          <a:p>
            <a:r>
              <a:rPr lang="en-US" dirty="0"/>
              <a:t>Coinsurance:  applies when a copay is not paid and the services are not preventable in nature.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u="sng" dirty="0"/>
              <a:t>In-network:</a:t>
            </a:r>
            <a:r>
              <a:rPr lang="en-US" dirty="0"/>
              <a:t>  employee covers 10% of allowed 	benefit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u="sng" dirty="0"/>
              <a:t>Out-of-network:</a:t>
            </a:r>
            <a:r>
              <a:rPr lang="en-US" dirty="0"/>
              <a:t>  employee covers 30% of 	allowed benefit, </a:t>
            </a:r>
            <a:r>
              <a:rPr lang="en-US" i="1" dirty="0"/>
              <a:t>additional costs may apply</a:t>
            </a:r>
          </a:p>
          <a:p>
            <a:r>
              <a:rPr lang="en-US" dirty="0"/>
              <a:t>Deductible:  Applies to Out-of-Network coverage only</a:t>
            </a:r>
          </a:p>
        </p:txBody>
      </p:sp>
      <p:sp>
        <p:nvSpPr>
          <p:cNvPr id="4" name="Right Brace 3"/>
          <p:cNvSpPr/>
          <p:nvPr/>
        </p:nvSpPr>
        <p:spPr>
          <a:xfrm>
            <a:off x="990600" y="4038600"/>
            <a:ext cx="379476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8344" y="4419600"/>
            <a:ext cx="1079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Separate maximums</a:t>
            </a:r>
          </a:p>
        </p:txBody>
      </p:sp>
    </p:spTree>
    <p:extLst>
      <p:ext uri="{BB962C8B-B14F-4D97-AF65-F5344CB8AC3E}">
        <p14:creationId xmlns:p14="http://schemas.microsoft.com/office/powerpoint/2010/main" val="3289814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EPO Plans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Does not Allow for Out-of-Network </a:t>
            </a:r>
          </a:p>
          <a:p>
            <a:pPr marL="0" indent="0">
              <a:buNone/>
            </a:pPr>
            <a:r>
              <a:rPr lang="en-US" sz="1500" dirty="0"/>
              <a:t>(all providers must accept the insurance plan for coverage)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Out of Pocket Expenses: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2800" dirty="0"/>
              <a:t>Copays:  $15 PCP; $30 Specialist; $30 Urgent Care</a:t>
            </a:r>
          </a:p>
          <a:p>
            <a:endParaRPr lang="en-US" sz="1800" dirty="0"/>
          </a:p>
          <a:p>
            <a:r>
              <a:rPr lang="en-US" sz="2800" dirty="0"/>
              <a:t>Coinsurance:  Does not apply to EPO Plans.  A co-pay is charged or services will be covered at 100%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727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IHM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Kaiser Permanente</a:t>
            </a:r>
          </a:p>
          <a:p>
            <a:pPr marL="0" indent="0">
              <a:buNone/>
            </a:pPr>
            <a:r>
              <a:rPr lang="en-US" dirty="0"/>
              <a:t>You must visit providers only in the Baltimore/DC/VA area for all of your care (except in an emergency)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 Co-insurance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Copays: Please see </a:t>
            </a:r>
          </a:p>
          <a:p>
            <a:pPr marL="0" indent="0">
              <a:buNone/>
            </a:pPr>
            <a:r>
              <a:rPr lang="en-US" dirty="0"/>
              <a:t>	    plan guide</a:t>
            </a:r>
          </a:p>
        </p:txBody>
      </p:sp>
      <p:pic>
        <p:nvPicPr>
          <p:cNvPr id="3074" name="Picture 2" descr="C:\Users\NECAMPBELL\AppData\Local\Microsoft\Windows\Temporary Internet Files\Content.IE5\7AYJEI8N\MP90038288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429000"/>
            <a:ext cx="2225039" cy="1589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337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Prescription Plan - CVS Caremark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Co-pay Chart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600" u="sng" dirty="0"/>
              <a:t>Zero-Dollar Copayment for Generics Program</a:t>
            </a:r>
            <a:r>
              <a:rPr lang="en-US" sz="2600" dirty="0"/>
              <a:t>:  Includes some generic medications for high cholesterol, high blood pressure, ulcer/GERD, asthma, depression, prevention of pregnancy, and smoking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600" u="sng" dirty="0"/>
              <a:t>Prior authorization </a:t>
            </a:r>
            <a:r>
              <a:rPr lang="en-US" sz="2600" dirty="0"/>
              <a:t>is required for some medications before they will be covered.  Examples are Retin-A, Dexedrine, </a:t>
            </a:r>
            <a:r>
              <a:rPr lang="en-US" sz="2600" dirty="0" err="1"/>
              <a:t>Desoxyn</a:t>
            </a:r>
            <a:r>
              <a:rPr lang="en-US" sz="2600" dirty="0"/>
              <a:t>, growth hormones, and Adderall.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600" dirty="0"/>
              <a:t>Formulary will be updated in 2022 – this will affect &lt;1% of the enrolled population. CVS will notify affected participates and their physicians.</a:t>
            </a:r>
          </a:p>
          <a:p>
            <a:r>
              <a:rPr lang="en-US" sz="2600" dirty="0"/>
              <a:t>Diabetes Management Program – members will need to order the new meter and test strips to continue participation.  CVS will be notifying participants with instructions</a:t>
            </a:r>
          </a:p>
          <a:p>
            <a:r>
              <a:rPr lang="en-US" sz="2600" dirty="0"/>
              <a:t>With CVS plan – starting 2022, the flu shots and COVID vaccines will be available for $0 co-pay at most pharmacies nationwide.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064222"/>
              </p:ext>
            </p:extLst>
          </p:nvPr>
        </p:nvGraphicFramePr>
        <p:xfrm>
          <a:off x="2819400" y="1524000"/>
          <a:ext cx="5867400" cy="1295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7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4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47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Type of Medication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Rx 1-45 days (1 co-pay)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Rx 46-90 days (2 co-pays)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Generic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$10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$20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Preferred brand 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$25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$50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Non-preferred brand 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$40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$80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231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Dental Plans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PPO available through United Concordia</a:t>
            </a:r>
          </a:p>
          <a:p>
            <a:pPr marL="457200" lvl="1" indent="0">
              <a:buNone/>
            </a:pPr>
            <a:r>
              <a:rPr lang="en-US" dirty="0"/>
              <a:t>In-network &amp; Out-of-network available</a:t>
            </a:r>
          </a:p>
          <a:p>
            <a:endParaRPr lang="en-US" dirty="0"/>
          </a:p>
          <a:p>
            <a:r>
              <a:rPr lang="en-US" dirty="0"/>
              <a:t>HMO available through Delta Dental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2000" dirty="0"/>
              <a:t>In-network only</a:t>
            </a:r>
          </a:p>
          <a:p>
            <a:pPr marL="0" indent="0">
              <a:buNone/>
            </a:pPr>
            <a:r>
              <a:rPr lang="en-US" sz="2000" dirty="0"/>
              <a:t>	Delta Care USA network</a:t>
            </a:r>
          </a:p>
          <a:p>
            <a:pPr marL="0" indent="0">
              <a:buNone/>
            </a:pPr>
            <a:r>
              <a:rPr lang="en-US" sz="2000" dirty="0"/>
              <a:t>	A Primary Care Dentist must be selected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8212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3312</TotalTime>
  <Words>1624</Words>
  <Application>Microsoft Office PowerPoint</Application>
  <PresentationFormat>On-screen Show (4:3)</PresentationFormat>
  <Paragraphs>278</Paragraphs>
  <Slides>21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Clarity</vt:lpstr>
      <vt:lpstr>     Snack and Chat  Health Benefits  </vt:lpstr>
      <vt:lpstr>PowerPoint Presentation</vt:lpstr>
      <vt:lpstr>State of Maryland Open Enrollment October 18 – November 12, 2021</vt:lpstr>
      <vt:lpstr>Medical Plans</vt:lpstr>
      <vt:lpstr>PPO Plan Details</vt:lpstr>
      <vt:lpstr>EPO Plans</vt:lpstr>
      <vt:lpstr>IHM Plan</vt:lpstr>
      <vt:lpstr>Prescription Plan - CVS Caremark</vt:lpstr>
      <vt:lpstr>Dental Plans</vt:lpstr>
      <vt:lpstr>Flexible Spending Accounts (FSA)</vt:lpstr>
      <vt:lpstr>Term Life Insurance</vt:lpstr>
      <vt:lpstr>Accidental Death &amp; Dismemberment</vt:lpstr>
      <vt:lpstr>2022 Wellness Activities</vt:lpstr>
      <vt:lpstr>Life Insurance</vt:lpstr>
      <vt:lpstr>Long-Term Disability</vt:lpstr>
      <vt:lpstr>Long-Term Disability – continued</vt:lpstr>
      <vt:lpstr>State Retirement Agency - mySRPS</vt:lpstr>
      <vt:lpstr>Supplemental Retirement Accounts</vt:lpstr>
      <vt:lpstr>Employee Assistant Program</vt:lpstr>
      <vt:lpstr>Employee Assistance Program</vt:lpstr>
      <vt:lpstr>More information</vt:lpstr>
    </vt:vector>
  </TitlesOfParts>
  <Company>Salisbury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Benefits  Informational Session</dc:title>
  <dc:creator>necampbell</dc:creator>
  <cp:lastModifiedBy>Nadalyne Campbell</cp:lastModifiedBy>
  <cp:revision>41</cp:revision>
  <cp:lastPrinted>2014-10-31T20:32:52Z</cp:lastPrinted>
  <dcterms:created xsi:type="dcterms:W3CDTF">2014-10-28T15:53:54Z</dcterms:created>
  <dcterms:modified xsi:type="dcterms:W3CDTF">2021-10-20T17:18:10Z</dcterms:modified>
</cp:coreProperties>
</file>