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91" r:id="rId3"/>
    <p:sldId id="328" r:id="rId4"/>
    <p:sldId id="334" r:id="rId5"/>
    <p:sldId id="357" r:id="rId6"/>
    <p:sldId id="388" r:id="rId7"/>
    <p:sldId id="261" r:id="rId8"/>
    <p:sldId id="279" r:id="rId9"/>
    <p:sldId id="392" r:id="rId10"/>
    <p:sldId id="342" r:id="rId11"/>
    <p:sldId id="389" r:id="rId12"/>
    <p:sldId id="338" r:id="rId13"/>
    <p:sldId id="340" r:id="rId14"/>
    <p:sldId id="344" r:id="rId15"/>
    <p:sldId id="345" r:id="rId16"/>
    <p:sldId id="329" r:id="rId17"/>
    <p:sldId id="378" r:id="rId18"/>
    <p:sldId id="380" r:id="rId19"/>
    <p:sldId id="379" r:id="rId20"/>
    <p:sldId id="352" r:id="rId21"/>
    <p:sldId id="350" r:id="rId22"/>
    <p:sldId id="381" r:id="rId23"/>
    <p:sldId id="382" r:id="rId24"/>
    <p:sldId id="383" r:id="rId25"/>
    <p:sldId id="384" r:id="rId26"/>
    <p:sldId id="386" r:id="rId27"/>
    <p:sldId id="390" r:id="rId28"/>
    <p:sldId id="272" r:id="rId29"/>
    <p:sldId id="274" r:id="rId30"/>
    <p:sldId id="377" r:id="rId31"/>
    <p:sldId id="277" r:id="rId32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B57"/>
    <a:srgbClr val="1C416B"/>
    <a:srgbClr val="18385F"/>
    <a:srgbClr val="0F3561"/>
    <a:srgbClr val="008492"/>
    <a:srgbClr val="EDAA00"/>
    <a:srgbClr val="004F9E"/>
    <a:srgbClr val="9EA200"/>
    <a:srgbClr val="929600"/>
    <a:srgbClr val="77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001" autoAdjust="0"/>
    <p:restoredTop sz="94667" autoAdjust="0"/>
  </p:normalViewPr>
  <p:slideViewPr>
    <p:cSldViewPr snapToGrid="0">
      <p:cViewPr varScale="1">
        <p:scale>
          <a:sx n="74" d="100"/>
          <a:sy n="74" d="100"/>
        </p:scale>
        <p:origin x="600" y="5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579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chreib\AppData\Local\Microsoft\Windows\INetCache\Content.Outlook\8O88TZKT\Copy%20of%20su_hsgpa_trend%20for%20Deb%20(002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5866678174409"/>
          <c:y val="4.0536423502683328E-2"/>
          <c:w val="0.64790551931083051"/>
          <c:h val="0.798191158646016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Health Sciences &amp; Technologies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Sheet1!$I$2:$Q$2</c:f>
              <c:numCache>
                <c:formatCode>General</c:formatCode>
                <c:ptCount val="9"/>
                <c:pt idx="0">
                  <c:v>247393</c:v>
                </c:pt>
                <c:pt idx="1">
                  <c:v>286426</c:v>
                </c:pt>
                <c:pt idx="2">
                  <c:v>317141</c:v>
                </c:pt>
                <c:pt idx="3">
                  <c:v>315407</c:v>
                </c:pt>
                <c:pt idx="4">
                  <c:v>335026</c:v>
                </c:pt>
                <c:pt idx="5" formatCode="#,##0">
                  <c:v>341521</c:v>
                </c:pt>
                <c:pt idx="6" formatCode="#,##0">
                  <c:v>345189</c:v>
                </c:pt>
                <c:pt idx="7" formatCode="#,##0">
                  <c:v>358717</c:v>
                </c:pt>
                <c:pt idx="8" formatCode="#,##0">
                  <c:v>342713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7-4D50-B5AD-F718F19CDB9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Undecided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Sheet1!$I$3:$Q$3</c:f>
              <c:numCache>
                <c:formatCode>General</c:formatCode>
                <c:ptCount val="9"/>
                <c:pt idx="0">
                  <c:v>200090</c:v>
                </c:pt>
                <c:pt idx="1">
                  <c:v>206391</c:v>
                </c:pt>
                <c:pt idx="2">
                  <c:v>227307</c:v>
                </c:pt>
                <c:pt idx="3">
                  <c:v>250241</c:v>
                </c:pt>
                <c:pt idx="4">
                  <c:v>261083</c:v>
                </c:pt>
                <c:pt idx="5" formatCode="#,##0">
                  <c:v>264009</c:v>
                </c:pt>
                <c:pt idx="6" formatCode="#,##0">
                  <c:v>272985</c:v>
                </c:pt>
                <c:pt idx="7" formatCode="#,##0">
                  <c:v>274037</c:v>
                </c:pt>
                <c:pt idx="8" formatCode="#,##0">
                  <c:v>280367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7-4D50-B5AD-F718F19CDB9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Business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Sheet1!$I$4:$Q$4</c:f>
              <c:numCache>
                <c:formatCode>General</c:formatCode>
                <c:ptCount val="9"/>
                <c:pt idx="0">
                  <c:v>136904</c:v>
                </c:pt>
                <c:pt idx="1">
                  <c:v>154578</c:v>
                </c:pt>
                <c:pt idx="2">
                  <c:v>143049</c:v>
                </c:pt>
                <c:pt idx="3">
                  <c:v>154701</c:v>
                </c:pt>
                <c:pt idx="4">
                  <c:v>162779</c:v>
                </c:pt>
                <c:pt idx="5" formatCode="#,##0">
                  <c:v>170865</c:v>
                </c:pt>
                <c:pt idx="6" formatCode="#,##0">
                  <c:v>182684</c:v>
                </c:pt>
                <c:pt idx="7" formatCode="#,##0">
                  <c:v>195512</c:v>
                </c:pt>
                <c:pt idx="8" formatCode="#,##0">
                  <c:v>185619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17-4D50-B5AD-F718F19CDB9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Engineering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Sheet1!$I$5:$Q$5</c:f>
              <c:numCache>
                <c:formatCode>General</c:formatCode>
                <c:ptCount val="9"/>
                <c:pt idx="0">
                  <c:v>59339</c:v>
                </c:pt>
                <c:pt idx="1">
                  <c:v>68006</c:v>
                </c:pt>
                <c:pt idx="2">
                  <c:v>73742</c:v>
                </c:pt>
                <c:pt idx="3">
                  <c:v>115222</c:v>
                </c:pt>
                <c:pt idx="4">
                  <c:v>132173</c:v>
                </c:pt>
                <c:pt idx="5" formatCode="#,##0">
                  <c:v>145721</c:v>
                </c:pt>
                <c:pt idx="6" formatCode="#,##0">
                  <c:v>157025</c:v>
                </c:pt>
                <c:pt idx="7" formatCode="#,##0">
                  <c:v>169106</c:v>
                </c:pt>
                <c:pt idx="8" formatCode="#,##0">
                  <c:v>156087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17-4D50-B5AD-F718F19CDB93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Social Sciences &amp; Law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Sheet1!$I$6:$Q$6</c:f>
              <c:numCache>
                <c:formatCode>General</c:formatCode>
                <c:ptCount val="9"/>
                <c:pt idx="0">
                  <c:v>83039</c:v>
                </c:pt>
                <c:pt idx="1">
                  <c:v>94328</c:v>
                </c:pt>
                <c:pt idx="2">
                  <c:v>101233</c:v>
                </c:pt>
                <c:pt idx="3">
                  <c:v>138103</c:v>
                </c:pt>
                <c:pt idx="4">
                  <c:v>142249</c:v>
                </c:pt>
                <c:pt idx="5" formatCode="#,##0">
                  <c:v>144518</c:v>
                </c:pt>
                <c:pt idx="6" formatCode="#,##0">
                  <c:v>142921</c:v>
                </c:pt>
                <c:pt idx="7" formatCode="#,##0">
                  <c:v>151060</c:v>
                </c:pt>
                <c:pt idx="8" formatCode="#,##0">
                  <c:v>140076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17-4D50-B5AD-F718F19CDB93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Sciences: Biological and Physical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Sheet1!$I$7:$Q$7</c:f>
              <c:numCache>
                <c:formatCode>General</c:formatCode>
                <c:ptCount val="9"/>
                <c:pt idx="0">
                  <c:v>69014</c:v>
                </c:pt>
                <c:pt idx="1">
                  <c:v>87430</c:v>
                </c:pt>
                <c:pt idx="2">
                  <c:v>96915</c:v>
                </c:pt>
                <c:pt idx="3">
                  <c:v>105910</c:v>
                </c:pt>
                <c:pt idx="4">
                  <c:v>112544</c:v>
                </c:pt>
                <c:pt idx="5" formatCode="#,##0">
                  <c:v>117481</c:v>
                </c:pt>
                <c:pt idx="6" formatCode="#,##0">
                  <c:v>121999</c:v>
                </c:pt>
                <c:pt idx="7" formatCode="#,##0">
                  <c:v>129367</c:v>
                </c:pt>
                <c:pt idx="8" formatCode="#,##0">
                  <c:v>129226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17-4D50-B5AD-F718F19CDB93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Arts: Visual &amp; Performing</c:v>
                </c:pt>
              </c:strCache>
            </c:strRef>
          </c:tx>
          <c:spPr>
            <a:ln>
              <a:solidFill>
                <a:srgbClr val="898BB4"/>
              </a:solidFill>
            </a:ln>
          </c:spPr>
          <c:marker>
            <c:spPr>
              <a:solidFill>
                <a:srgbClr val="898BB4"/>
              </a:solidFill>
              <a:ln>
                <a:solidFill>
                  <a:srgbClr val="898BB4"/>
                </a:solidFill>
              </a:ln>
            </c:spPr>
          </c:marker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Sheet1!$I$8:$Q$8</c:f>
              <c:numCache>
                <c:formatCode>General</c:formatCode>
                <c:ptCount val="9"/>
                <c:pt idx="0">
                  <c:v>78305</c:v>
                </c:pt>
                <c:pt idx="1">
                  <c:v>91202</c:v>
                </c:pt>
                <c:pt idx="2">
                  <c:v>96908</c:v>
                </c:pt>
                <c:pt idx="3">
                  <c:v>111591</c:v>
                </c:pt>
                <c:pt idx="4">
                  <c:v>120940</c:v>
                </c:pt>
                <c:pt idx="5" formatCode="#,##0">
                  <c:v>114205</c:v>
                </c:pt>
                <c:pt idx="6" formatCode="#,##0">
                  <c:v>117704</c:v>
                </c:pt>
                <c:pt idx="7" formatCode="#,##0">
                  <c:v>125149</c:v>
                </c:pt>
                <c:pt idx="8" formatCode="#,##0">
                  <c:v>114556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C17-4D50-B5AD-F718F19CDB93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Education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Sheet1!$I$9:$Q$9</c:f>
              <c:numCache>
                <c:formatCode>General</c:formatCode>
                <c:ptCount val="9"/>
                <c:pt idx="0">
                  <c:v>91853</c:v>
                </c:pt>
                <c:pt idx="1">
                  <c:v>102582</c:v>
                </c:pt>
                <c:pt idx="2">
                  <c:v>106659</c:v>
                </c:pt>
                <c:pt idx="3">
                  <c:v>94586</c:v>
                </c:pt>
                <c:pt idx="4">
                  <c:v>91346</c:v>
                </c:pt>
                <c:pt idx="5" formatCode="#,##0">
                  <c:v>89347</c:v>
                </c:pt>
                <c:pt idx="6" formatCode="#,##0">
                  <c:v>87798</c:v>
                </c:pt>
                <c:pt idx="7" formatCode="#,##0">
                  <c:v>88324</c:v>
                </c:pt>
                <c:pt idx="8" formatCode="#,##0">
                  <c:v>80873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C17-4D50-B5AD-F718F19CDB93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Computer Science &amp; Mathematics</c:v>
                </c:pt>
              </c:strCache>
            </c:strRef>
          </c:tx>
          <c:marker>
            <c:spPr>
              <a:solidFill>
                <a:srgbClr val="00A8E2"/>
              </a:solidFill>
            </c:spPr>
          </c:marker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Sheet1!$I$10:$Q$10</c:f>
              <c:numCache>
                <c:formatCode>General</c:formatCode>
                <c:ptCount val="9"/>
                <c:pt idx="0">
                  <c:v>28932</c:v>
                </c:pt>
                <c:pt idx="1">
                  <c:v>32956</c:v>
                </c:pt>
                <c:pt idx="2">
                  <c:v>32991</c:v>
                </c:pt>
                <c:pt idx="3">
                  <c:v>39397</c:v>
                </c:pt>
                <c:pt idx="4">
                  <c:v>43218</c:v>
                </c:pt>
                <c:pt idx="5" formatCode="#,##0">
                  <c:v>48962</c:v>
                </c:pt>
                <c:pt idx="6" formatCode="#,##0">
                  <c:v>57257</c:v>
                </c:pt>
                <c:pt idx="7" formatCode="#,##0">
                  <c:v>66340</c:v>
                </c:pt>
                <c:pt idx="8" formatCode="#,##0">
                  <c:v>64218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C17-4D50-B5AD-F718F19CDB93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Health Administration &amp; Assisting*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Sheet1!$I$11:$Q$11</c:f>
              <c:numCache>
                <c:formatCode>General</c:formatCode>
                <c:ptCount val="9"/>
                <c:pt idx="4">
                  <c:v>58098</c:v>
                </c:pt>
                <c:pt idx="5" formatCode="#,##0">
                  <c:v>60288</c:v>
                </c:pt>
                <c:pt idx="6" formatCode="#,##0">
                  <c:v>60627</c:v>
                </c:pt>
                <c:pt idx="7" formatCode="#,##0">
                  <c:v>60028</c:v>
                </c:pt>
                <c:pt idx="8" formatCode="#,##0">
                  <c:v>58483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C17-4D50-B5AD-F718F19CD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828824"/>
        <c:axId val="361831176"/>
      </c:lineChart>
      <c:catAx>
        <c:axId val="361828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1831176"/>
        <c:crosses val="autoZero"/>
        <c:auto val="1"/>
        <c:lblAlgn val="ctr"/>
        <c:lblOffset val="100"/>
        <c:noMultiLvlLbl val="0"/>
      </c:catAx>
      <c:valAx>
        <c:axId val="361831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1828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5936512248441"/>
          <c:y val="7.9122763462159424E-3"/>
          <c:w val="0.23953719356873568"/>
          <c:h val="0.82851836612236485"/>
        </c:manualLayout>
      </c:layout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5866678174409"/>
          <c:y val="4.0536423502683328E-2"/>
          <c:w val="0.64790551931083051"/>
          <c:h val="0.798191158646016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Health Administration &amp; Assisting*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Sheet1!$I$2:$Q$2</c:f>
              <c:numCache>
                <c:formatCode>General</c:formatCode>
                <c:ptCount val="9"/>
                <c:pt idx="4">
                  <c:v>58098</c:v>
                </c:pt>
                <c:pt idx="5" formatCode="#,##0">
                  <c:v>60288</c:v>
                </c:pt>
                <c:pt idx="6" formatCode="#,##0">
                  <c:v>60627</c:v>
                </c:pt>
                <c:pt idx="7" formatCode="#,##0">
                  <c:v>60028</c:v>
                </c:pt>
                <c:pt idx="8" formatCode="#,##0">
                  <c:v>58483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84-42EA-AE8D-5C56A3B118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Community, Family, &amp; Personal Services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Sheet1!$I$3:$Q$3</c:f>
              <c:numCache>
                <c:formatCode>General</c:formatCode>
                <c:ptCount val="9"/>
                <c:pt idx="0">
                  <c:v>16010</c:v>
                </c:pt>
                <c:pt idx="1">
                  <c:v>18861</c:v>
                </c:pt>
                <c:pt idx="2">
                  <c:v>20798</c:v>
                </c:pt>
                <c:pt idx="3">
                  <c:v>47265</c:v>
                </c:pt>
                <c:pt idx="4">
                  <c:v>55620</c:v>
                </c:pt>
                <c:pt idx="5" formatCode="#,##0">
                  <c:v>54945</c:v>
                </c:pt>
                <c:pt idx="6" formatCode="#,##0">
                  <c:v>56985</c:v>
                </c:pt>
                <c:pt idx="7" formatCode="#,##0">
                  <c:v>61118</c:v>
                </c:pt>
                <c:pt idx="8" formatCode="#,##0">
                  <c:v>52323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84-42EA-AE8D-5C56A3B118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Agriculture &amp; Natural Resources Conservation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Sheet1!$I$4:$Q$4</c:f>
              <c:numCache>
                <c:formatCode>General</c:formatCode>
                <c:ptCount val="9"/>
                <c:pt idx="0">
                  <c:v>19750</c:v>
                </c:pt>
                <c:pt idx="1">
                  <c:v>22682</c:v>
                </c:pt>
                <c:pt idx="2">
                  <c:v>24026</c:v>
                </c:pt>
                <c:pt idx="3">
                  <c:v>26704</c:v>
                </c:pt>
                <c:pt idx="4">
                  <c:v>29316</c:v>
                </c:pt>
                <c:pt idx="5" formatCode="#,##0">
                  <c:v>29988</c:v>
                </c:pt>
                <c:pt idx="6" formatCode="#,##0">
                  <c:v>31600</c:v>
                </c:pt>
                <c:pt idx="7" formatCode="#,##0">
                  <c:v>33988</c:v>
                </c:pt>
                <c:pt idx="8" formatCode="#,##0">
                  <c:v>32713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84-42EA-AE8D-5C56A3B118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Communications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Sheet1!$I$5:$Q$5</c:f>
              <c:numCache>
                <c:formatCode>General</c:formatCode>
                <c:ptCount val="9"/>
                <c:pt idx="0">
                  <c:v>12030</c:v>
                </c:pt>
                <c:pt idx="1">
                  <c:v>13555</c:v>
                </c:pt>
                <c:pt idx="2">
                  <c:v>12295</c:v>
                </c:pt>
                <c:pt idx="3">
                  <c:v>37312</c:v>
                </c:pt>
                <c:pt idx="4">
                  <c:v>37645</c:v>
                </c:pt>
                <c:pt idx="5" formatCode="#,##0">
                  <c:v>36223</c:v>
                </c:pt>
                <c:pt idx="6" formatCode="#,##0">
                  <c:v>36387</c:v>
                </c:pt>
                <c:pt idx="7" formatCode="#,##0">
                  <c:v>35734</c:v>
                </c:pt>
                <c:pt idx="8" formatCode="#,##0">
                  <c:v>31273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84-42EA-AE8D-5C56A3B1187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Engineering Technology &amp; Drafting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Sheet1!$I$6:$Q$6</c:f>
              <c:numCache>
                <c:formatCode>General</c:formatCode>
                <c:ptCount val="9"/>
                <c:pt idx="0">
                  <c:v>33957</c:v>
                </c:pt>
                <c:pt idx="1">
                  <c:v>43058</c:v>
                </c:pt>
                <c:pt idx="2">
                  <c:v>47717</c:v>
                </c:pt>
                <c:pt idx="3">
                  <c:v>24420</c:v>
                </c:pt>
                <c:pt idx="4">
                  <c:v>26419</c:v>
                </c:pt>
                <c:pt idx="5" formatCode="#,##0">
                  <c:v>26356</c:v>
                </c:pt>
                <c:pt idx="6" formatCode="#,##0">
                  <c:v>27853</c:v>
                </c:pt>
                <c:pt idx="7" formatCode="#,##0">
                  <c:v>30414</c:v>
                </c:pt>
                <c:pt idx="8" formatCode="#,##0">
                  <c:v>29422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84-42EA-AE8D-5C56A3B1187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Repair, Production, &amp; Construction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Sheet1!$I$7:$Q$7</c:f>
              <c:numCache>
                <c:formatCode>General</c:formatCode>
                <c:ptCount val="9"/>
                <c:pt idx="0">
                  <c:v>16388</c:v>
                </c:pt>
                <c:pt idx="1">
                  <c:v>18253</c:v>
                </c:pt>
                <c:pt idx="2">
                  <c:v>19040</c:v>
                </c:pt>
                <c:pt idx="3">
                  <c:v>19528</c:v>
                </c:pt>
                <c:pt idx="4">
                  <c:v>23240</c:v>
                </c:pt>
                <c:pt idx="5" formatCode="#,##0">
                  <c:v>24525</c:v>
                </c:pt>
                <c:pt idx="6" formatCode="#,##0">
                  <c:v>26312</c:v>
                </c:pt>
                <c:pt idx="7" formatCode="#,##0">
                  <c:v>32154</c:v>
                </c:pt>
                <c:pt idx="8" formatCode="#,##0">
                  <c:v>27890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84-42EA-AE8D-5C56A3B1187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Architecture</c:v>
                </c:pt>
              </c:strCache>
            </c:strRef>
          </c:tx>
          <c:spPr>
            <a:ln>
              <a:solidFill>
                <a:srgbClr val="898BB4"/>
              </a:solidFill>
            </a:ln>
          </c:spPr>
          <c:marker>
            <c:spPr>
              <a:solidFill>
                <a:srgbClr val="898BB4"/>
              </a:solidFill>
              <a:ln>
                <a:solidFill>
                  <a:srgbClr val="898BB4"/>
                </a:solidFill>
              </a:ln>
            </c:spPr>
          </c:marker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Sheet1!$I$8:$Q$8</c:f>
              <c:numCache>
                <c:formatCode>General</c:formatCode>
                <c:ptCount val="9"/>
                <c:pt idx="0">
                  <c:v>26866</c:v>
                </c:pt>
                <c:pt idx="1">
                  <c:v>30478</c:v>
                </c:pt>
                <c:pt idx="2">
                  <c:v>29311</c:v>
                </c:pt>
                <c:pt idx="3">
                  <c:v>22283</c:v>
                </c:pt>
                <c:pt idx="4">
                  <c:v>21114</c:v>
                </c:pt>
                <c:pt idx="5" formatCode="#,##0">
                  <c:v>19999</c:v>
                </c:pt>
                <c:pt idx="6" formatCode="#,##0">
                  <c:v>19625</c:v>
                </c:pt>
                <c:pt idx="7" formatCode="#,##0">
                  <c:v>20969</c:v>
                </c:pt>
                <c:pt idx="8" formatCode="#,##0">
                  <c:v>20482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84-42EA-AE8D-5C56A3B1187D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English &amp; Foreign Languages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Sheet1!$I$9:$Q$9</c:f>
              <c:numCache>
                <c:formatCode>General</c:formatCode>
                <c:ptCount val="9"/>
                <c:pt idx="0">
                  <c:v>7234</c:v>
                </c:pt>
                <c:pt idx="1">
                  <c:v>8458</c:v>
                </c:pt>
                <c:pt idx="2">
                  <c:v>8736</c:v>
                </c:pt>
                <c:pt idx="3">
                  <c:v>21321</c:v>
                </c:pt>
                <c:pt idx="4">
                  <c:v>20945</c:v>
                </c:pt>
                <c:pt idx="5" formatCode="#,##0">
                  <c:v>19943</c:v>
                </c:pt>
                <c:pt idx="6" formatCode="#,##0">
                  <c:v>20414</c:v>
                </c:pt>
                <c:pt idx="7" formatCode="#,##0">
                  <c:v>20693</c:v>
                </c:pt>
                <c:pt idx="8" formatCode="#,##0">
                  <c:v>19359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584-42EA-AE8D-5C56A3B1187D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Philosophy, Religion, &amp; Theology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Sheet1!$I$10:$Q$10</c:f>
              <c:numCache>
                <c:formatCode>General</c:formatCode>
                <c:ptCount val="9"/>
                <c:pt idx="0">
                  <c:v>7116</c:v>
                </c:pt>
                <c:pt idx="1">
                  <c:v>7788</c:v>
                </c:pt>
                <c:pt idx="2">
                  <c:v>7826</c:v>
                </c:pt>
                <c:pt idx="3">
                  <c:v>8050</c:v>
                </c:pt>
                <c:pt idx="4">
                  <c:v>8228</c:v>
                </c:pt>
                <c:pt idx="5" formatCode="#,##0">
                  <c:v>7825</c:v>
                </c:pt>
                <c:pt idx="6" formatCode="#,##0">
                  <c:v>7739</c:v>
                </c:pt>
                <c:pt idx="7" formatCode="#,##0">
                  <c:v>7858</c:v>
                </c:pt>
                <c:pt idx="8" formatCode="#,##0">
                  <c:v>6872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584-42EA-AE8D-5C56A3B1187D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Area, Ethnic, &amp; Multidisciplinary Studies</c:v>
                </c:pt>
              </c:strCache>
            </c:strRef>
          </c:tx>
          <c:cat>
            <c:strRef>
              <c:f>Sheet1!$I$1:$Q$1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Sheet1!$I$11:$Q$11</c:f>
              <c:numCache>
                <c:formatCode>General</c:formatCode>
                <c:ptCount val="9"/>
                <c:pt idx="0">
                  <c:v>1971</c:v>
                </c:pt>
                <c:pt idx="1">
                  <c:v>2598</c:v>
                </c:pt>
                <c:pt idx="2">
                  <c:v>2735</c:v>
                </c:pt>
                <c:pt idx="3">
                  <c:v>2554</c:v>
                </c:pt>
                <c:pt idx="4">
                  <c:v>2455</c:v>
                </c:pt>
                <c:pt idx="5" formatCode="#,##0">
                  <c:v>2318</c:v>
                </c:pt>
                <c:pt idx="6" formatCode="#,##0">
                  <c:v>2366</c:v>
                </c:pt>
                <c:pt idx="7" formatCode="#,##0">
                  <c:v>2593</c:v>
                </c:pt>
                <c:pt idx="8" formatCode="#,##0">
                  <c:v>2697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584-42EA-AE8D-5C56A3B11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835880"/>
        <c:axId val="361830000"/>
      </c:lineChart>
      <c:catAx>
        <c:axId val="361835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1830000"/>
        <c:crosses val="autoZero"/>
        <c:auto val="1"/>
        <c:lblAlgn val="ctr"/>
        <c:lblOffset val="100"/>
        <c:noMultiLvlLbl val="0"/>
      </c:catAx>
      <c:valAx>
        <c:axId val="361830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1835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19843397045106"/>
          <c:y val="7.9122763462159424E-3"/>
          <c:w val="0.22237152166085711"/>
          <c:h val="0.82833344859184854"/>
        </c:manualLayout>
      </c:layout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Salisbury</a:t>
            </a:r>
            <a:r>
              <a:rPr lang="en-US" baseline="0"/>
              <a:t> U - HS GPA trendline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GPA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1.93236714975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B8-4B0B-A917-EE79E9210ACF}"/>
                </c:ext>
              </c:extLst>
            </c:dLbl>
            <c:dLbl>
              <c:idx val="1"/>
              <c:layout>
                <c:manualLayout>
                  <c:x val="2.7777777777777779E-3"/>
                  <c:y val="1.449275362318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B8-4B0B-A917-EE79E9210ACF}"/>
                </c:ext>
              </c:extLst>
            </c:dLbl>
            <c:dLbl>
              <c:idx val="2"/>
              <c:layout>
                <c:manualLayout>
                  <c:x val="2.7777777777777267E-3"/>
                  <c:y val="1.449275362318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B8-4B0B-A917-EE79E9210ACF}"/>
                </c:ext>
              </c:extLst>
            </c:dLbl>
            <c:dLbl>
              <c:idx val="3"/>
              <c:layout>
                <c:manualLayout>
                  <c:x val="5.5555555555555558E-3"/>
                  <c:y val="2.415458937198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B8-4B0B-A917-EE79E9210ACF}"/>
                </c:ext>
              </c:extLst>
            </c:dLbl>
            <c:dLbl>
              <c:idx val="4"/>
              <c:layout>
                <c:manualLayout>
                  <c:x val="2.7777777777777267E-3"/>
                  <c:y val="1.932367149758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B8-4B0B-A917-EE79E9210ACF}"/>
                </c:ext>
              </c:extLst>
            </c:dLbl>
            <c:dLbl>
              <c:idx val="5"/>
              <c:layout>
                <c:manualLayout>
                  <c:x val="5.5555555555555558E-3"/>
                  <c:y val="2.415458937198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B8-4B0B-A917-EE79E9210ACF}"/>
                </c:ext>
              </c:extLst>
            </c:dLbl>
            <c:dLbl>
              <c:idx val="6"/>
              <c:layout>
                <c:manualLayout>
                  <c:x val="5.5555555555555558E-3"/>
                  <c:y val="1.449275362318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B8-4B0B-A917-EE79E9210ACF}"/>
                </c:ext>
              </c:extLst>
            </c:dLbl>
            <c:dLbl>
              <c:idx val="7"/>
              <c:layout>
                <c:manualLayout>
                  <c:x val="2.777777777777676E-3"/>
                  <c:y val="-9.6618357487922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B8-4B0B-A917-EE79E9210ACF}"/>
                </c:ext>
              </c:extLst>
            </c:dLbl>
            <c:dLbl>
              <c:idx val="8"/>
              <c:layout>
                <c:manualLayout>
                  <c:x val="2.7777777777777779E-3"/>
                  <c:y val="-1.449275362318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B8-4B0B-A917-EE79E9210ACF}"/>
                </c:ext>
              </c:extLst>
            </c:dLbl>
            <c:dLbl>
              <c:idx val="9"/>
              <c:layout>
                <c:manualLayout>
                  <c:x val="2.7777777777777779E-3"/>
                  <c:y val="-1.4492753623188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B8-4B0B-A917-EE79E9210ACF}"/>
                </c:ext>
              </c:extLst>
            </c:dLbl>
            <c:dLbl>
              <c:idx val="10"/>
              <c:layout>
                <c:manualLayout>
                  <c:x val="2.7777777777777779E-3"/>
                  <c:y val="4.8309178743960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B8-4B0B-A917-EE79E9210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Sheet1!$A$6:$A$17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Sheet1!$B$6:$B$17</c:f>
              <c:numCache>
                <c:formatCode>General</c:formatCode>
                <c:ptCount val="12"/>
                <c:pt idx="0">
                  <c:v>3.5</c:v>
                </c:pt>
                <c:pt idx="1">
                  <c:v>3.53</c:v>
                </c:pt>
                <c:pt idx="2">
                  <c:v>3.59</c:v>
                </c:pt>
                <c:pt idx="3">
                  <c:v>3.65</c:v>
                </c:pt>
                <c:pt idx="4">
                  <c:v>3.66</c:v>
                </c:pt>
                <c:pt idx="5">
                  <c:v>3.7</c:v>
                </c:pt>
                <c:pt idx="6">
                  <c:v>3.72</c:v>
                </c:pt>
                <c:pt idx="7">
                  <c:v>3.75</c:v>
                </c:pt>
                <c:pt idx="8">
                  <c:v>3.69</c:v>
                </c:pt>
                <c:pt idx="9">
                  <c:v>3.67</c:v>
                </c:pt>
                <c:pt idx="10">
                  <c:v>3.62</c:v>
                </c:pt>
                <c:pt idx="11">
                  <c:v>3.69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0B8-4B0B-A917-EE79E9210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833136"/>
        <c:axId val="361831568"/>
      </c:lineChart>
      <c:catAx>
        <c:axId val="36183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31568"/>
        <c:crosses val="autoZero"/>
        <c:auto val="1"/>
        <c:lblAlgn val="ctr"/>
        <c:lblOffset val="100"/>
        <c:noMultiLvlLbl val="0"/>
      </c:catAx>
      <c:valAx>
        <c:axId val="361831568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3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27039-B1EB-43B3-BB61-2EE708AA24EB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C01BD82-232C-4AE0-B7E0-3810B8EDD019}">
      <dgm:prSet phldrT="[Text]"/>
      <dgm:spPr/>
      <dgm:t>
        <a:bodyPr/>
        <a:lstStyle/>
        <a:p>
          <a:r>
            <a:rPr lang="en-US" b="1" dirty="0"/>
            <a:t>High school graduates </a:t>
          </a:r>
        </a:p>
      </dgm:t>
    </dgm:pt>
    <dgm:pt modelId="{EFEB2D28-74DA-4B3C-9566-51AECDA7BE0E}" type="parTrans" cxnId="{5ED77F44-3D92-4772-A5BD-266DC27BC474}">
      <dgm:prSet/>
      <dgm:spPr/>
      <dgm:t>
        <a:bodyPr/>
        <a:lstStyle/>
        <a:p>
          <a:endParaRPr lang="en-US"/>
        </a:p>
      </dgm:t>
    </dgm:pt>
    <dgm:pt modelId="{49D5D773-FE18-4A9D-B83E-E8F2AB2A83A1}" type="sibTrans" cxnId="{5ED77F44-3D92-4772-A5BD-266DC27BC474}">
      <dgm:prSet/>
      <dgm:spPr/>
      <dgm:t>
        <a:bodyPr/>
        <a:lstStyle/>
        <a:p>
          <a:endParaRPr lang="en-US"/>
        </a:p>
      </dgm:t>
    </dgm:pt>
    <dgm:pt modelId="{E1951B6E-0505-49E3-8BB3-F4CF69BE6A58}">
      <dgm:prSet phldrT="[Text]"/>
      <dgm:spPr/>
      <dgm:t>
        <a:bodyPr/>
        <a:lstStyle/>
        <a:p>
          <a:r>
            <a:rPr lang="en-US" dirty="0"/>
            <a:t>2.3% decline in 2017</a:t>
          </a:r>
        </a:p>
      </dgm:t>
    </dgm:pt>
    <dgm:pt modelId="{DBA245A1-5F35-4149-B774-7B42B303A0E8}" type="parTrans" cxnId="{E84CFB41-BF1C-451C-840F-DFC19CE41EE1}">
      <dgm:prSet/>
      <dgm:spPr/>
      <dgm:t>
        <a:bodyPr/>
        <a:lstStyle/>
        <a:p>
          <a:endParaRPr lang="en-US"/>
        </a:p>
      </dgm:t>
    </dgm:pt>
    <dgm:pt modelId="{2EDF02A4-2E98-4C60-8712-9F9C5DD25FD9}" type="sibTrans" cxnId="{E84CFB41-BF1C-451C-840F-DFC19CE41EE1}">
      <dgm:prSet/>
      <dgm:spPr/>
      <dgm:t>
        <a:bodyPr/>
        <a:lstStyle/>
        <a:p>
          <a:endParaRPr lang="en-US"/>
        </a:p>
      </dgm:t>
    </dgm:pt>
    <dgm:pt modelId="{0228DB02-7493-44AD-9729-FB3A0F62A1F4}">
      <dgm:prSet phldrT="[Text]"/>
      <dgm:spPr/>
      <dgm:t>
        <a:bodyPr/>
        <a:lstStyle/>
        <a:p>
          <a:r>
            <a:rPr lang="en-US" dirty="0"/>
            <a:t>3.47M in 2012</a:t>
          </a:r>
        </a:p>
        <a:p>
          <a:r>
            <a:rPr lang="en-US" dirty="0"/>
            <a:t>3.3M in 2031</a:t>
          </a:r>
        </a:p>
      </dgm:t>
    </dgm:pt>
    <dgm:pt modelId="{82601925-E9FB-4AE5-B518-A7F74402461F}" type="parTrans" cxnId="{F93CCD04-BA1B-463E-9748-0A525BB7F142}">
      <dgm:prSet/>
      <dgm:spPr/>
      <dgm:t>
        <a:bodyPr/>
        <a:lstStyle/>
        <a:p>
          <a:endParaRPr lang="en-US"/>
        </a:p>
      </dgm:t>
    </dgm:pt>
    <dgm:pt modelId="{2F0A3DA2-2118-4C0B-8CFD-E3A2E8E87689}" type="sibTrans" cxnId="{F93CCD04-BA1B-463E-9748-0A525BB7F142}">
      <dgm:prSet/>
      <dgm:spPr/>
      <dgm:t>
        <a:bodyPr/>
        <a:lstStyle/>
        <a:p>
          <a:endParaRPr lang="en-US"/>
        </a:p>
      </dgm:t>
    </dgm:pt>
    <dgm:pt modelId="{6485FE65-C284-4FA7-B37F-ED54ED14F885}">
      <dgm:prSet phldrT="[Text]"/>
      <dgm:spPr/>
      <dgm:t>
        <a:bodyPr/>
        <a:lstStyle/>
        <a:p>
          <a:r>
            <a:rPr lang="en-US" b="1" dirty="0"/>
            <a:t>Minority students</a:t>
          </a:r>
        </a:p>
      </dgm:t>
    </dgm:pt>
    <dgm:pt modelId="{563DFBB0-DF84-46AD-A9D0-FBE78CF3EC89}" type="parTrans" cxnId="{E17EE5AE-7738-43CF-B830-4985C9D6E60C}">
      <dgm:prSet/>
      <dgm:spPr/>
      <dgm:t>
        <a:bodyPr/>
        <a:lstStyle/>
        <a:p>
          <a:endParaRPr lang="en-US"/>
        </a:p>
      </dgm:t>
    </dgm:pt>
    <dgm:pt modelId="{D27B361E-9B71-4024-B906-B59859FA1260}" type="sibTrans" cxnId="{E17EE5AE-7738-43CF-B830-4985C9D6E60C}">
      <dgm:prSet/>
      <dgm:spPr/>
      <dgm:t>
        <a:bodyPr/>
        <a:lstStyle/>
        <a:p>
          <a:endParaRPr lang="en-US"/>
        </a:p>
      </dgm:t>
    </dgm:pt>
    <dgm:pt modelId="{5970354D-531B-4D23-A7FA-CE766FF018AB}">
      <dgm:prSet phldrT="[Text]"/>
      <dgm:spPr/>
      <dgm:t>
        <a:bodyPr/>
        <a:lstStyle/>
        <a:p>
          <a:r>
            <a:rPr lang="en-US" dirty="0"/>
            <a:t>46% of enrollment in 2025</a:t>
          </a:r>
        </a:p>
      </dgm:t>
    </dgm:pt>
    <dgm:pt modelId="{805EF929-083C-49B3-9D21-655C9B385EB7}" type="parTrans" cxnId="{335DAC2E-585E-47CB-9423-B7DCE945BED7}">
      <dgm:prSet/>
      <dgm:spPr/>
      <dgm:t>
        <a:bodyPr/>
        <a:lstStyle/>
        <a:p>
          <a:endParaRPr lang="en-US"/>
        </a:p>
      </dgm:t>
    </dgm:pt>
    <dgm:pt modelId="{392E88C0-58F3-41B0-A721-63941F61CF8F}" type="sibTrans" cxnId="{335DAC2E-585E-47CB-9423-B7DCE945BED7}">
      <dgm:prSet/>
      <dgm:spPr/>
      <dgm:t>
        <a:bodyPr/>
        <a:lstStyle/>
        <a:p>
          <a:endParaRPr lang="en-US"/>
        </a:p>
      </dgm:t>
    </dgm:pt>
    <dgm:pt modelId="{251FE458-3806-462D-AD3A-62BE23DB4A8F}">
      <dgm:prSet phldrT="[Text]"/>
      <dgm:spPr/>
      <dgm:t>
        <a:bodyPr/>
        <a:lstStyle/>
        <a:p>
          <a:r>
            <a:rPr lang="en-US" dirty="0"/>
            <a:t>Completion gap remains</a:t>
          </a:r>
        </a:p>
      </dgm:t>
    </dgm:pt>
    <dgm:pt modelId="{8BA11325-D4D7-4AC9-B5DD-1DAF0B567CC2}" type="parTrans" cxnId="{E4A7446F-3C28-47DD-8009-A51FD48B95A2}">
      <dgm:prSet/>
      <dgm:spPr/>
      <dgm:t>
        <a:bodyPr/>
        <a:lstStyle/>
        <a:p>
          <a:endParaRPr lang="en-US"/>
        </a:p>
      </dgm:t>
    </dgm:pt>
    <dgm:pt modelId="{C99597A2-1170-49E2-AE02-418319D98971}" type="sibTrans" cxnId="{E4A7446F-3C28-47DD-8009-A51FD48B95A2}">
      <dgm:prSet/>
      <dgm:spPr/>
      <dgm:t>
        <a:bodyPr/>
        <a:lstStyle/>
        <a:p>
          <a:endParaRPr lang="en-US"/>
        </a:p>
      </dgm:t>
    </dgm:pt>
    <dgm:pt modelId="{0953CDF9-C6F3-4074-8B58-BBCC758C7A29}">
      <dgm:prSet phldrT="[Text]"/>
      <dgm:spPr/>
      <dgm:t>
        <a:bodyPr/>
        <a:lstStyle/>
        <a:p>
          <a:r>
            <a:rPr lang="en-US" b="1" dirty="0"/>
            <a:t>Affordability</a:t>
          </a:r>
        </a:p>
      </dgm:t>
    </dgm:pt>
    <dgm:pt modelId="{13410BE3-37E5-4DA4-B643-674684C898E0}" type="parTrans" cxnId="{13F797C1-00FD-4CD7-A30F-35CF9B6B5147}">
      <dgm:prSet/>
      <dgm:spPr/>
      <dgm:t>
        <a:bodyPr/>
        <a:lstStyle/>
        <a:p>
          <a:endParaRPr lang="en-US"/>
        </a:p>
      </dgm:t>
    </dgm:pt>
    <dgm:pt modelId="{9F30B6D9-F26C-4572-B164-089553031D32}" type="sibTrans" cxnId="{13F797C1-00FD-4CD7-A30F-35CF9B6B5147}">
      <dgm:prSet/>
      <dgm:spPr/>
      <dgm:t>
        <a:bodyPr/>
        <a:lstStyle/>
        <a:p>
          <a:endParaRPr lang="en-US"/>
        </a:p>
      </dgm:t>
    </dgm:pt>
    <dgm:pt modelId="{8018D133-7BA2-4F14-81D7-D65BDB24A4FD}">
      <dgm:prSet phldrT="[Text]"/>
      <dgm:spPr/>
      <dgm:t>
        <a:bodyPr/>
        <a:lstStyle/>
        <a:p>
          <a:r>
            <a:rPr lang="en-US" dirty="0"/>
            <a:t>College cost increasing</a:t>
          </a:r>
        </a:p>
      </dgm:t>
    </dgm:pt>
    <dgm:pt modelId="{C4129D66-36A2-4880-B032-C55DEF34B235}" type="parTrans" cxnId="{A7A3B73D-289B-4DE7-BDEF-F1E89B84F78A}">
      <dgm:prSet/>
      <dgm:spPr/>
      <dgm:t>
        <a:bodyPr/>
        <a:lstStyle/>
        <a:p>
          <a:endParaRPr lang="en-US"/>
        </a:p>
      </dgm:t>
    </dgm:pt>
    <dgm:pt modelId="{81BC4896-725A-40BF-9F41-26F5F5449949}" type="sibTrans" cxnId="{A7A3B73D-289B-4DE7-BDEF-F1E89B84F78A}">
      <dgm:prSet/>
      <dgm:spPr/>
      <dgm:t>
        <a:bodyPr/>
        <a:lstStyle/>
        <a:p>
          <a:endParaRPr lang="en-US"/>
        </a:p>
      </dgm:t>
    </dgm:pt>
    <dgm:pt modelId="{1FC3ED5C-10AE-4430-A8F8-FEAF88AC5C24}">
      <dgm:prSet phldrT="[Text]"/>
      <dgm:spPr/>
      <dgm:t>
        <a:bodyPr/>
        <a:lstStyle/>
        <a:p>
          <a:r>
            <a:rPr lang="en-US" dirty="0"/>
            <a:t>Amount of aid decreasing</a:t>
          </a:r>
        </a:p>
      </dgm:t>
    </dgm:pt>
    <dgm:pt modelId="{ED9469B1-89FD-445F-A1AF-0A31E9CB6298}" type="parTrans" cxnId="{53409A07-59F2-4173-82A3-5CC8A6111391}">
      <dgm:prSet/>
      <dgm:spPr/>
      <dgm:t>
        <a:bodyPr/>
        <a:lstStyle/>
        <a:p>
          <a:endParaRPr lang="en-US"/>
        </a:p>
      </dgm:t>
    </dgm:pt>
    <dgm:pt modelId="{62009FC4-7A8B-4092-94FD-AA45F97890F3}" type="sibTrans" cxnId="{53409A07-59F2-4173-82A3-5CC8A6111391}">
      <dgm:prSet/>
      <dgm:spPr/>
      <dgm:t>
        <a:bodyPr/>
        <a:lstStyle/>
        <a:p>
          <a:endParaRPr lang="en-US"/>
        </a:p>
      </dgm:t>
    </dgm:pt>
    <dgm:pt modelId="{18AA3A81-3EAA-4469-BDAE-E42AFA353EE3}">
      <dgm:prSet phldrT="[Text]" custT="1"/>
      <dgm:spPr/>
      <dgm:t>
        <a:bodyPr/>
        <a:lstStyle/>
        <a:p>
          <a:r>
            <a:rPr lang="en-US" sz="1800" b="1" dirty="0"/>
            <a:t>Discount rate</a:t>
          </a:r>
          <a:endParaRPr lang="en-US" sz="800" b="1" dirty="0"/>
        </a:p>
      </dgm:t>
    </dgm:pt>
    <dgm:pt modelId="{3CE54565-2AE5-4FB8-BB2B-550B08988F0D}" type="parTrans" cxnId="{8C59640C-470C-49BF-BB67-1DCF88107CDB}">
      <dgm:prSet/>
      <dgm:spPr/>
      <dgm:t>
        <a:bodyPr/>
        <a:lstStyle/>
        <a:p>
          <a:endParaRPr lang="en-US"/>
        </a:p>
      </dgm:t>
    </dgm:pt>
    <dgm:pt modelId="{3D329BE5-4F31-4BFF-9EA5-85F49C7EFA82}" type="sibTrans" cxnId="{8C59640C-470C-49BF-BB67-1DCF88107CDB}">
      <dgm:prSet/>
      <dgm:spPr/>
      <dgm:t>
        <a:bodyPr/>
        <a:lstStyle/>
        <a:p>
          <a:endParaRPr lang="en-US"/>
        </a:p>
      </dgm:t>
    </dgm:pt>
    <dgm:pt modelId="{578ECC73-53F1-4C10-B2AB-F3D40F49D3C4}">
      <dgm:prSet phldrT="[Text]"/>
      <dgm:spPr/>
      <dgm:t>
        <a:bodyPr/>
        <a:lstStyle/>
        <a:p>
          <a:r>
            <a:rPr lang="en-US" dirty="0"/>
            <a:t>41.6% private schools</a:t>
          </a:r>
        </a:p>
      </dgm:t>
    </dgm:pt>
    <dgm:pt modelId="{5D6477D4-523E-4B1D-80BE-3CF1CE913E44}" type="parTrans" cxnId="{B59DA2F6-49F0-4B7E-8704-04C841921F6B}">
      <dgm:prSet/>
      <dgm:spPr/>
      <dgm:t>
        <a:bodyPr/>
        <a:lstStyle/>
        <a:p>
          <a:endParaRPr lang="en-US"/>
        </a:p>
      </dgm:t>
    </dgm:pt>
    <dgm:pt modelId="{E5748E07-8811-4745-AEA2-E6585F402C96}" type="sibTrans" cxnId="{B59DA2F6-49F0-4B7E-8704-04C841921F6B}">
      <dgm:prSet/>
      <dgm:spPr/>
      <dgm:t>
        <a:bodyPr/>
        <a:lstStyle/>
        <a:p>
          <a:endParaRPr lang="en-US"/>
        </a:p>
      </dgm:t>
    </dgm:pt>
    <dgm:pt modelId="{9FD4C67E-26D3-4523-AF2E-F803599ECCF8}">
      <dgm:prSet phldrT="[Text]"/>
      <dgm:spPr/>
      <dgm:t>
        <a:bodyPr/>
        <a:lstStyle/>
        <a:p>
          <a:r>
            <a:rPr lang="en-US" dirty="0"/>
            <a:t>16.6%</a:t>
          </a:r>
        </a:p>
        <a:p>
          <a:r>
            <a:rPr lang="en-US" dirty="0"/>
            <a:t>public schools</a:t>
          </a:r>
        </a:p>
      </dgm:t>
    </dgm:pt>
    <dgm:pt modelId="{5282F583-D14F-4895-B567-EB8993976DFD}" type="parTrans" cxnId="{85C5282E-8D54-4182-A924-752A267FE4F2}">
      <dgm:prSet/>
      <dgm:spPr/>
      <dgm:t>
        <a:bodyPr/>
        <a:lstStyle/>
        <a:p>
          <a:endParaRPr lang="en-US"/>
        </a:p>
      </dgm:t>
    </dgm:pt>
    <dgm:pt modelId="{2AC93F28-DB24-4C3C-BCFE-B425F0BDED7C}" type="sibTrans" cxnId="{85C5282E-8D54-4182-A924-752A267FE4F2}">
      <dgm:prSet/>
      <dgm:spPr/>
      <dgm:t>
        <a:bodyPr/>
        <a:lstStyle/>
        <a:p>
          <a:endParaRPr lang="en-US"/>
        </a:p>
      </dgm:t>
    </dgm:pt>
    <dgm:pt modelId="{B28A5B87-6339-4F61-AEF7-F14C416ADC8F}">
      <dgm:prSet phldrT="[Text]"/>
      <dgm:spPr/>
      <dgm:t>
        <a:bodyPr/>
        <a:lstStyle/>
        <a:p>
          <a:r>
            <a:rPr lang="en-US" b="1" dirty="0"/>
            <a:t>Cost of losing an enrolled student</a:t>
          </a:r>
        </a:p>
      </dgm:t>
    </dgm:pt>
    <dgm:pt modelId="{C1AFAAD8-1999-4C70-83A6-63CB5DB4CA4B}" type="parTrans" cxnId="{9432F884-1EEB-469E-BE00-EABB0CF4758C}">
      <dgm:prSet/>
      <dgm:spPr/>
      <dgm:t>
        <a:bodyPr/>
        <a:lstStyle/>
        <a:p>
          <a:endParaRPr lang="en-US"/>
        </a:p>
      </dgm:t>
    </dgm:pt>
    <dgm:pt modelId="{B6F040A3-A8E4-4402-B0B1-128803D22EE6}" type="sibTrans" cxnId="{9432F884-1EEB-469E-BE00-EABB0CF4758C}">
      <dgm:prSet/>
      <dgm:spPr/>
      <dgm:t>
        <a:bodyPr/>
        <a:lstStyle/>
        <a:p>
          <a:endParaRPr lang="en-US"/>
        </a:p>
      </dgm:t>
    </dgm:pt>
    <dgm:pt modelId="{95E8452A-24BC-4C20-AC8F-1165363CF2C6}">
      <dgm:prSet phldrT="[Text]"/>
      <dgm:spPr/>
      <dgm:t>
        <a:bodyPr/>
        <a:lstStyle/>
        <a:p>
          <a:r>
            <a:rPr lang="en-US" dirty="0"/>
            <a:t>$15,420 </a:t>
          </a:r>
        </a:p>
        <a:p>
          <a:r>
            <a:rPr lang="en-US" dirty="0"/>
            <a:t>4-yr private</a:t>
          </a:r>
        </a:p>
      </dgm:t>
    </dgm:pt>
    <dgm:pt modelId="{E741EB29-3946-4FC1-89E2-53761B82FCB9}" type="parTrans" cxnId="{B4AE5980-272C-4AE7-84C3-45E205D3EFE0}">
      <dgm:prSet/>
      <dgm:spPr/>
      <dgm:t>
        <a:bodyPr/>
        <a:lstStyle/>
        <a:p>
          <a:endParaRPr lang="en-US"/>
        </a:p>
      </dgm:t>
    </dgm:pt>
    <dgm:pt modelId="{486A3F42-040E-4A96-8941-1551D5A09B86}" type="sibTrans" cxnId="{B4AE5980-272C-4AE7-84C3-45E205D3EFE0}">
      <dgm:prSet/>
      <dgm:spPr/>
      <dgm:t>
        <a:bodyPr/>
        <a:lstStyle/>
        <a:p>
          <a:endParaRPr lang="en-US"/>
        </a:p>
      </dgm:t>
    </dgm:pt>
    <dgm:pt modelId="{C403F0AE-FB68-4015-9400-6AEF32AF21A7}">
      <dgm:prSet phldrT="[Text]"/>
      <dgm:spPr/>
      <dgm:t>
        <a:bodyPr/>
        <a:lstStyle/>
        <a:p>
          <a:r>
            <a:rPr lang="en-US" dirty="0"/>
            <a:t>$9,740 </a:t>
          </a:r>
        </a:p>
        <a:p>
          <a:r>
            <a:rPr lang="en-US" dirty="0"/>
            <a:t>4-yr public</a:t>
          </a:r>
        </a:p>
      </dgm:t>
    </dgm:pt>
    <dgm:pt modelId="{26D31BA0-182B-449F-8281-5959E9E42B0E}" type="parTrans" cxnId="{D6B644EB-3278-4740-9414-35C8BCFC41DB}">
      <dgm:prSet/>
      <dgm:spPr/>
      <dgm:t>
        <a:bodyPr/>
        <a:lstStyle/>
        <a:p>
          <a:endParaRPr lang="en-US"/>
        </a:p>
      </dgm:t>
    </dgm:pt>
    <dgm:pt modelId="{5D289598-F894-446D-B53A-1D00D15F8BEC}" type="sibTrans" cxnId="{D6B644EB-3278-4740-9414-35C8BCFC41DB}">
      <dgm:prSet/>
      <dgm:spPr/>
      <dgm:t>
        <a:bodyPr/>
        <a:lstStyle/>
        <a:p>
          <a:endParaRPr lang="en-US"/>
        </a:p>
      </dgm:t>
    </dgm:pt>
    <dgm:pt modelId="{6B8F5D0C-BB0D-4DFE-9122-EEC4DAD999B5}">
      <dgm:prSet phldrT="[Text]"/>
      <dgm:spPr/>
      <dgm:t>
        <a:bodyPr/>
        <a:lstStyle/>
        <a:p>
          <a:r>
            <a:rPr lang="en-US" dirty="0"/>
            <a:t>$3,530 </a:t>
          </a:r>
        </a:p>
        <a:p>
          <a:r>
            <a:rPr lang="en-US" dirty="0"/>
            <a:t>2-yr public </a:t>
          </a:r>
        </a:p>
      </dgm:t>
    </dgm:pt>
    <dgm:pt modelId="{BD7139B0-2587-4829-9805-4A0D2608E5DD}" type="parTrans" cxnId="{A3987532-8FEB-4A6C-BCBE-9160E6BAF8CF}">
      <dgm:prSet/>
      <dgm:spPr/>
      <dgm:t>
        <a:bodyPr/>
        <a:lstStyle/>
        <a:p>
          <a:endParaRPr lang="en-US"/>
        </a:p>
      </dgm:t>
    </dgm:pt>
    <dgm:pt modelId="{3415CED5-5709-4C1F-9A45-1F641064EF1D}" type="sibTrans" cxnId="{A3987532-8FEB-4A6C-BCBE-9160E6BAF8CF}">
      <dgm:prSet/>
      <dgm:spPr/>
      <dgm:t>
        <a:bodyPr/>
        <a:lstStyle/>
        <a:p>
          <a:endParaRPr lang="en-US"/>
        </a:p>
      </dgm:t>
    </dgm:pt>
    <dgm:pt modelId="{FC287E95-C6E7-401D-A27F-B1C24352542D}" type="pres">
      <dgm:prSet presAssocID="{EBA27039-B1EB-43B3-BB61-2EE708AA24EB}" presName="theList" presStyleCnt="0">
        <dgm:presLayoutVars>
          <dgm:dir/>
          <dgm:animLvl val="lvl"/>
          <dgm:resizeHandles val="exact"/>
        </dgm:presLayoutVars>
      </dgm:prSet>
      <dgm:spPr/>
    </dgm:pt>
    <dgm:pt modelId="{538BFFBA-4792-4A2A-8010-0B0E809548F7}" type="pres">
      <dgm:prSet presAssocID="{8C01BD82-232C-4AE0-B7E0-3810B8EDD019}" presName="compNode" presStyleCnt="0"/>
      <dgm:spPr/>
    </dgm:pt>
    <dgm:pt modelId="{D8241A88-4FCF-4F77-8BD1-B213E11C7FFF}" type="pres">
      <dgm:prSet presAssocID="{8C01BD82-232C-4AE0-B7E0-3810B8EDD019}" presName="aNode" presStyleLbl="bgShp" presStyleIdx="0" presStyleCnt="5"/>
      <dgm:spPr/>
    </dgm:pt>
    <dgm:pt modelId="{2792FE44-E29E-45DF-A581-BDFA0E465340}" type="pres">
      <dgm:prSet presAssocID="{8C01BD82-232C-4AE0-B7E0-3810B8EDD019}" presName="textNode" presStyleLbl="bgShp" presStyleIdx="0" presStyleCnt="5"/>
      <dgm:spPr/>
    </dgm:pt>
    <dgm:pt modelId="{CBBD1CE5-DA9B-4765-9807-FD2A2BDF82E5}" type="pres">
      <dgm:prSet presAssocID="{8C01BD82-232C-4AE0-B7E0-3810B8EDD019}" presName="compChildNode" presStyleCnt="0"/>
      <dgm:spPr/>
    </dgm:pt>
    <dgm:pt modelId="{3B01285E-FA97-488F-9BF1-1E825E12D7A4}" type="pres">
      <dgm:prSet presAssocID="{8C01BD82-232C-4AE0-B7E0-3810B8EDD019}" presName="theInnerList" presStyleCnt="0"/>
      <dgm:spPr/>
    </dgm:pt>
    <dgm:pt modelId="{A82F9865-6C76-426F-B995-FD35DACDBEE2}" type="pres">
      <dgm:prSet presAssocID="{E1951B6E-0505-49E3-8BB3-F4CF69BE6A58}" presName="childNode" presStyleLbl="node1" presStyleIdx="0" presStyleCnt="11">
        <dgm:presLayoutVars>
          <dgm:bulletEnabled val="1"/>
        </dgm:presLayoutVars>
      </dgm:prSet>
      <dgm:spPr/>
    </dgm:pt>
    <dgm:pt modelId="{5AFB878B-80C4-417C-97B2-1C39EFAE64B3}" type="pres">
      <dgm:prSet presAssocID="{E1951B6E-0505-49E3-8BB3-F4CF69BE6A58}" presName="aSpace2" presStyleCnt="0"/>
      <dgm:spPr/>
    </dgm:pt>
    <dgm:pt modelId="{A1BFEBC9-4308-4841-B47B-E7A0DAC06320}" type="pres">
      <dgm:prSet presAssocID="{0228DB02-7493-44AD-9729-FB3A0F62A1F4}" presName="childNode" presStyleLbl="node1" presStyleIdx="1" presStyleCnt="11">
        <dgm:presLayoutVars>
          <dgm:bulletEnabled val="1"/>
        </dgm:presLayoutVars>
      </dgm:prSet>
      <dgm:spPr/>
    </dgm:pt>
    <dgm:pt modelId="{20BF4D1B-1C7A-4B59-BFE4-D26AB74264A6}" type="pres">
      <dgm:prSet presAssocID="{8C01BD82-232C-4AE0-B7E0-3810B8EDD019}" presName="aSpace" presStyleCnt="0"/>
      <dgm:spPr/>
    </dgm:pt>
    <dgm:pt modelId="{B7047159-4BBE-459C-AC11-F60D9957DF6F}" type="pres">
      <dgm:prSet presAssocID="{6485FE65-C284-4FA7-B37F-ED54ED14F885}" presName="compNode" presStyleCnt="0"/>
      <dgm:spPr/>
    </dgm:pt>
    <dgm:pt modelId="{0C311777-776B-4A0F-AEC5-806C3C48009F}" type="pres">
      <dgm:prSet presAssocID="{6485FE65-C284-4FA7-B37F-ED54ED14F885}" presName="aNode" presStyleLbl="bgShp" presStyleIdx="1" presStyleCnt="5"/>
      <dgm:spPr/>
    </dgm:pt>
    <dgm:pt modelId="{EADF4C54-2CB0-4FEA-93DA-C362A0579376}" type="pres">
      <dgm:prSet presAssocID="{6485FE65-C284-4FA7-B37F-ED54ED14F885}" presName="textNode" presStyleLbl="bgShp" presStyleIdx="1" presStyleCnt="5"/>
      <dgm:spPr/>
    </dgm:pt>
    <dgm:pt modelId="{B60CD020-4619-41A3-B05C-FDEBD7DD9B87}" type="pres">
      <dgm:prSet presAssocID="{6485FE65-C284-4FA7-B37F-ED54ED14F885}" presName="compChildNode" presStyleCnt="0"/>
      <dgm:spPr/>
    </dgm:pt>
    <dgm:pt modelId="{6E432C17-CEA2-46BC-A77E-21AC75CE33DF}" type="pres">
      <dgm:prSet presAssocID="{6485FE65-C284-4FA7-B37F-ED54ED14F885}" presName="theInnerList" presStyleCnt="0"/>
      <dgm:spPr/>
    </dgm:pt>
    <dgm:pt modelId="{EC089D80-0EF1-48EA-AAB1-A8EA19FF8827}" type="pres">
      <dgm:prSet presAssocID="{5970354D-531B-4D23-A7FA-CE766FF018AB}" presName="childNode" presStyleLbl="node1" presStyleIdx="2" presStyleCnt="11">
        <dgm:presLayoutVars>
          <dgm:bulletEnabled val="1"/>
        </dgm:presLayoutVars>
      </dgm:prSet>
      <dgm:spPr/>
    </dgm:pt>
    <dgm:pt modelId="{F5F195A1-5F36-4FAC-BA6C-73656391E098}" type="pres">
      <dgm:prSet presAssocID="{5970354D-531B-4D23-A7FA-CE766FF018AB}" presName="aSpace2" presStyleCnt="0"/>
      <dgm:spPr/>
    </dgm:pt>
    <dgm:pt modelId="{949EE00C-3423-45E1-B1BD-35B956EAA183}" type="pres">
      <dgm:prSet presAssocID="{251FE458-3806-462D-AD3A-62BE23DB4A8F}" presName="childNode" presStyleLbl="node1" presStyleIdx="3" presStyleCnt="11">
        <dgm:presLayoutVars>
          <dgm:bulletEnabled val="1"/>
        </dgm:presLayoutVars>
      </dgm:prSet>
      <dgm:spPr/>
    </dgm:pt>
    <dgm:pt modelId="{8182E09B-B48B-461E-A81B-2D8CEAD5A1EB}" type="pres">
      <dgm:prSet presAssocID="{6485FE65-C284-4FA7-B37F-ED54ED14F885}" presName="aSpace" presStyleCnt="0"/>
      <dgm:spPr/>
    </dgm:pt>
    <dgm:pt modelId="{4F0B5701-9264-4594-AA77-3938318DEBF5}" type="pres">
      <dgm:prSet presAssocID="{0953CDF9-C6F3-4074-8B58-BBCC758C7A29}" presName="compNode" presStyleCnt="0"/>
      <dgm:spPr/>
    </dgm:pt>
    <dgm:pt modelId="{CF250754-A2D6-43B3-B349-A0696B1C15C1}" type="pres">
      <dgm:prSet presAssocID="{0953CDF9-C6F3-4074-8B58-BBCC758C7A29}" presName="aNode" presStyleLbl="bgShp" presStyleIdx="2" presStyleCnt="5"/>
      <dgm:spPr/>
    </dgm:pt>
    <dgm:pt modelId="{838A068A-A2BC-4E3C-97A1-F556C2B36A00}" type="pres">
      <dgm:prSet presAssocID="{0953CDF9-C6F3-4074-8B58-BBCC758C7A29}" presName="textNode" presStyleLbl="bgShp" presStyleIdx="2" presStyleCnt="5"/>
      <dgm:spPr/>
    </dgm:pt>
    <dgm:pt modelId="{771E52E2-214F-4B81-BA80-C48384757532}" type="pres">
      <dgm:prSet presAssocID="{0953CDF9-C6F3-4074-8B58-BBCC758C7A29}" presName="compChildNode" presStyleCnt="0"/>
      <dgm:spPr/>
    </dgm:pt>
    <dgm:pt modelId="{43F01E86-BC37-400B-B115-994035D07309}" type="pres">
      <dgm:prSet presAssocID="{0953CDF9-C6F3-4074-8B58-BBCC758C7A29}" presName="theInnerList" presStyleCnt="0"/>
      <dgm:spPr/>
    </dgm:pt>
    <dgm:pt modelId="{3136A7A5-FC10-4E2B-B26C-F9B17FB3091F}" type="pres">
      <dgm:prSet presAssocID="{8018D133-7BA2-4F14-81D7-D65BDB24A4FD}" presName="childNode" presStyleLbl="node1" presStyleIdx="4" presStyleCnt="11">
        <dgm:presLayoutVars>
          <dgm:bulletEnabled val="1"/>
        </dgm:presLayoutVars>
      </dgm:prSet>
      <dgm:spPr/>
    </dgm:pt>
    <dgm:pt modelId="{3091CA79-0B97-4C0B-A02C-B2344374A641}" type="pres">
      <dgm:prSet presAssocID="{8018D133-7BA2-4F14-81D7-D65BDB24A4FD}" presName="aSpace2" presStyleCnt="0"/>
      <dgm:spPr/>
    </dgm:pt>
    <dgm:pt modelId="{DF54F80B-AB9B-46A1-B73E-22BAD994A442}" type="pres">
      <dgm:prSet presAssocID="{1FC3ED5C-10AE-4430-A8F8-FEAF88AC5C24}" presName="childNode" presStyleLbl="node1" presStyleIdx="5" presStyleCnt="11">
        <dgm:presLayoutVars>
          <dgm:bulletEnabled val="1"/>
        </dgm:presLayoutVars>
      </dgm:prSet>
      <dgm:spPr/>
    </dgm:pt>
    <dgm:pt modelId="{E0368B0A-98B8-4389-8AAF-1ADA2B3A07FD}" type="pres">
      <dgm:prSet presAssocID="{0953CDF9-C6F3-4074-8B58-BBCC758C7A29}" presName="aSpace" presStyleCnt="0"/>
      <dgm:spPr/>
    </dgm:pt>
    <dgm:pt modelId="{A2BB995A-613A-465F-A938-83ACEDBE2FA7}" type="pres">
      <dgm:prSet presAssocID="{18AA3A81-3EAA-4469-BDAE-E42AFA353EE3}" presName="compNode" presStyleCnt="0"/>
      <dgm:spPr/>
    </dgm:pt>
    <dgm:pt modelId="{A9A2D7CF-5BEC-4713-B7E3-97A223C0FCB9}" type="pres">
      <dgm:prSet presAssocID="{18AA3A81-3EAA-4469-BDAE-E42AFA353EE3}" presName="aNode" presStyleLbl="bgShp" presStyleIdx="3" presStyleCnt="5"/>
      <dgm:spPr/>
    </dgm:pt>
    <dgm:pt modelId="{98B2A723-8448-45DD-BAFE-167B96CD92FA}" type="pres">
      <dgm:prSet presAssocID="{18AA3A81-3EAA-4469-BDAE-E42AFA353EE3}" presName="textNode" presStyleLbl="bgShp" presStyleIdx="3" presStyleCnt="5"/>
      <dgm:spPr/>
    </dgm:pt>
    <dgm:pt modelId="{79CB7F87-D9AD-42E8-BEEA-DA09F006C59F}" type="pres">
      <dgm:prSet presAssocID="{18AA3A81-3EAA-4469-BDAE-E42AFA353EE3}" presName="compChildNode" presStyleCnt="0"/>
      <dgm:spPr/>
    </dgm:pt>
    <dgm:pt modelId="{8A54543F-A3F1-4BC2-8148-23B78745B273}" type="pres">
      <dgm:prSet presAssocID="{18AA3A81-3EAA-4469-BDAE-E42AFA353EE3}" presName="theInnerList" presStyleCnt="0"/>
      <dgm:spPr/>
    </dgm:pt>
    <dgm:pt modelId="{BB29599F-04BD-44E2-A698-C69E10AA1AE3}" type="pres">
      <dgm:prSet presAssocID="{578ECC73-53F1-4C10-B2AB-F3D40F49D3C4}" presName="childNode" presStyleLbl="node1" presStyleIdx="6" presStyleCnt="11">
        <dgm:presLayoutVars>
          <dgm:bulletEnabled val="1"/>
        </dgm:presLayoutVars>
      </dgm:prSet>
      <dgm:spPr/>
    </dgm:pt>
    <dgm:pt modelId="{81AD881B-3875-4141-A109-BA590BA1701D}" type="pres">
      <dgm:prSet presAssocID="{578ECC73-53F1-4C10-B2AB-F3D40F49D3C4}" presName="aSpace2" presStyleCnt="0"/>
      <dgm:spPr/>
    </dgm:pt>
    <dgm:pt modelId="{5AACAB51-02ED-4528-9CA7-524A09F3C19D}" type="pres">
      <dgm:prSet presAssocID="{9FD4C67E-26D3-4523-AF2E-F803599ECCF8}" presName="childNode" presStyleLbl="node1" presStyleIdx="7" presStyleCnt="11">
        <dgm:presLayoutVars>
          <dgm:bulletEnabled val="1"/>
        </dgm:presLayoutVars>
      </dgm:prSet>
      <dgm:spPr/>
    </dgm:pt>
    <dgm:pt modelId="{BE5BF8AA-B0B6-40F6-9806-DC00FBB83D7A}" type="pres">
      <dgm:prSet presAssocID="{18AA3A81-3EAA-4469-BDAE-E42AFA353EE3}" presName="aSpace" presStyleCnt="0"/>
      <dgm:spPr/>
    </dgm:pt>
    <dgm:pt modelId="{4C998F52-CAB5-4E2B-991E-8A88E95127EF}" type="pres">
      <dgm:prSet presAssocID="{B28A5B87-6339-4F61-AEF7-F14C416ADC8F}" presName="compNode" presStyleCnt="0"/>
      <dgm:spPr/>
    </dgm:pt>
    <dgm:pt modelId="{F88E7ABF-1258-431D-B64C-2259FCCC0D85}" type="pres">
      <dgm:prSet presAssocID="{B28A5B87-6339-4F61-AEF7-F14C416ADC8F}" presName="aNode" presStyleLbl="bgShp" presStyleIdx="4" presStyleCnt="5"/>
      <dgm:spPr/>
    </dgm:pt>
    <dgm:pt modelId="{D7A2E788-DD7B-4B5E-9485-93F4993B887C}" type="pres">
      <dgm:prSet presAssocID="{B28A5B87-6339-4F61-AEF7-F14C416ADC8F}" presName="textNode" presStyleLbl="bgShp" presStyleIdx="4" presStyleCnt="5"/>
      <dgm:spPr/>
    </dgm:pt>
    <dgm:pt modelId="{C6DDFBEF-5E5C-4E53-8819-093A2B9DB5B1}" type="pres">
      <dgm:prSet presAssocID="{B28A5B87-6339-4F61-AEF7-F14C416ADC8F}" presName="compChildNode" presStyleCnt="0"/>
      <dgm:spPr/>
    </dgm:pt>
    <dgm:pt modelId="{D4C105B9-DD7D-4F5B-BEAA-34507265E28A}" type="pres">
      <dgm:prSet presAssocID="{B28A5B87-6339-4F61-AEF7-F14C416ADC8F}" presName="theInnerList" presStyleCnt="0"/>
      <dgm:spPr/>
    </dgm:pt>
    <dgm:pt modelId="{C2B788FE-39CF-4496-B11E-E83838921235}" type="pres">
      <dgm:prSet presAssocID="{95E8452A-24BC-4C20-AC8F-1165363CF2C6}" presName="childNode" presStyleLbl="node1" presStyleIdx="8" presStyleCnt="11">
        <dgm:presLayoutVars>
          <dgm:bulletEnabled val="1"/>
        </dgm:presLayoutVars>
      </dgm:prSet>
      <dgm:spPr/>
    </dgm:pt>
    <dgm:pt modelId="{11A0541C-1FE7-4BBB-9FFC-BBC56BD653B9}" type="pres">
      <dgm:prSet presAssocID="{95E8452A-24BC-4C20-AC8F-1165363CF2C6}" presName="aSpace2" presStyleCnt="0"/>
      <dgm:spPr/>
    </dgm:pt>
    <dgm:pt modelId="{FBA5D1AD-D855-4532-8221-21C8DEB9E920}" type="pres">
      <dgm:prSet presAssocID="{C403F0AE-FB68-4015-9400-6AEF32AF21A7}" presName="childNode" presStyleLbl="node1" presStyleIdx="9" presStyleCnt="11">
        <dgm:presLayoutVars>
          <dgm:bulletEnabled val="1"/>
        </dgm:presLayoutVars>
      </dgm:prSet>
      <dgm:spPr/>
    </dgm:pt>
    <dgm:pt modelId="{A54CB576-0C76-44F1-A31E-AA8A7CBDE587}" type="pres">
      <dgm:prSet presAssocID="{C403F0AE-FB68-4015-9400-6AEF32AF21A7}" presName="aSpace2" presStyleCnt="0"/>
      <dgm:spPr/>
    </dgm:pt>
    <dgm:pt modelId="{094FEB02-296A-40D9-BC26-0336CAA6E53C}" type="pres">
      <dgm:prSet presAssocID="{6B8F5D0C-BB0D-4DFE-9122-EEC4DAD999B5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F93CCD04-BA1B-463E-9748-0A525BB7F142}" srcId="{8C01BD82-232C-4AE0-B7E0-3810B8EDD019}" destId="{0228DB02-7493-44AD-9729-FB3A0F62A1F4}" srcOrd="1" destOrd="0" parTransId="{82601925-E9FB-4AE5-B518-A7F74402461F}" sibTransId="{2F0A3DA2-2118-4C0B-8CFD-E3A2E8E87689}"/>
    <dgm:cxn modelId="{3F73D105-D247-446C-BB09-844F483B3019}" type="presOf" srcId="{251FE458-3806-462D-AD3A-62BE23DB4A8F}" destId="{949EE00C-3423-45E1-B1BD-35B956EAA183}" srcOrd="0" destOrd="0" presId="urn:microsoft.com/office/officeart/2005/8/layout/lProcess2"/>
    <dgm:cxn modelId="{53409A07-59F2-4173-82A3-5CC8A6111391}" srcId="{0953CDF9-C6F3-4074-8B58-BBCC758C7A29}" destId="{1FC3ED5C-10AE-4430-A8F8-FEAF88AC5C24}" srcOrd="1" destOrd="0" parTransId="{ED9469B1-89FD-445F-A1AF-0A31E9CB6298}" sibTransId="{62009FC4-7A8B-4092-94FD-AA45F97890F3}"/>
    <dgm:cxn modelId="{8C59640C-470C-49BF-BB67-1DCF88107CDB}" srcId="{EBA27039-B1EB-43B3-BB61-2EE708AA24EB}" destId="{18AA3A81-3EAA-4469-BDAE-E42AFA353EE3}" srcOrd="3" destOrd="0" parTransId="{3CE54565-2AE5-4FB8-BB2B-550B08988F0D}" sibTransId="{3D329BE5-4F31-4BFF-9EA5-85F49C7EFA82}"/>
    <dgm:cxn modelId="{85D1C210-8A7A-4556-ADEC-1C4B053B8E28}" type="presOf" srcId="{8C01BD82-232C-4AE0-B7E0-3810B8EDD019}" destId="{2792FE44-E29E-45DF-A581-BDFA0E465340}" srcOrd="1" destOrd="0" presId="urn:microsoft.com/office/officeart/2005/8/layout/lProcess2"/>
    <dgm:cxn modelId="{9A024B14-EE1B-4846-BC0A-B9C992EE6365}" type="presOf" srcId="{18AA3A81-3EAA-4469-BDAE-E42AFA353EE3}" destId="{98B2A723-8448-45DD-BAFE-167B96CD92FA}" srcOrd="1" destOrd="0" presId="urn:microsoft.com/office/officeart/2005/8/layout/lProcess2"/>
    <dgm:cxn modelId="{72C8B31D-087D-4395-880C-7A6A36C867D5}" type="presOf" srcId="{1FC3ED5C-10AE-4430-A8F8-FEAF88AC5C24}" destId="{DF54F80B-AB9B-46A1-B73E-22BAD994A442}" srcOrd="0" destOrd="0" presId="urn:microsoft.com/office/officeart/2005/8/layout/lProcess2"/>
    <dgm:cxn modelId="{57753720-E5FA-465D-BDF2-A24EB6EE7DDB}" type="presOf" srcId="{8C01BD82-232C-4AE0-B7E0-3810B8EDD019}" destId="{D8241A88-4FCF-4F77-8BD1-B213E11C7FFF}" srcOrd="0" destOrd="0" presId="urn:microsoft.com/office/officeart/2005/8/layout/lProcess2"/>
    <dgm:cxn modelId="{85C5282E-8D54-4182-A924-752A267FE4F2}" srcId="{18AA3A81-3EAA-4469-BDAE-E42AFA353EE3}" destId="{9FD4C67E-26D3-4523-AF2E-F803599ECCF8}" srcOrd="1" destOrd="0" parTransId="{5282F583-D14F-4895-B567-EB8993976DFD}" sibTransId="{2AC93F28-DB24-4C3C-BCFE-B425F0BDED7C}"/>
    <dgm:cxn modelId="{335DAC2E-585E-47CB-9423-B7DCE945BED7}" srcId="{6485FE65-C284-4FA7-B37F-ED54ED14F885}" destId="{5970354D-531B-4D23-A7FA-CE766FF018AB}" srcOrd="0" destOrd="0" parTransId="{805EF929-083C-49B3-9D21-655C9B385EB7}" sibTransId="{392E88C0-58F3-41B0-A721-63941F61CF8F}"/>
    <dgm:cxn modelId="{F06FD92F-6664-42B5-AEF4-5F92F2F847C3}" type="presOf" srcId="{B28A5B87-6339-4F61-AEF7-F14C416ADC8F}" destId="{F88E7ABF-1258-431D-B64C-2259FCCC0D85}" srcOrd="0" destOrd="0" presId="urn:microsoft.com/office/officeart/2005/8/layout/lProcess2"/>
    <dgm:cxn modelId="{A3987532-8FEB-4A6C-BCBE-9160E6BAF8CF}" srcId="{B28A5B87-6339-4F61-AEF7-F14C416ADC8F}" destId="{6B8F5D0C-BB0D-4DFE-9122-EEC4DAD999B5}" srcOrd="2" destOrd="0" parTransId="{BD7139B0-2587-4829-9805-4A0D2608E5DD}" sibTransId="{3415CED5-5709-4C1F-9A45-1F641064EF1D}"/>
    <dgm:cxn modelId="{1CAC7734-706E-4469-9A01-305230CF6CA3}" type="presOf" srcId="{8018D133-7BA2-4F14-81D7-D65BDB24A4FD}" destId="{3136A7A5-FC10-4E2B-B26C-F9B17FB3091F}" srcOrd="0" destOrd="0" presId="urn:microsoft.com/office/officeart/2005/8/layout/lProcess2"/>
    <dgm:cxn modelId="{A7A3B73D-289B-4DE7-BDEF-F1E89B84F78A}" srcId="{0953CDF9-C6F3-4074-8B58-BBCC758C7A29}" destId="{8018D133-7BA2-4F14-81D7-D65BDB24A4FD}" srcOrd="0" destOrd="0" parTransId="{C4129D66-36A2-4880-B032-C55DEF34B235}" sibTransId="{81BC4896-725A-40BF-9F41-26F5F5449949}"/>
    <dgm:cxn modelId="{E84CFB41-BF1C-451C-840F-DFC19CE41EE1}" srcId="{8C01BD82-232C-4AE0-B7E0-3810B8EDD019}" destId="{E1951B6E-0505-49E3-8BB3-F4CF69BE6A58}" srcOrd="0" destOrd="0" parTransId="{DBA245A1-5F35-4149-B774-7B42B303A0E8}" sibTransId="{2EDF02A4-2E98-4C60-8712-9F9C5DD25FD9}"/>
    <dgm:cxn modelId="{5ED77F44-3D92-4772-A5BD-266DC27BC474}" srcId="{EBA27039-B1EB-43B3-BB61-2EE708AA24EB}" destId="{8C01BD82-232C-4AE0-B7E0-3810B8EDD019}" srcOrd="0" destOrd="0" parTransId="{EFEB2D28-74DA-4B3C-9566-51AECDA7BE0E}" sibTransId="{49D5D773-FE18-4A9D-B83E-E8F2AB2A83A1}"/>
    <dgm:cxn modelId="{7B2FDE64-1A1A-4798-99B6-715D38CA3712}" type="presOf" srcId="{6B8F5D0C-BB0D-4DFE-9122-EEC4DAD999B5}" destId="{094FEB02-296A-40D9-BC26-0336CAA6E53C}" srcOrd="0" destOrd="0" presId="urn:microsoft.com/office/officeart/2005/8/layout/lProcess2"/>
    <dgm:cxn modelId="{3CBC3267-6030-4859-B702-AEDF67A28831}" type="presOf" srcId="{6485FE65-C284-4FA7-B37F-ED54ED14F885}" destId="{0C311777-776B-4A0F-AEC5-806C3C48009F}" srcOrd="0" destOrd="0" presId="urn:microsoft.com/office/officeart/2005/8/layout/lProcess2"/>
    <dgm:cxn modelId="{64EC094A-8C4F-4FA4-9DEC-E5903275D4BF}" type="presOf" srcId="{B28A5B87-6339-4F61-AEF7-F14C416ADC8F}" destId="{D7A2E788-DD7B-4B5E-9485-93F4993B887C}" srcOrd="1" destOrd="0" presId="urn:microsoft.com/office/officeart/2005/8/layout/lProcess2"/>
    <dgm:cxn modelId="{75A3016B-978D-49CF-8327-B9312C9C9E65}" type="presOf" srcId="{578ECC73-53F1-4C10-B2AB-F3D40F49D3C4}" destId="{BB29599F-04BD-44E2-A698-C69E10AA1AE3}" srcOrd="0" destOrd="0" presId="urn:microsoft.com/office/officeart/2005/8/layout/lProcess2"/>
    <dgm:cxn modelId="{7CD6054F-E696-4486-B73B-86FD6C30E6B1}" type="presOf" srcId="{EBA27039-B1EB-43B3-BB61-2EE708AA24EB}" destId="{FC287E95-C6E7-401D-A27F-B1C24352542D}" srcOrd="0" destOrd="0" presId="urn:microsoft.com/office/officeart/2005/8/layout/lProcess2"/>
    <dgm:cxn modelId="{E4A7446F-3C28-47DD-8009-A51FD48B95A2}" srcId="{6485FE65-C284-4FA7-B37F-ED54ED14F885}" destId="{251FE458-3806-462D-AD3A-62BE23DB4A8F}" srcOrd="1" destOrd="0" parTransId="{8BA11325-D4D7-4AC9-B5DD-1DAF0B567CC2}" sibTransId="{C99597A2-1170-49E2-AE02-418319D98971}"/>
    <dgm:cxn modelId="{BC41B157-5B65-4F55-8CBD-9636364F56FD}" type="presOf" srcId="{0953CDF9-C6F3-4074-8B58-BBCC758C7A29}" destId="{838A068A-A2BC-4E3C-97A1-F556C2B36A00}" srcOrd="1" destOrd="0" presId="urn:microsoft.com/office/officeart/2005/8/layout/lProcess2"/>
    <dgm:cxn modelId="{7DD87258-CCDC-40B4-AA99-2B08F67FD97A}" type="presOf" srcId="{0228DB02-7493-44AD-9729-FB3A0F62A1F4}" destId="{A1BFEBC9-4308-4841-B47B-E7A0DAC06320}" srcOrd="0" destOrd="0" presId="urn:microsoft.com/office/officeart/2005/8/layout/lProcess2"/>
    <dgm:cxn modelId="{B4AE5980-272C-4AE7-84C3-45E205D3EFE0}" srcId="{B28A5B87-6339-4F61-AEF7-F14C416ADC8F}" destId="{95E8452A-24BC-4C20-AC8F-1165363CF2C6}" srcOrd="0" destOrd="0" parTransId="{E741EB29-3946-4FC1-89E2-53761B82FCB9}" sibTransId="{486A3F42-040E-4A96-8941-1551D5A09B86}"/>
    <dgm:cxn modelId="{9432F884-1EEB-469E-BE00-EABB0CF4758C}" srcId="{EBA27039-B1EB-43B3-BB61-2EE708AA24EB}" destId="{B28A5B87-6339-4F61-AEF7-F14C416ADC8F}" srcOrd="4" destOrd="0" parTransId="{C1AFAAD8-1999-4C70-83A6-63CB5DB4CA4B}" sibTransId="{B6F040A3-A8E4-4402-B0B1-128803D22EE6}"/>
    <dgm:cxn modelId="{C09AC186-B9F2-4814-B220-9153354F37E0}" type="presOf" srcId="{95E8452A-24BC-4C20-AC8F-1165363CF2C6}" destId="{C2B788FE-39CF-4496-B11E-E83838921235}" srcOrd="0" destOrd="0" presId="urn:microsoft.com/office/officeart/2005/8/layout/lProcess2"/>
    <dgm:cxn modelId="{66756C8A-2740-4491-B7F8-107B63C5F553}" type="presOf" srcId="{E1951B6E-0505-49E3-8BB3-F4CF69BE6A58}" destId="{A82F9865-6C76-426F-B995-FD35DACDBEE2}" srcOrd="0" destOrd="0" presId="urn:microsoft.com/office/officeart/2005/8/layout/lProcess2"/>
    <dgm:cxn modelId="{6F71C497-B528-4240-BD90-28C91F9CD6DE}" type="presOf" srcId="{18AA3A81-3EAA-4469-BDAE-E42AFA353EE3}" destId="{A9A2D7CF-5BEC-4713-B7E3-97A223C0FCB9}" srcOrd="0" destOrd="0" presId="urn:microsoft.com/office/officeart/2005/8/layout/lProcess2"/>
    <dgm:cxn modelId="{C2037CA3-67E3-4832-8E22-AA2B7BFE8780}" type="presOf" srcId="{6485FE65-C284-4FA7-B37F-ED54ED14F885}" destId="{EADF4C54-2CB0-4FEA-93DA-C362A0579376}" srcOrd="1" destOrd="0" presId="urn:microsoft.com/office/officeart/2005/8/layout/lProcess2"/>
    <dgm:cxn modelId="{0F12A3AB-1C43-4F80-A69E-31E7839A2EA9}" type="presOf" srcId="{0953CDF9-C6F3-4074-8B58-BBCC758C7A29}" destId="{CF250754-A2D6-43B3-B349-A0696B1C15C1}" srcOrd="0" destOrd="0" presId="urn:microsoft.com/office/officeart/2005/8/layout/lProcess2"/>
    <dgm:cxn modelId="{E17EE5AE-7738-43CF-B830-4985C9D6E60C}" srcId="{EBA27039-B1EB-43B3-BB61-2EE708AA24EB}" destId="{6485FE65-C284-4FA7-B37F-ED54ED14F885}" srcOrd="1" destOrd="0" parTransId="{563DFBB0-DF84-46AD-A9D0-FBE78CF3EC89}" sibTransId="{D27B361E-9B71-4024-B906-B59859FA1260}"/>
    <dgm:cxn modelId="{9BD265BF-709F-4468-936F-1237C9EE072F}" type="presOf" srcId="{5970354D-531B-4D23-A7FA-CE766FF018AB}" destId="{EC089D80-0EF1-48EA-AAB1-A8EA19FF8827}" srcOrd="0" destOrd="0" presId="urn:microsoft.com/office/officeart/2005/8/layout/lProcess2"/>
    <dgm:cxn modelId="{13F797C1-00FD-4CD7-A30F-35CF9B6B5147}" srcId="{EBA27039-B1EB-43B3-BB61-2EE708AA24EB}" destId="{0953CDF9-C6F3-4074-8B58-BBCC758C7A29}" srcOrd="2" destOrd="0" parTransId="{13410BE3-37E5-4DA4-B643-674684C898E0}" sibTransId="{9F30B6D9-F26C-4572-B164-089553031D32}"/>
    <dgm:cxn modelId="{1E03D4DF-6318-4D81-9AA3-1FB67FB36C53}" type="presOf" srcId="{C403F0AE-FB68-4015-9400-6AEF32AF21A7}" destId="{FBA5D1AD-D855-4532-8221-21C8DEB9E920}" srcOrd="0" destOrd="0" presId="urn:microsoft.com/office/officeart/2005/8/layout/lProcess2"/>
    <dgm:cxn modelId="{D6B644EB-3278-4740-9414-35C8BCFC41DB}" srcId="{B28A5B87-6339-4F61-AEF7-F14C416ADC8F}" destId="{C403F0AE-FB68-4015-9400-6AEF32AF21A7}" srcOrd="1" destOrd="0" parTransId="{26D31BA0-182B-449F-8281-5959E9E42B0E}" sibTransId="{5D289598-F894-446D-B53A-1D00D15F8BEC}"/>
    <dgm:cxn modelId="{B59DA2F6-49F0-4B7E-8704-04C841921F6B}" srcId="{18AA3A81-3EAA-4469-BDAE-E42AFA353EE3}" destId="{578ECC73-53F1-4C10-B2AB-F3D40F49D3C4}" srcOrd="0" destOrd="0" parTransId="{5D6477D4-523E-4B1D-80BE-3CF1CE913E44}" sibTransId="{E5748E07-8811-4745-AEA2-E6585F402C96}"/>
    <dgm:cxn modelId="{89BE23FF-2214-46C6-893A-DFA8488DCFD5}" type="presOf" srcId="{9FD4C67E-26D3-4523-AF2E-F803599ECCF8}" destId="{5AACAB51-02ED-4528-9CA7-524A09F3C19D}" srcOrd="0" destOrd="0" presId="urn:microsoft.com/office/officeart/2005/8/layout/lProcess2"/>
    <dgm:cxn modelId="{9198AC93-930A-4CBB-B5B3-8C3C0671AEE8}" type="presParOf" srcId="{FC287E95-C6E7-401D-A27F-B1C24352542D}" destId="{538BFFBA-4792-4A2A-8010-0B0E809548F7}" srcOrd="0" destOrd="0" presId="urn:microsoft.com/office/officeart/2005/8/layout/lProcess2"/>
    <dgm:cxn modelId="{22D1E4D8-2748-41B5-BE6E-8E5A8244AB41}" type="presParOf" srcId="{538BFFBA-4792-4A2A-8010-0B0E809548F7}" destId="{D8241A88-4FCF-4F77-8BD1-B213E11C7FFF}" srcOrd="0" destOrd="0" presId="urn:microsoft.com/office/officeart/2005/8/layout/lProcess2"/>
    <dgm:cxn modelId="{DBCB9200-E8D3-4956-8AFB-321DE4A0AD63}" type="presParOf" srcId="{538BFFBA-4792-4A2A-8010-0B0E809548F7}" destId="{2792FE44-E29E-45DF-A581-BDFA0E465340}" srcOrd="1" destOrd="0" presId="urn:microsoft.com/office/officeart/2005/8/layout/lProcess2"/>
    <dgm:cxn modelId="{AFBC789E-6544-46CF-AE1F-B00407C28D5D}" type="presParOf" srcId="{538BFFBA-4792-4A2A-8010-0B0E809548F7}" destId="{CBBD1CE5-DA9B-4765-9807-FD2A2BDF82E5}" srcOrd="2" destOrd="0" presId="urn:microsoft.com/office/officeart/2005/8/layout/lProcess2"/>
    <dgm:cxn modelId="{D608D387-8126-4515-8D12-089F412633D3}" type="presParOf" srcId="{CBBD1CE5-DA9B-4765-9807-FD2A2BDF82E5}" destId="{3B01285E-FA97-488F-9BF1-1E825E12D7A4}" srcOrd="0" destOrd="0" presId="urn:microsoft.com/office/officeart/2005/8/layout/lProcess2"/>
    <dgm:cxn modelId="{C1507BF5-358A-40A9-B03A-330B3B896506}" type="presParOf" srcId="{3B01285E-FA97-488F-9BF1-1E825E12D7A4}" destId="{A82F9865-6C76-426F-B995-FD35DACDBEE2}" srcOrd="0" destOrd="0" presId="urn:microsoft.com/office/officeart/2005/8/layout/lProcess2"/>
    <dgm:cxn modelId="{F1328C03-2079-4DD2-9211-3282ECAC34CF}" type="presParOf" srcId="{3B01285E-FA97-488F-9BF1-1E825E12D7A4}" destId="{5AFB878B-80C4-417C-97B2-1C39EFAE64B3}" srcOrd="1" destOrd="0" presId="urn:microsoft.com/office/officeart/2005/8/layout/lProcess2"/>
    <dgm:cxn modelId="{29F0478D-B01F-409C-A233-16C264067EA9}" type="presParOf" srcId="{3B01285E-FA97-488F-9BF1-1E825E12D7A4}" destId="{A1BFEBC9-4308-4841-B47B-E7A0DAC06320}" srcOrd="2" destOrd="0" presId="urn:microsoft.com/office/officeart/2005/8/layout/lProcess2"/>
    <dgm:cxn modelId="{E504D007-37DA-49B9-9E1A-0E2A9B20B217}" type="presParOf" srcId="{FC287E95-C6E7-401D-A27F-B1C24352542D}" destId="{20BF4D1B-1C7A-4B59-BFE4-D26AB74264A6}" srcOrd="1" destOrd="0" presId="urn:microsoft.com/office/officeart/2005/8/layout/lProcess2"/>
    <dgm:cxn modelId="{A3A99F27-EE86-43EF-A4A3-A7533D9E8546}" type="presParOf" srcId="{FC287E95-C6E7-401D-A27F-B1C24352542D}" destId="{B7047159-4BBE-459C-AC11-F60D9957DF6F}" srcOrd="2" destOrd="0" presId="urn:microsoft.com/office/officeart/2005/8/layout/lProcess2"/>
    <dgm:cxn modelId="{F9C017F3-1768-4F35-9827-945ABF94A03D}" type="presParOf" srcId="{B7047159-4BBE-459C-AC11-F60D9957DF6F}" destId="{0C311777-776B-4A0F-AEC5-806C3C48009F}" srcOrd="0" destOrd="0" presId="urn:microsoft.com/office/officeart/2005/8/layout/lProcess2"/>
    <dgm:cxn modelId="{F0AB9FFB-0C24-4402-90D2-D7E5D5C7C36E}" type="presParOf" srcId="{B7047159-4BBE-459C-AC11-F60D9957DF6F}" destId="{EADF4C54-2CB0-4FEA-93DA-C362A0579376}" srcOrd="1" destOrd="0" presId="urn:microsoft.com/office/officeart/2005/8/layout/lProcess2"/>
    <dgm:cxn modelId="{E5C50C4D-D8C7-44E0-837B-1520F3387DB1}" type="presParOf" srcId="{B7047159-4BBE-459C-AC11-F60D9957DF6F}" destId="{B60CD020-4619-41A3-B05C-FDEBD7DD9B87}" srcOrd="2" destOrd="0" presId="urn:microsoft.com/office/officeart/2005/8/layout/lProcess2"/>
    <dgm:cxn modelId="{ABF4C6CD-5750-4A89-8098-C6F55213792B}" type="presParOf" srcId="{B60CD020-4619-41A3-B05C-FDEBD7DD9B87}" destId="{6E432C17-CEA2-46BC-A77E-21AC75CE33DF}" srcOrd="0" destOrd="0" presId="urn:microsoft.com/office/officeart/2005/8/layout/lProcess2"/>
    <dgm:cxn modelId="{B33F5783-69F9-428B-BEA9-0F2F894C666B}" type="presParOf" srcId="{6E432C17-CEA2-46BC-A77E-21AC75CE33DF}" destId="{EC089D80-0EF1-48EA-AAB1-A8EA19FF8827}" srcOrd="0" destOrd="0" presId="urn:microsoft.com/office/officeart/2005/8/layout/lProcess2"/>
    <dgm:cxn modelId="{52DFC059-FB31-437F-B870-2D6FAF098D83}" type="presParOf" srcId="{6E432C17-CEA2-46BC-A77E-21AC75CE33DF}" destId="{F5F195A1-5F36-4FAC-BA6C-73656391E098}" srcOrd="1" destOrd="0" presId="urn:microsoft.com/office/officeart/2005/8/layout/lProcess2"/>
    <dgm:cxn modelId="{177D61E7-AFF5-4B4B-8B0B-5859B0FA9544}" type="presParOf" srcId="{6E432C17-CEA2-46BC-A77E-21AC75CE33DF}" destId="{949EE00C-3423-45E1-B1BD-35B956EAA183}" srcOrd="2" destOrd="0" presId="urn:microsoft.com/office/officeart/2005/8/layout/lProcess2"/>
    <dgm:cxn modelId="{51A224E1-B16D-40DF-AC02-1852023C0219}" type="presParOf" srcId="{FC287E95-C6E7-401D-A27F-B1C24352542D}" destId="{8182E09B-B48B-461E-A81B-2D8CEAD5A1EB}" srcOrd="3" destOrd="0" presId="urn:microsoft.com/office/officeart/2005/8/layout/lProcess2"/>
    <dgm:cxn modelId="{30C36948-831B-4564-8271-1E5DD49EAA4F}" type="presParOf" srcId="{FC287E95-C6E7-401D-A27F-B1C24352542D}" destId="{4F0B5701-9264-4594-AA77-3938318DEBF5}" srcOrd="4" destOrd="0" presId="urn:microsoft.com/office/officeart/2005/8/layout/lProcess2"/>
    <dgm:cxn modelId="{FF6B225E-3DC1-483E-923B-CD878B1AA573}" type="presParOf" srcId="{4F0B5701-9264-4594-AA77-3938318DEBF5}" destId="{CF250754-A2D6-43B3-B349-A0696B1C15C1}" srcOrd="0" destOrd="0" presId="urn:microsoft.com/office/officeart/2005/8/layout/lProcess2"/>
    <dgm:cxn modelId="{3E988597-74E2-4925-8DBB-52F6488E3E4D}" type="presParOf" srcId="{4F0B5701-9264-4594-AA77-3938318DEBF5}" destId="{838A068A-A2BC-4E3C-97A1-F556C2B36A00}" srcOrd="1" destOrd="0" presId="urn:microsoft.com/office/officeart/2005/8/layout/lProcess2"/>
    <dgm:cxn modelId="{131C905E-7A91-4B04-9FC6-16BAA05651FA}" type="presParOf" srcId="{4F0B5701-9264-4594-AA77-3938318DEBF5}" destId="{771E52E2-214F-4B81-BA80-C48384757532}" srcOrd="2" destOrd="0" presId="urn:microsoft.com/office/officeart/2005/8/layout/lProcess2"/>
    <dgm:cxn modelId="{AF1B9C21-200D-4E4D-B96E-6D86F6097172}" type="presParOf" srcId="{771E52E2-214F-4B81-BA80-C48384757532}" destId="{43F01E86-BC37-400B-B115-994035D07309}" srcOrd="0" destOrd="0" presId="urn:microsoft.com/office/officeart/2005/8/layout/lProcess2"/>
    <dgm:cxn modelId="{9B3A8032-9C7E-4162-AD8A-08445581333B}" type="presParOf" srcId="{43F01E86-BC37-400B-B115-994035D07309}" destId="{3136A7A5-FC10-4E2B-B26C-F9B17FB3091F}" srcOrd="0" destOrd="0" presId="urn:microsoft.com/office/officeart/2005/8/layout/lProcess2"/>
    <dgm:cxn modelId="{0B2C6731-1428-4422-B9CD-C0764764AB6C}" type="presParOf" srcId="{43F01E86-BC37-400B-B115-994035D07309}" destId="{3091CA79-0B97-4C0B-A02C-B2344374A641}" srcOrd="1" destOrd="0" presId="urn:microsoft.com/office/officeart/2005/8/layout/lProcess2"/>
    <dgm:cxn modelId="{0838B035-6BB0-4DCD-8B99-828F6441B214}" type="presParOf" srcId="{43F01E86-BC37-400B-B115-994035D07309}" destId="{DF54F80B-AB9B-46A1-B73E-22BAD994A442}" srcOrd="2" destOrd="0" presId="urn:microsoft.com/office/officeart/2005/8/layout/lProcess2"/>
    <dgm:cxn modelId="{73EA0FAF-87B2-4FB4-B98F-0111B7792188}" type="presParOf" srcId="{FC287E95-C6E7-401D-A27F-B1C24352542D}" destId="{E0368B0A-98B8-4389-8AAF-1ADA2B3A07FD}" srcOrd="5" destOrd="0" presId="urn:microsoft.com/office/officeart/2005/8/layout/lProcess2"/>
    <dgm:cxn modelId="{25898F55-6BB7-468C-822D-760BEC11692A}" type="presParOf" srcId="{FC287E95-C6E7-401D-A27F-B1C24352542D}" destId="{A2BB995A-613A-465F-A938-83ACEDBE2FA7}" srcOrd="6" destOrd="0" presId="urn:microsoft.com/office/officeart/2005/8/layout/lProcess2"/>
    <dgm:cxn modelId="{A93F0497-FFA5-4FAE-8A7A-65C2ACC58A04}" type="presParOf" srcId="{A2BB995A-613A-465F-A938-83ACEDBE2FA7}" destId="{A9A2D7CF-5BEC-4713-B7E3-97A223C0FCB9}" srcOrd="0" destOrd="0" presId="urn:microsoft.com/office/officeart/2005/8/layout/lProcess2"/>
    <dgm:cxn modelId="{DF30980F-0A01-45A3-8823-8937A40D0221}" type="presParOf" srcId="{A2BB995A-613A-465F-A938-83ACEDBE2FA7}" destId="{98B2A723-8448-45DD-BAFE-167B96CD92FA}" srcOrd="1" destOrd="0" presId="urn:microsoft.com/office/officeart/2005/8/layout/lProcess2"/>
    <dgm:cxn modelId="{7FB1ED86-B9CE-4B54-A518-2091CEBA5591}" type="presParOf" srcId="{A2BB995A-613A-465F-A938-83ACEDBE2FA7}" destId="{79CB7F87-D9AD-42E8-BEEA-DA09F006C59F}" srcOrd="2" destOrd="0" presId="urn:microsoft.com/office/officeart/2005/8/layout/lProcess2"/>
    <dgm:cxn modelId="{B13E8568-6EFD-4EE4-9487-ED7538E968B8}" type="presParOf" srcId="{79CB7F87-D9AD-42E8-BEEA-DA09F006C59F}" destId="{8A54543F-A3F1-4BC2-8148-23B78745B273}" srcOrd="0" destOrd="0" presId="urn:microsoft.com/office/officeart/2005/8/layout/lProcess2"/>
    <dgm:cxn modelId="{1FD26A5A-BA2E-4C2B-BA29-FA3FB1866D58}" type="presParOf" srcId="{8A54543F-A3F1-4BC2-8148-23B78745B273}" destId="{BB29599F-04BD-44E2-A698-C69E10AA1AE3}" srcOrd="0" destOrd="0" presId="urn:microsoft.com/office/officeart/2005/8/layout/lProcess2"/>
    <dgm:cxn modelId="{10A55AFA-3D58-4536-805B-DB780B400C4E}" type="presParOf" srcId="{8A54543F-A3F1-4BC2-8148-23B78745B273}" destId="{81AD881B-3875-4141-A109-BA590BA1701D}" srcOrd="1" destOrd="0" presId="urn:microsoft.com/office/officeart/2005/8/layout/lProcess2"/>
    <dgm:cxn modelId="{6245DD0F-68C3-4303-9156-EC3C73A40973}" type="presParOf" srcId="{8A54543F-A3F1-4BC2-8148-23B78745B273}" destId="{5AACAB51-02ED-4528-9CA7-524A09F3C19D}" srcOrd="2" destOrd="0" presId="urn:microsoft.com/office/officeart/2005/8/layout/lProcess2"/>
    <dgm:cxn modelId="{CAC03685-BD6F-4A02-80F1-C819E1466E4B}" type="presParOf" srcId="{FC287E95-C6E7-401D-A27F-B1C24352542D}" destId="{BE5BF8AA-B0B6-40F6-9806-DC00FBB83D7A}" srcOrd="7" destOrd="0" presId="urn:microsoft.com/office/officeart/2005/8/layout/lProcess2"/>
    <dgm:cxn modelId="{10575A81-BA64-42CA-AF1E-1DE164DA8BF5}" type="presParOf" srcId="{FC287E95-C6E7-401D-A27F-B1C24352542D}" destId="{4C998F52-CAB5-4E2B-991E-8A88E95127EF}" srcOrd="8" destOrd="0" presId="urn:microsoft.com/office/officeart/2005/8/layout/lProcess2"/>
    <dgm:cxn modelId="{84095EB6-4CC6-462D-8CF5-9C5166AFEE03}" type="presParOf" srcId="{4C998F52-CAB5-4E2B-991E-8A88E95127EF}" destId="{F88E7ABF-1258-431D-B64C-2259FCCC0D85}" srcOrd="0" destOrd="0" presId="urn:microsoft.com/office/officeart/2005/8/layout/lProcess2"/>
    <dgm:cxn modelId="{81180A42-2FB7-4968-9364-E277FA5947C7}" type="presParOf" srcId="{4C998F52-CAB5-4E2B-991E-8A88E95127EF}" destId="{D7A2E788-DD7B-4B5E-9485-93F4993B887C}" srcOrd="1" destOrd="0" presId="urn:microsoft.com/office/officeart/2005/8/layout/lProcess2"/>
    <dgm:cxn modelId="{82759F4B-0972-4ABD-A871-28B20D3AF4B7}" type="presParOf" srcId="{4C998F52-CAB5-4E2B-991E-8A88E95127EF}" destId="{C6DDFBEF-5E5C-4E53-8819-093A2B9DB5B1}" srcOrd="2" destOrd="0" presId="urn:microsoft.com/office/officeart/2005/8/layout/lProcess2"/>
    <dgm:cxn modelId="{2E3919C3-8711-4023-9DB0-CB1692620170}" type="presParOf" srcId="{C6DDFBEF-5E5C-4E53-8819-093A2B9DB5B1}" destId="{D4C105B9-DD7D-4F5B-BEAA-34507265E28A}" srcOrd="0" destOrd="0" presId="urn:microsoft.com/office/officeart/2005/8/layout/lProcess2"/>
    <dgm:cxn modelId="{8E317664-54BC-48F0-A269-D9568A37850E}" type="presParOf" srcId="{D4C105B9-DD7D-4F5B-BEAA-34507265E28A}" destId="{C2B788FE-39CF-4496-B11E-E83838921235}" srcOrd="0" destOrd="0" presId="urn:microsoft.com/office/officeart/2005/8/layout/lProcess2"/>
    <dgm:cxn modelId="{60AC52AA-F304-44C1-8ECD-016992A0C208}" type="presParOf" srcId="{D4C105B9-DD7D-4F5B-BEAA-34507265E28A}" destId="{11A0541C-1FE7-4BBB-9FFC-BBC56BD653B9}" srcOrd="1" destOrd="0" presId="urn:microsoft.com/office/officeart/2005/8/layout/lProcess2"/>
    <dgm:cxn modelId="{927D36D5-4F4F-41D9-B52D-59212CFCBDAF}" type="presParOf" srcId="{D4C105B9-DD7D-4F5B-BEAA-34507265E28A}" destId="{FBA5D1AD-D855-4532-8221-21C8DEB9E920}" srcOrd="2" destOrd="0" presId="urn:microsoft.com/office/officeart/2005/8/layout/lProcess2"/>
    <dgm:cxn modelId="{9782098D-5D25-467E-8916-8E5EE049FDD8}" type="presParOf" srcId="{D4C105B9-DD7D-4F5B-BEAA-34507265E28A}" destId="{A54CB576-0C76-44F1-A31E-AA8A7CBDE587}" srcOrd="3" destOrd="0" presId="urn:microsoft.com/office/officeart/2005/8/layout/lProcess2"/>
    <dgm:cxn modelId="{5D63F828-77E1-48F3-8566-E7395499441E}" type="presParOf" srcId="{D4C105B9-DD7D-4F5B-BEAA-34507265E28A}" destId="{094FEB02-296A-40D9-BC26-0336CAA6E53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41A88-4FCF-4F77-8BD1-B213E11C7FFF}">
      <dsp:nvSpPr>
        <dsp:cNvPr id="0" name=""/>
        <dsp:cNvSpPr/>
      </dsp:nvSpPr>
      <dsp:spPr>
        <a:xfrm>
          <a:off x="4188" y="0"/>
          <a:ext cx="1469947" cy="39948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High school graduates </a:t>
          </a:r>
        </a:p>
      </dsp:txBody>
      <dsp:txXfrm>
        <a:off x="4188" y="0"/>
        <a:ext cx="1469947" cy="1198467"/>
      </dsp:txXfrm>
    </dsp:sp>
    <dsp:sp modelId="{A82F9865-6C76-426F-B995-FD35DACDBEE2}">
      <dsp:nvSpPr>
        <dsp:cNvPr id="0" name=""/>
        <dsp:cNvSpPr/>
      </dsp:nvSpPr>
      <dsp:spPr>
        <a:xfrm>
          <a:off x="151183" y="1199638"/>
          <a:ext cx="1175957" cy="120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2.3% decline in 2017</a:t>
          </a:r>
        </a:p>
      </dsp:txBody>
      <dsp:txXfrm>
        <a:off x="185626" y="1234081"/>
        <a:ext cx="1107071" cy="1135628"/>
      </dsp:txXfrm>
    </dsp:sp>
    <dsp:sp modelId="{A1BFEBC9-4308-4841-B47B-E7A0DAC06320}">
      <dsp:nvSpPr>
        <dsp:cNvPr id="0" name=""/>
        <dsp:cNvSpPr/>
      </dsp:nvSpPr>
      <dsp:spPr>
        <a:xfrm>
          <a:off x="151183" y="2589463"/>
          <a:ext cx="1175957" cy="120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3.47M in 2012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3.3M in 2031</a:t>
          </a:r>
        </a:p>
      </dsp:txBody>
      <dsp:txXfrm>
        <a:off x="185626" y="2623906"/>
        <a:ext cx="1107071" cy="1135628"/>
      </dsp:txXfrm>
    </dsp:sp>
    <dsp:sp modelId="{0C311777-776B-4A0F-AEC5-806C3C48009F}">
      <dsp:nvSpPr>
        <dsp:cNvPr id="0" name=""/>
        <dsp:cNvSpPr/>
      </dsp:nvSpPr>
      <dsp:spPr>
        <a:xfrm>
          <a:off x="1584382" y="0"/>
          <a:ext cx="1469947" cy="39948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Minority students</a:t>
          </a:r>
        </a:p>
      </dsp:txBody>
      <dsp:txXfrm>
        <a:off x="1584382" y="0"/>
        <a:ext cx="1469947" cy="1198467"/>
      </dsp:txXfrm>
    </dsp:sp>
    <dsp:sp modelId="{EC089D80-0EF1-48EA-AAB1-A8EA19FF8827}">
      <dsp:nvSpPr>
        <dsp:cNvPr id="0" name=""/>
        <dsp:cNvSpPr/>
      </dsp:nvSpPr>
      <dsp:spPr>
        <a:xfrm>
          <a:off x="1731377" y="1199638"/>
          <a:ext cx="1175957" cy="120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46% of enrollment in 2025</a:t>
          </a:r>
        </a:p>
      </dsp:txBody>
      <dsp:txXfrm>
        <a:off x="1765820" y="1234081"/>
        <a:ext cx="1107071" cy="1135628"/>
      </dsp:txXfrm>
    </dsp:sp>
    <dsp:sp modelId="{949EE00C-3423-45E1-B1BD-35B956EAA183}">
      <dsp:nvSpPr>
        <dsp:cNvPr id="0" name=""/>
        <dsp:cNvSpPr/>
      </dsp:nvSpPr>
      <dsp:spPr>
        <a:xfrm>
          <a:off x="1731377" y="2589463"/>
          <a:ext cx="1175957" cy="120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Completion gap remains</a:t>
          </a:r>
        </a:p>
      </dsp:txBody>
      <dsp:txXfrm>
        <a:off x="1765820" y="2623906"/>
        <a:ext cx="1107071" cy="1135628"/>
      </dsp:txXfrm>
    </dsp:sp>
    <dsp:sp modelId="{CF250754-A2D6-43B3-B349-A0696B1C15C1}">
      <dsp:nvSpPr>
        <dsp:cNvPr id="0" name=""/>
        <dsp:cNvSpPr/>
      </dsp:nvSpPr>
      <dsp:spPr>
        <a:xfrm>
          <a:off x="3164575" y="0"/>
          <a:ext cx="1469947" cy="39948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Affordability</a:t>
          </a:r>
        </a:p>
      </dsp:txBody>
      <dsp:txXfrm>
        <a:off x="3164575" y="0"/>
        <a:ext cx="1469947" cy="1198467"/>
      </dsp:txXfrm>
    </dsp:sp>
    <dsp:sp modelId="{3136A7A5-FC10-4E2B-B26C-F9B17FB3091F}">
      <dsp:nvSpPr>
        <dsp:cNvPr id="0" name=""/>
        <dsp:cNvSpPr/>
      </dsp:nvSpPr>
      <dsp:spPr>
        <a:xfrm>
          <a:off x="3311570" y="1199638"/>
          <a:ext cx="1175957" cy="120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College cost increasing</a:t>
          </a:r>
        </a:p>
      </dsp:txBody>
      <dsp:txXfrm>
        <a:off x="3346013" y="1234081"/>
        <a:ext cx="1107071" cy="1135628"/>
      </dsp:txXfrm>
    </dsp:sp>
    <dsp:sp modelId="{DF54F80B-AB9B-46A1-B73E-22BAD994A442}">
      <dsp:nvSpPr>
        <dsp:cNvPr id="0" name=""/>
        <dsp:cNvSpPr/>
      </dsp:nvSpPr>
      <dsp:spPr>
        <a:xfrm>
          <a:off x="3311570" y="2589463"/>
          <a:ext cx="1175957" cy="120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Amount of aid decreasing</a:t>
          </a:r>
        </a:p>
      </dsp:txBody>
      <dsp:txXfrm>
        <a:off x="3346013" y="2623906"/>
        <a:ext cx="1107071" cy="1135628"/>
      </dsp:txXfrm>
    </dsp:sp>
    <dsp:sp modelId="{A9A2D7CF-5BEC-4713-B7E3-97A223C0FCB9}">
      <dsp:nvSpPr>
        <dsp:cNvPr id="0" name=""/>
        <dsp:cNvSpPr/>
      </dsp:nvSpPr>
      <dsp:spPr>
        <a:xfrm>
          <a:off x="4744769" y="0"/>
          <a:ext cx="1469947" cy="39948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Discount rate</a:t>
          </a:r>
          <a:endParaRPr lang="en-US" sz="800" b="1" kern="1200" dirty="0"/>
        </a:p>
      </dsp:txBody>
      <dsp:txXfrm>
        <a:off x="4744769" y="0"/>
        <a:ext cx="1469947" cy="1198467"/>
      </dsp:txXfrm>
    </dsp:sp>
    <dsp:sp modelId="{BB29599F-04BD-44E2-A698-C69E10AA1AE3}">
      <dsp:nvSpPr>
        <dsp:cNvPr id="0" name=""/>
        <dsp:cNvSpPr/>
      </dsp:nvSpPr>
      <dsp:spPr>
        <a:xfrm>
          <a:off x="4891763" y="1199638"/>
          <a:ext cx="1175957" cy="120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41.6% private schools</a:t>
          </a:r>
        </a:p>
      </dsp:txBody>
      <dsp:txXfrm>
        <a:off x="4926206" y="1234081"/>
        <a:ext cx="1107071" cy="1135628"/>
      </dsp:txXfrm>
    </dsp:sp>
    <dsp:sp modelId="{5AACAB51-02ED-4528-9CA7-524A09F3C19D}">
      <dsp:nvSpPr>
        <dsp:cNvPr id="0" name=""/>
        <dsp:cNvSpPr/>
      </dsp:nvSpPr>
      <dsp:spPr>
        <a:xfrm>
          <a:off x="4891763" y="2589463"/>
          <a:ext cx="1175957" cy="12045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16.6%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public schools</a:t>
          </a:r>
        </a:p>
      </dsp:txBody>
      <dsp:txXfrm>
        <a:off x="4926206" y="2623906"/>
        <a:ext cx="1107071" cy="1135628"/>
      </dsp:txXfrm>
    </dsp:sp>
    <dsp:sp modelId="{F88E7ABF-1258-431D-B64C-2259FCCC0D85}">
      <dsp:nvSpPr>
        <dsp:cNvPr id="0" name=""/>
        <dsp:cNvSpPr/>
      </dsp:nvSpPr>
      <dsp:spPr>
        <a:xfrm>
          <a:off x="6324962" y="0"/>
          <a:ext cx="1469947" cy="39948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Cost of losing an enrolled student</a:t>
          </a:r>
        </a:p>
      </dsp:txBody>
      <dsp:txXfrm>
        <a:off x="6324962" y="0"/>
        <a:ext cx="1469947" cy="1198467"/>
      </dsp:txXfrm>
    </dsp:sp>
    <dsp:sp modelId="{C2B788FE-39CF-4496-B11E-E83838921235}">
      <dsp:nvSpPr>
        <dsp:cNvPr id="0" name=""/>
        <dsp:cNvSpPr/>
      </dsp:nvSpPr>
      <dsp:spPr>
        <a:xfrm>
          <a:off x="6471957" y="1198809"/>
          <a:ext cx="1175957" cy="784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$15,420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4-yr private</a:t>
          </a:r>
        </a:p>
      </dsp:txBody>
      <dsp:txXfrm>
        <a:off x="6494944" y="1221796"/>
        <a:ext cx="1129983" cy="738862"/>
      </dsp:txXfrm>
    </dsp:sp>
    <dsp:sp modelId="{FBA5D1AD-D855-4532-8221-21C8DEB9E920}">
      <dsp:nvSpPr>
        <dsp:cNvPr id="0" name=""/>
        <dsp:cNvSpPr/>
      </dsp:nvSpPr>
      <dsp:spPr>
        <a:xfrm>
          <a:off x="6471957" y="2104389"/>
          <a:ext cx="1175957" cy="784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$9,740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4-yr public</a:t>
          </a:r>
        </a:p>
      </dsp:txBody>
      <dsp:txXfrm>
        <a:off x="6494944" y="2127376"/>
        <a:ext cx="1129983" cy="738862"/>
      </dsp:txXfrm>
    </dsp:sp>
    <dsp:sp modelId="{094FEB02-296A-40D9-BC26-0336CAA6E53C}">
      <dsp:nvSpPr>
        <dsp:cNvPr id="0" name=""/>
        <dsp:cNvSpPr/>
      </dsp:nvSpPr>
      <dsp:spPr>
        <a:xfrm>
          <a:off x="6471957" y="3009970"/>
          <a:ext cx="1175957" cy="784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$3,530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2-yr public </a:t>
          </a:r>
        </a:p>
      </dsp:txBody>
      <dsp:txXfrm>
        <a:off x="6494944" y="3032957"/>
        <a:ext cx="1129983" cy="738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69A80-E6FA-4649-B1B6-1AF5B9B6D3AB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B59A4-7F91-43EE-A085-5B84F659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E7C8-AE28-44F7-A73C-174BB3AEF5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6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8D2F-ED9B-4A80-9F2F-A1A2B06213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2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355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8D2F-ED9B-4A80-9F2F-A1A2B062133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"/>
            <a:ext cx="9144000" cy="348386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1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903418" y="3982966"/>
            <a:ext cx="4412715" cy="3265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03418" y="3657224"/>
            <a:ext cx="4412715" cy="325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accent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400593" y="3320056"/>
            <a:ext cx="1541463" cy="1971675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presenter photo (optional)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solidFill>
              <a:schemeClr val="tx2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7496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3">
              <a:alpha val="82000"/>
            </a:schemeClr>
          </a:solidFill>
          <a:ln>
            <a:solidFill>
              <a:schemeClr val="accent3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1145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2">
              <a:alpha val="82000"/>
            </a:schemeClr>
          </a:solidFill>
          <a:ln>
            <a:solidFill>
              <a:schemeClr val="accent2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70391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7507"/>
          <a:stretch/>
        </p:blipFill>
        <p:spPr>
          <a:xfrm>
            <a:off x="-38100" y="-6349"/>
            <a:ext cx="9248775" cy="685164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28576" y="0"/>
            <a:ext cx="9239251" cy="6858000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solidFill>
              <a:schemeClr val="accent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/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10552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85975" y="2503017"/>
            <a:ext cx="6362700" cy="68907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292257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85975" y="2503017"/>
            <a:ext cx="6362700" cy="68907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1073908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085975" y="2503018"/>
            <a:ext cx="6362700" cy="689070"/>
          </a:xfrm>
          <a:prstGeom prst="rect">
            <a:avLst/>
          </a:prstGeom>
          <a:effectLst/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80973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bhea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085975" y="2503018"/>
            <a:ext cx="6362700" cy="689070"/>
          </a:xfrm>
          <a:prstGeom prst="rect">
            <a:avLst/>
          </a:prstGeom>
          <a:effectLst/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subhead title here</a:t>
            </a:r>
          </a:p>
        </p:txBody>
      </p:sp>
    </p:spTree>
    <p:extLst>
      <p:ext uri="{BB962C8B-B14F-4D97-AF65-F5344CB8AC3E}">
        <p14:creationId xmlns:p14="http://schemas.microsoft.com/office/powerpoint/2010/main" val="1104856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3155" y="2302689"/>
            <a:ext cx="6897687" cy="35448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7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793167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Information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3155" y="2302689"/>
            <a:ext cx="6897687" cy="35448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401290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41666" r="1219"/>
          <a:stretch/>
        </p:blipFill>
        <p:spPr>
          <a:xfrm>
            <a:off x="0" y="-33639"/>
            <a:ext cx="9163050" cy="439608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526" y="-38100"/>
            <a:ext cx="9153525" cy="440055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61710" y="4357859"/>
            <a:ext cx="1655363" cy="348827"/>
          </a:xfrm>
          <a:prstGeom prst="triangle">
            <a:avLst/>
          </a:prstGeom>
          <a:solidFill>
            <a:srgbClr val="00264E"/>
          </a:solidFill>
          <a:ln>
            <a:solidFill>
              <a:srgbClr val="002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2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61" y="3485635"/>
            <a:ext cx="3975589" cy="2899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63561" y="3159894"/>
            <a:ext cx="3975589" cy="311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2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Information Slide 1 header no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3155" y="2302689"/>
            <a:ext cx="6897687" cy="35448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35645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ith 2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basic master title style</a:t>
            </a:r>
          </a:p>
        </p:txBody>
      </p:sp>
      <p:sp>
        <p:nvSpPr>
          <p:cNvPr id="7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subhead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20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 with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basic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192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Information Slide,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17390" y="6533867"/>
            <a:ext cx="796704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fld id="{75D0D775-662B-4246-B866-EDA4B93525B5}" type="slidenum">
              <a:rPr lang="en-US" sz="900" b="0" cap="none" smtClean="0">
                <a:solidFill>
                  <a:schemeClr val="accent3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pPr algn="r"/>
              <a:t>‹#›</a:t>
            </a:fld>
            <a:endParaRPr lang="en-US" sz="900" b="0" cap="none" dirty="0">
              <a:solidFill>
                <a:schemeClr val="accent3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19131" y="1562526"/>
            <a:ext cx="6905735" cy="40901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901381"/>
            <a:ext cx="7315200" cy="47608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algn="ctr">
              <a:buNone/>
              <a:defRPr sz="2000">
                <a:solidFill>
                  <a:schemeClr val="accent1"/>
                </a:solidFill>
                <a:latin typeface="+mn-lt"/>
              </a:defRPr>
            </a:lvl2pPr>
            <a:lvl3pPr marL="9144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3pPr>
            <a:lvl4pPr marL="13716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4pPr>
            <a:lvl5pPr marL="182880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14399" y="322408"/>
            <a:ext cx="7315200" cy="57456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628234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Title, Skinny Bullet Basic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40866" y="1290005"/>
            <a:ext cx="3115733" cy="427677"/>
          </a:xfrm>
          <a:prstGeom prst="rect">
            <a:avLst/>
          </a:prstGeom>
        </p:spPr>
        <p:txBody>
          <a:bodyPr/>
          <a:lstStyle>
            <a:lvl1pPr algn="l">
              <a:buNone/>
              <a:defRPr sz="2400" b="0">
                <a:solidFill>
                  <a:srgbClr val="444D7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240865" y="1787351"/>
            <a:ext cx="3115733" cy="445258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19633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82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, Hal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49800" y="2331251"/>
            <a:ext cx="3937000" cy="41890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3400" y="2331251"/>
            <a:ext cx="4027714" cy="41890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894556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552825" y="2410490"/>
            <a:ext cx="5133975" cy="394386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33399" y="3906123"/>
            <a:ext cx="2906486" cy="245694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Tx/>
              <a:buNone/>
              <a:defRPr baseline="0">
                <a:solidFill>
                  <a:schemeClr val="accent3"/>
                </a:solidFill>
              </a:defRPr>
            </a:lvl1pPr>
            <a:lvl2pPr marL="400050" indent="0">
              <a:buClr>
                <a:schemeClr val="accent2"/>
              </a:buClr>
              <a:buFontTx/>
              <a:buNone/>
              <a:defRPr/>
            </a:lvl2pPr>
            <a:lvl3pPr marL="914400" indent="0">
              <a:buClr>
                <a:schemeClr val="accent2"/>
              </a:buClr>
              <a:buFontTx/>
              <a:buNone/>
              <a:defRPr/>
            </a:lvl3pPr>
            <a:lvl4pPr marL="1371600" indent="0">
              <a:buClr>
                <a:schemeClr val="accent2"/>
              </a:buClr>
              <a:buFontTx/>
              <a:buNone/>
              <a:defRPr/>
            </a:lvl4pPr>
            <a:lvl5pPr marL="1828800" indent="0">
              <a:buClr>
                <a:schemeClr val="accent2"/>
              </a:buClr>
              <a:buFontTx/>
              <a:buNone/>
              <a:defRPr/>
            </a:lvl5pPr>
          </a:lstStyle>
          <a:p>
            <a:pPr lvl="0"/>
            <a:r>
              <a:rPr lang="en-US" dirty="0"/>
              <a:t>Click to edit stat or important data point; format to fit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533398" y="2410490"/>
            <a:ext cx="2906487" cy="148692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9600" b="1" cap="none" spc="0">
                <a:ln w="6600">
                  <a:noFill/>
                  <a:prstDash val="solid"/>
                </a:ln>
                <a:solidFill>
                  <a:schemeClr val="accent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XX%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0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923980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33400" y="2365587"/>
            <a:ext cx="4015558" cy="418906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82067" y="2730700"/>
            <a:ext cx="4004732" cy="434975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>
                <a:solidFill>
                  <a:schemeClr val="accent3"/>
                </a:solidFill>
              </a:defRPr>
            </a:lvl1pPr>
            <a:lvl2pPr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state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67459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7"/>
          <a:stretch/>
        </p:blipFill>
        <p:spPr>
          <a:xfrm>
            <a:off x="0" y="-38099"/>
            <a:ext cx="9156598" cy="4381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526" y="-38100"/>
            <a:ext cx="9153525" cy="440055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12" y="5291731"/>
            <a:ext cx="2605354" cy="1312934"/>
          </a:xfrm>
          <a:prstGeom prst="rect">
            <a:avLst/>
          </a:prstGeom>
        </p:spPr>
      </p:pic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63561" y="5732704"/>
            <a:ext cx="3478495" cy="430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Institution name or logo here</a:t>
            </a:r>
          </a:p>
        </p:txBody>
      </p:sp>
      <p:sp>
        <p:nvSpPr>
          <p:cNvPr id="10" name="Isosceles Triangle 9"/>
          <p:cNvSpPr/>
          <p:nvPr userDrawn="1"/>
        </p:nvSpPr>
        <p:spPr>
          <a:xfrm rot="10800000">
            <a:off x="1061710" y="4349392"/>
            <a:ext cx="1655363" cy="348827"/>
          </a:xfrm>
          <a:prstGeom prst="triangle">
            <a:avLst/>
          </a:prstGeom>
          <a:solidFill>
            <a:srgbClr val="18385F"/>
          </a:solidFill>
          <a:ln>
            <a:solidFill>
              <a:srgbClr val="1838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1192340" y="1304558"/>
            <a:ext cx="6749716" cy="15510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Title slide option 3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61" y="3485635"/>
            <a:ext cx="3975589" cy="2899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title</a:t>
            </a:r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63561" y="3159894"/>
            <a:ext cx="3975589" cy="311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8438322" y="6530009"/>
            <a:ext cx="268356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6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906351" y="2373094"/>
            <a:ext cx="7323248" cy="39617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447477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/Graph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906351" y="2373094"/>
            <a:ext cx="7323248" cy="3961766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148186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714499" y="2305762"/>
            <a:ext cx="5715000" cy="2232025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accent3"/>
                </a:solidFill>
              </a:defRPr>
            </a:lvl1pPr>
            <a:lvl2pPr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1714499" y="4537787"/>
            <a:ext cx="4953000" cy="966788"/>
          </a:xfrm>
          <a:prstGeom prst="rect">
            <a:avLst/>
          </a:prstGeom>
        </p:spPr>
        <p:txBody>
          <a:bodyPr/>
          <a:lstStyle>
            <a:lvl1pPr>
              <a:buNone/>
              <a:defRPr sz="1400" b="0" baseline="0">
                <a:solidFill>
                  <a:schemeClr val="accent3"/>
                </a:solidFill>
              </a:defRPr>
            </a:lvl1pPr>
            <a:lvl2pPr>
              <a:buNone/>
              <a:defRPr sz="2000">
                <a:solidFill>
                  <a:schemeClr val="accent3"/>
                </a:solidFill>
              </a:defRPr>
            </a:lvl2pPr>
            <a:lvl3pPr marL="914400" indent="0">
              <a:buNone/>
              <a:defRPr sz="2000">
                <a:solidFill>
                  <a:schemeClr val="accent3"/>
                </a:solidFill>
              </a:defRPr>
            </a:lvl3pPr>
            <a:lvl4pPr marL="1371600" indent="0">
              <a:buNone/>
              <a:defRPr sz="2000">
                <a:solidFill>
                  <a:schemeClr val="accent3"/>
                </a:solidFill>
              </a:defRPr>
            </a:lvl4pPr>
            <a:lvl5pPr marL="1828800" indent="0">
              <a:buNone/>
              <a:defRPr sz="2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first/last name</a:t>
            </a:r>
          </a:p>
          <a:p>
            <a:pPr lvl="0"/>
            <a:r>
              <a:rPr lang="en-US" dirty="0"/>
              <a:t>Title, institution name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681462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920924"/>
            <a:ext cx="5562600" cy="14241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Thank you message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9839" y="2727917"/>
            <a:ext cx="5327561" cy="3454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2390948"/>
            <a:ext cx="5327561" cy="326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80709" y="5951579"/>
            <a:ext cx="4162686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00" i="1" dirty="0">
                <a:solidFill>
                  <a:schemeClr val="bg1"/>
                </a:solidFill>
              </a:rPr>
              <a:t>All material in this presentation, including text and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images, is the property of </a:t>
            </a:r>
            <a:r>
              <a:rPr lang="en-US" sz="1000" i="1" dirty="0" err="1">
                <a:solidFill>
                  <a:schemeClr val="bg1"/>
                </a:solidFill>
              </a:rPr>
              <a:t>Ruffalo</a:t>
            </a:r>
            <a:r>
              <a:rPr lang="en-US" sz="1000" i="1" dirty="0">
                <a:solidFill>
                  <a:schemeClr val="bg1"/>
                </a:solidFill>
              </a:rPr>
              <a:t> Noel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Levitz. Permission is required to reproduce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4053080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920924"/>
            <a:ext cx="5562600" cy="14241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400" kern="1200" baseline="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dirty="0"/>
              <a:t>Thank you message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9839" y="2727917"/>
            <a:ext cx="5327561" cy="3454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39839" y="2390948"/>
            <a:ext cx="5327561" cy="3268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presenter contact info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80709" y="5951579"/>
            <a:ext cx="4162686" cy="52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00" i="1" dirty="0">
                <a:solidFill>
                  <a:schemeClr val="bg1"/>
                </a:solidFill>
              </a:rPr>
              <a:t>All material in this presentation, including text and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images, is the property of </a:t>
            </a:r>
            <a:r>
              <a:rPr lang="en-US" sz="1000" i="1" dirty="0" err="1">
                <a:solidFill>
                  <a:schemeClr val="bg1"/>
                </a:solidFill>
              </a:rPr>
              <a:t>Ruffalo</a:t>
            </a:r>
            <a:r>
              <a:rPr lang="en-US" sz="1000" i="1" dirty="0">
                <a:solidFill>
                  <a:schemeClr val="bg1"/>
                </a:solidFill>
              </a:rPr>
              <a:t> Noel</a:t>
            </a:r>
            <a:r>
              <a:rPr lang="en-US" sz="1000" i="1" baseline="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Levitz. Permission is required to reproduce information.</a:t>
            </a:r>
          </a:p>
        </p:txBody>
      </p:sp>
    </p:spTree>
    <p:extLst>
      <p:ext uri="{BB962C8B-B14F-4D97-AF65-F5344CB8AC3E}">
        <p14:creationId xmlns:p14="http://schemas.microsoft.com/office/powerpoint/2010/main" val="581992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 hasCustomPrompt="1"/>
          </p:nvPr>
        </p:nvSpPr>
        <p:spPr>
          <a:xfrm>
            <a:off x="1295400" y="1905000"/>
            <a:ext cx="6858000" cy="4038600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to Insert Chart/Graph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685800"/>
            <a:ext cx="5791200" cy="609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 baseline="0">
                <a:solidFill>
                  <a:schemeClr val="accent1"/>
                </a:solidFill>
                <a:effectLst>
                  <a:outerShdw blurRad="38100" dist="12700" dir="5400000" algn="ctr" rotWithShape="0">
                    <a:srgbClr val="000000">
                      <a:alpha val="24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Important data 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6400800"/>
            <a:ext cx="3810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>
                <a:latin typeface="+mj-lt"/>
              </a:defRPr>
            </a:lvl1pPr>
            <a:lvl2pPr>
              <a:defRPr sz="800">
                <a:latin typeface="+mj-lt"/>
              </a:defRPr>
            </a:lvl2pPr>
            <a:lvl3pPr>
              <a:defRPr sz="800">
                <a:latin typeface="+mj-lt"/>
              </a:defRPr>
            </a:lvl3pPr>
            <a:lvl4pPr>
              <a:defRPr sz="800">
                <a:latin typeface="+mj-lt"/>
              </a:defRPr>
            </a:lvl4pPr>
            <a:lvl5pPr>
              <a:defRPr sz="800">
                <a:latin typeface="+mj-lt"/>
              </a:defRPr>
            </a:lvl5pPr>
          </a:lstStyle>
          <a:p>
            <a:pPr lvl="0"/>
            <a:r>
              <a:rPr lang="en-US" dirty="0"/>
              <a:t>Insert copyright 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2463637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p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05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207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06351" y="1257209"/>
            <a:ext cx="7307263" cy="687976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6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1968350"/>
            <a:ext cx="7315200" cy="427677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>
              <a:buNone/>
              <a:defRPr sz="240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123155" y="2507828"/>
            <a:ext cx="6897687" cy="35448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8580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043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E524B5-8178-4E74-8FDE-CAB3A73F1245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0E3FEE-F2D5-4580-A799-DAAD39BE7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88320" y="2554215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88320" y="3258438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88320" y="3958494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888320" y="4665694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1875234" y="5418137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697788"/>
            <a:ext cx="7307263" cy="504825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buNone/>
              <a:defRPr sz="20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4" hasCustomPrompt="1"/>
          </p:nvPr>
        </p:nvSpPr>
        <p:spPr>
          <a:xfrm>
            <a:off x="1264878" y="2596481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5" name="Text Placeholder 63"/>
          <p:cNvSpPr>
            <a:spLocks noGrp="1"/>
          </p:cNvSpPr>
          <p:nvPr>
            <p:ph type="body" sz="quarter" idx="35" hasCustomPrompt="1"/>
          </p:nvPr>
        </p:nvSpPr>
        <p:spPr>
          <a:xfrm>
            <a:off x="1264383" y="3303681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6" name="Text Placeholder 63"/>
          <p:cNvSpPr>
            <a:spLocks noGrp="1"/>
          </p:cNvSpPr>
          <p:nvPr>
            <p:ph type="body" sz="quarter" idx="36" hasCustomPrompt="1"/>
          </p:nvPr>
        </p:nvSpPr>
        <p:spPr>
          <a:xfrm>
            <a:off x="1264383" y="4006714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7" name="Text Placeholder 63"/>
          <p:cNvSpPr>
            <a:spLocks noGrp="1"/>
          </p:cNvSpPr>
          <p:nvPr>
            <p:ph type="body" sz="quarter" idx="37" hasCustomPrompt="1"/>
          </p:nvPr>
        </p:nvSpPr>
        <p:spPr>
          <a:xfrm>
            <a:off x="1264383" y="4708425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8" name="Text Placeholder 63"/>
          <p:cNvSpPr>
            <a:spLocks noGrp="1"/>
          </p:cNvSpPr>
          <p:nvPr>
            <p:ph type="body" sz="quarter" idx="38" hasCustomPrompt="1"/>
          </p:nvPr>
        </p:nvSpPr>
        <p:spPr>
          <a:xfrm>
            <a:off x="1251296" y="5418137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41417" y="288658"/>
            <a:ext cx="6324601" cy="392732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200" b="0" baseline="0">
                <a:solidFill>
                  <a:schemeClr val="accent4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>
              <a:buNone/>
              <a:defRPr sz="4400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|  CLICK TO EDIT OPTIONAL 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49811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 Outlin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88320" y="2554215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88320" y="3258438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88320" y="3958494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888320" y="4665694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1875234" y="5418137"/>
            <a:ext cx="6333343" cy="4572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1070988"/>
            <a:ext cx="7307263" cy="60897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solidFill>
                  <a:schemeClr val="accent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2pPr>
            <a:lvl3pPr marL="9144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3pPr>
            <a:lvl4pPr marL="13716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4pPr>
            <a:lvl5pPr marL="1828800" indent="0" algn="ctr">
              <a:buNone/>
              <a:defRPr sz="440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4" hasCustomPrompt="1"/>
          </p:nvPr>
        </p:nvSpPr>
        <p:spPr>
          <a:xfrm>
            <a:off x="1264878" y="2596481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5" name="Text Placeholder 63"/>
          <p:cNvSpPr>
            <a:spLocks noGrp="1"/>
          </p:cNvSpPr>
          <p:nvPr>
            <p:ph type="body" sz="quarter" idx="35" hasCustomPrompt="1"/>
          </p:nvPr>
        </p:nvSpPr>
        <p:spPr>
          <a:xfrm>
            <a:off x="1264383" y="3303681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6" name="Text Placeholder 63"/>
          <p:cNvSpPr>
            <a:spLocks noGrp="1"/>
          </p:cNvSpPr>
          <p:nvPr>
            <p:ph type="body" sz="quarter" idx="36" hasCustomPrompt="1"/>
          </p:nvPr>
        </p:nvSpPr>
        <p:spPr>
          <a:xfrm>
            <a:off x="1264383" y="4006714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7" name="Text Placeholder 63"/>
          <p:cNvSpPr>
            <a:spLocks noGrp="1"/>
          </p:cNvSpPr>
          <p:nvPr>
            <p:ph type="body" sz="quarter" idx="37" hasCustomPrompt="1"/>
          </p:nvPr>
        </p:nvSpPr>
        <p:spPr>
          <a:xfrm>
            <a:off x="1264383" y="4708425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8" name="Text Placeholder 63"/>
          <p:cNvSpPr>
            <a:spLocks noGrp="1"/>
          </p:cNvSpPr>
          <p:nvPr>
            <p:ph type="body" sz="quarter" idx="38" hasCustomPrompt="1"/>
          </p:nvPr>
        </p:nvSpPr>
        <p:spPr>
          <a:xfrm>
            <a:off x="1251296" y="5418137"/>
            <a:ext cx="376237" cy="3667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8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97"/>
          <a:stretch/>
        </p:blipFill>
        <p:spPr>
          <a:xfrm>
            <a:off x="0" y="0"/>
            <a:ext cx="9143999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69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lt1">
                  <a:alpha val="36000"/>
                </a:schemeClr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2899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8346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1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217142"/>
            <a:ext cx="1905000" cy="3733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19900" b="1">
                <a:solidFill>
                  <a:schemeClr val="bg1">
                    <a:alpha val="36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51314" y="2664942"/>
            <a:ext cx="6114778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algn="l">
              <a:buNone/>
              <a:defRPr sz="4000" b="1" baseline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36783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16223" y="6533601"/>
            <a:ext cx="796704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/>
            <a:fld id="{75D0D775-662B-4246-B866-EDA4B93525B5}" type="slidenum">
              <a:rPr lang="en-US" sz="900" b="0" cap="none" smtClean="0">
                <a:solidFill>
                  <a:schemeClr val="accent3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pPr algn="r"/>
              <a:t>‹#›</a:t>
            </a:fld>
            <a:endParaRPr lang="en-US" sz="900" b="0" cap="none" dirty="0">
              <a:solidFill>
                <a:schemeClr val="accent3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27" r:id="rId2"/>
    <p:sldLayoutId id="2147483741" r:id="rId3"/>
    <p:sldLayoutId id="2147483652" r:id="rId4"/>
    <p:sldLayoutId id="2147483750" r:id="rId5"/>
    <p:sldLayoutId id="2147483651" r:id="rId6"/>
    <p:sldLayoutId id="2147483732" r:id="rId7"/>
    <p:sldLayoutId id="2147483733" r:id="rId8"/>
    <p:sldLayoutId id="2147483739" r:id="rId9"/>
    <p:sldLayoutId id="2147483729" r:id="rId10"/>
    <p:sldLayoutId id="2147483730" r:id="rId11"/>
    <p:sldLayoutId id="2147483728" r:id="rId12"/>
    <p:sldLayoutId id="2147483738" r:id="rId13"/>
    <p:sldLayoutId id="2147483723" r:id="rId14"/>
    <p:sldLayoutId id="2147483726" r:id="rId15"/>
    <p:sldLayoutId id="2147483734" r:id="rId16"/>
    <p:sldLayoutId id="2147483725" r:id="rId17"/>
    <p:sldLayoutId id="2147483660" r:id="rId18"/>
    <p:sldLayoutId id="2147483749" r:id="rId19"/>
    <p:sldLayoutId id="2147483751" r:id="rId20"/>
    <p:sldLayoutId id="2147483746" r:id="rId21"/>
    <p:sldLayoutId id="2147483747" r:id="rId22"/>
    <p:sldLayoutId id="2147483748" r:id="rId23"/>
    <p:sldLayoutId id="2147483724" r:id="rId24"/>
    <p:sldLayoutId id="2147483745" r:id="rId25"/>
    <p:sldLayoutId id="2147483719" r:id="rId26"/>
    <p:sldLayoutId id="2147483718" r:id="rId27"/>
    <p:sldLayoutId id="2147483722" r:id="rId28"/>
    <p:sldLayoutId id="2147483721" r:id="rId29"/>
    <p:sldLayoutId id="2147483716" r:id="rId30"/>
    <p:sldLayoutId id="2147483752" r:id="rId31"/>
    <p:sldLayoutId id="2147483720" r:id="rId32"/>
    <p:sldLayoutId id="2147483717" r:id="rId33"/>
    <p:sldLayoutId id="2147483735" r:id="rId34"/>
    <p:sldLayoutId id="2147483753" r:id="rId35"/>
    <p:sldLayoutId id="2147483754" r:id="rId36"/>
    <p:sldLayoutId id="2147483755" r:id="rId37"/>
    <p:sldLayoutId id="2147483756" r:id="rId38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 cap="none" baseline="0" dirty="0" smtClean="0">
          <a:solidFill>
            <a:schemeClr val="tx1"/>
          </a:solidFill>
          <a:latin typeface="Lato Black" panose="020F0A02020204030203" pitchFamily="34" charset="0"/>
          <a:ea typeface="+mn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lang="en-US" sz="2000" kern="1200" dirty="0">
          <a:solidFill>
            <a:schemeClr val="accent6"/>
          </a:solidFill>
          <a:latin typeface="+mn-lt"/>
          <a:ea typeface="+mn-ea"/>
          <a:cs typeface="+mn-cs"/>
        </a:defRPr>
      </a:lvl1pPr>
      <a:lvl2pPr marL="400050" indent="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Macro-Enabled_Worksheet.xlsm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Macro-Enabled_Worksheet2.xlsm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Deb.schreiber@RuffaloNL.com" TargetMode="Externa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834" y="278014"/>
            <a:ext cx="6749716" cy="1551068"/>
          </a:xfrm>
        </p:spPr>
        <p:txBody>
          <a:bodyPr/>
          <a:lstStyle/>
          <a:p>
            <a:r>
              <a:rPr lang="en-US" dirty="0"/>
              <a:t>Advanced FinAid Solutions</a:t>
            </a:r>
            <a:br>
              <a:rPr lang="en-US" dirty="0"/>
            </a:br>
            <a:r>
              <a:rPr lang="en-US" dirty="0"/>
              <a:t>Fall 2018 Planning Session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Executive Consultant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Deb Schreiber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267" y="5394294"/>
            <a:ext cx="3381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576263" y="1070988"/>
            <a:ext cx="7983538" cy="608978"/>
          </a:xfrm>
        </p:spPr>
        <p:txBody>
          <a:bodyPr/>
          <a:lstStyle/>
          <a:p>
            <a:r>
              <a:rPr lang="en-US" dirty="0"/>
              <a:t>First-year Student Discounting Benchmarks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914400" y="1553855"/>
            <a:ext cx="7307263" cy="504825"/>
          </a:xfrm>
        </p:spPr>
        <p:txBody>
          <a:bodyPr/>
          <a:lstStyle/>
          <a:p>
            <a:r>
              <a:rPr lang="en-US" dirty="0"/>
              <a:t>Four-year Public Institutions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67" y="6316134"/>
            <a:ext cx="3437467" cy="4402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00" cap="none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Copyright 2018, Ruffalo Noel Levitz, LLC</a:t>
            </a:r>
          </a:p>
          <a:p>
            <a:r>
              <a:rPr lang="en-US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 Discounting Report for Four-Year Public Institutions</a:t>
            </a:r>
            <a:endParaRPr lang="en-US" sz="1000" cap="none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9628"/>
          <a:stretch/>
        </p:blipFill>
        <p:spPr>
          <a:xfrm>
            <a:off x="358517" y="2388887"/>
            <a:ext cx="8435962" cy="3232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95026" y="5621871"/>
            <a:ext cx="3299453" cy="31310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400" b="1" cap="none" dirty="0">
                <a:latin typeface="Lato Medium" panose="020F0602020204030203" pitchFamily="34" charset="0"/>
                <a:cs typeface="Lato Medium" panose="020F0602020204030203" pitchFamily="34" charset="0"/>
              </a:rPr>
              <a:t>Salisbury (2017):         </a:t>
            </a:r>
            <a:r>
              <a:rPr lang="en-US" sz="1200" b="1" dirty="0">
                <a:latin typeface="Lato Medium" panose="020F0602020204030203" pitchFamily="34" charset="0"/>
                <a:cs typeface="Lato Medium" panose="020F0602020204030203" pitchFamily="34" charset="0"/>
              </a:rPr>
              <a:t>9.4%</a:t>
            </a:r>
            <a:r>
              <a:rPr lang="en-US" sz="1200" b="1" cap="none" dirty="0">
                <a:latin typeface="Lato Medium" panose="020F0602020204030203" pitchFamily="34" charset="0"/>
                <a:cs typeface="Lato Medium" panose="020F0602020204030203" pitchFamily="34" charset="0"/>
              </a:rPr>
              <a:t>  12.1%  10.0% </a:t>
            </a:r>
          </a:p>
        </p:txBody>
      </p:sp>
    </p:spTree>
    <p:extLst>
      <p:ext uri="{BB962C8B-B14F-4D97-AF65-F5344CB8AC3E}">
        <p14:creationId xmlns:p14="http://schemas.microsoft.com/office/powerpoint/2010/main" val="406961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1" y="1763235"/>
            <a:ext cx="6858001" cy="48719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Student Loan Debt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6976872" y="1695724"/>
            <a:ext cx="1921447" cy="481480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In the last 28 years, SU families have borrowed $977M in federal loans, but 35% of this total was borrowed in the last five years.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4" y="1054939"/>
            <a:ext cx="7848600" cy="5524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62113" y="5753819"/>
            <a:ext cx="741871" cy="2674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50566" y="6579439"/>
            <a:ext cx="4761781" cy="1922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chemeClr val="accent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     </a:t>
            </a:r>
            <a:r>
              <a:rPr lang="en-US" b="1" cap="none" dirty="0">
                <a:latin typeface="Lato Medium" panose="020F0602020204030203" pitchFamily="34" charset="0"/>
                <a:cs typeface="Lato Medium" panose="020F0602020204030203" pitchFamily="34" charset="0"/>
              </a:rPr>
              <a:t>Salisbury:        $876</a:t>
            </a:r>
            <a:endParaRPr lang="en-US" sz="2000" b="1" cap="none" dirty="0"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21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6" y="1095105"/>
            <a:ext cx="7324725" cy="503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0091" y="2001328"/>
            <a:ext cx="1535501" cy="32262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6355" y="1677836"/>
            <a:ext cx="1647645" cy="36317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b="1" dirty="0">
                <a:latin typeface="Lato Medium" panose="020F0602020204030203" pitchFamily="34" charset="0"/>
                <a:cs typeface="Lato Medium" panose="020F0602020204030203" pitchFamily="34" charset="0"/>
              </a:rPr>
              <a:t>Salisbury</a:t>
            </a:r>
            <a:endParaRPr lang="en-US" sz="1200" b="1" cap="none" dirty="0"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endParaRPr lang="en-US" sz="1200" b="1" dirty="0"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endParaRPr lang="en-US" sz="1200" b="1" cap="none" dirty="0"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r>
              <a:rPr lang="en-US" sz="1200" b="1" cap="none" dirty="0">
                <a:latin typeface="Lato Medium" panose="020F0602020204030203" pitchFamily="34" charset="0"/>
                <a:cs typeface="Lato Medium" panose="020F0602020204030203" pitchFamily="34" charset="0"/>
              </a:rPr>
              <a:t>2.5%</a:t>
            </a:r>
          </a:p>
          <a:p>
            <a:endParaRPr lang="en-US" sz="1200" b="1" dirty="0"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r>
              <a:rPr lang="en-US" sz="1200" b="1" cap="none" dirty="0">
                <a:latin typeface="Lato Medium" panose="020F0602020204030203" pitchFamily="34" charset="0"/>
                <a:cs typeface="Lato Medium" panose="020F0602020204030203" pitchFamily="34" charset="0"/>
              </a:rPr>
              <a:t>.1%</a:t>
            </a:r>
          </a:p>
        </p:txBody>
      </p:sp>
    </p:spTree>
    <p:extLst>
      <p:ext uri="{BB962C8B-B14F-4D97-AF65-F5344CB8AC3E}">
        <p14:creationId xmlns:p14="http://schemas.microsoft.com/office/powerpoint/2010/main" val="85062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903706" y="1076273"/>
            <a:ext cx="7307263" cy="608978"/>
          </a:xfrm>
        </p:spPr>
        <p:txBody>
          <a:bodyPr/>
          <a:lstStyle/>
          <a:p>
            <a:r>
              <a:rPr lang="en-US" dirty="0"/>
              <a:t>An Overview of Top 10 Student-planned Educational Majors: 2008-17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23750" y="1952680"/>
          <a:ext cx="8856921" cy="4486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89" y="6294659"/>
            <a:ext cx="4224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D5C"/>
                </a:solidFill>
              </a:rPr>
              <a:t>© Copyright 2017 </a:t>
            </a:r>
            <a:r>
              <a:rPr lang="en-US" sz="1000" i="1" dirty="0">
                <a:solidFill>
                  <a:srgbClr val="002D5C"/>
                </a:solidFill>
              </a:rPr>
              <a:t>ACT Profile Report—National</a:t>
            </a:r>
            <a:r>
              <a:rPr lang="en-US" sz="1000" dirty="0">
                <a:solidFill>
                  <a:srgbClr val="002D5C"/>
                </a:solidFill>
              </a:rPr>
              <a:t>. All rights reserved.</a:t>
            </a:r>
          </a:p>
          <a:p>
            <a:r>
              <a:rPr lang="en-US" sz="1000" dirty="0">
                <a:solidFill>
                  <a:srgbClr val="002D5C"/>
                </a:solidFill>
              </a:rPr>
              <a:t>Reprinted with permission. This material may not be posted, published, or distributed without further permission from ACT, Inc.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1737" y="5717548"/>
            <a:ext cx="206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D5C"/>
                </a:solidFill>
              </a:rPr>
              <a:t>*2013 is the first year data has been captured for this category.</a:t>
            </a:r>
          </a:p>
        </p:txBody>
      </p:sp>
    </p:spTree>
    <p:extLst>
      <p:ext uri="{BB962C8B-B14F-4D97-AF65-F5344CB8AC3E}">
        <p14:creationId xmlns:p14="http://schemas.microsoft.com/office/powerpoint/2010/main" val="333957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903706" y="1183281"/>
            <a:ext cx="7307263" cy="608978"/>
          </a:xfrm>
        </p:spPr>
        <p:txBody>
          <a:bodyPr/>
          <a:lstStyle/>
          <a:p>
            <a:r>
              <a:rPr lang="en-US" dirty="0"/>
              <a:t>An Overview of Bottom 10 Student-planned Educational Majors: 2008-17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89" y="6294659"/>
            <a:ext cx="4160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D5C"/>
                </a:solidFill>
              </a:rPr>
              <a:t>© Copyright 2017 </a:t>
            </a:r>
            <a:r>
              <a:rPr lang="en-US" sz="1000" i="1" dirty="0">
                <a:solidFill>
                  <a:srgbClr val="002D5C"/>
                </a:solidFill>
              </a:rPr>
              <a:t>ACT Profile Report—National</a:t>
            </a:r>
            <a:r>
              <a:rPr lang="en-US" sz="1000" dirty="0">
                <a:solidFill>
                  <a:srgbClr val="002D5C"/>
                </a:solidFill>
              </a:rPr>
              <a:t>. All rights reserved.</a:t>
            </a:r>
          </a:p>
          <a:p>
            <a:r>
              <a:rPr lang="en-US" sz="1000" dirty="0">
                <a:solidFill>
                  <a:srgbClr val="002D5C"/>
                </a:solidFill>
              </a:rPr>
              <a:t>Reprinted with permission. This material may not be posted, published, or distributed without further permission from ACT, Inc.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2910" y="5787601"/>
            <a:ext cx="206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D5C"/>
                </a:solidFill>
              </a:rPr>
              <a:t>*2013 is the first year data has been captured for this category.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28876" y="1999033"/>
          <a:ext cx="8856921" cy="449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57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Historical Results</a:t>
            </a:r>
          </a:p>
          <a:p>
            <a:r>
              <a:rPr lang="en-US" sz="2400" dirty="0"/>
              <a:t>Note: data as of 7/30/18</a:t>
            </a:r>
          </a:p>
        </p:txBody>
      </p:sp>
    </p:spTree>
    <p:extLst>
      <p:ext uri="{BB962C8B-B14F-4D97-AF65-F5344CB8AC3E}">
        <p14:creationId xmlns:p14="http://schemas.microsoft.com/office/powerpoint/2010/main" val="69358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05000" y="457200"/>
            <a:ext cx="6400800" cy="838200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/>
              <a:t>Academic tier distribution</a:t>
            </a:r>
          </a:p>
          <a:p>
            <a:r>
              <a:rPr lang="en-US" sz="2900" dirty="0"/>
              <a:t>Enrolled students</a:t>
            </a:r>
          </a:p>
        </p:txBody>
      </p:sp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09600" y="1371600"/>
          <a:ext cx="80772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Macro-Enabled Worksheet" r:id="rId4" imgW="7589605" imgH="5283724" progId="Excel.SheetMacroEnabled.12">
                  <p:embed/>
                </p:oleObj>
              </mc:Choice>
              <mc:Fallback>
                <p:oleObj name="Macro-Enabled Worksheet" r:id="rId4" imgW="7589605" imgH="528372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371600"/>
                        <a:ext cx="8077200" cy="528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15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3400" y="304800"/>
          <a:ext cx="8220075" cy="643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Macro-Enabled Worksheet" r:id="rId4" imgW="8220392" imgH="5632704" progId="Excel.SheetMacroEnabled.12">
                  <p:embed/>
                </p:oleObj>
              </mc:Choice>
              <mc:Fallback>
                <p:oleObj name="Macro-Enabled Worksheet" r:id="rId4" imgW="8220392" imgH="5632704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04800"/>
                        <a:ext cx="8220075" cy="6431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58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High School GPA Trends at SU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914399" y="2182484"/>
          <a:ext cx="7307263" cy="396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31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2" y="1019858"/>
            <a:ext cx="8506544" cy="238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11" y="2084450"/>
            <a:ext cx="4106789" cy="2415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625" y="2105992"/>
            <a:ext cx="4543504" cy="23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7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8" y="933309"/>
            <a:ext cx="8469742" cy="522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1721" y="6411180"/>
            <a:ext cx="4606506" cy="2501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chemeClr val="accent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2018 data as of 7/30/18</a:t>
            </a:r>
          </a:p>
        </p:txBody>
      </p:sp>
    </p:spTree>
    <p:extLst>
      <p:ext uri="{BB962C8B-B14F-4D97-AF65-F5344CB8AC3E}">
        <p14:creationId xmlns:p14="http://schemas.microsoft.com/office/powerpoint/2010/main" val="171397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2" y="1007106"/>
            <a:ext cx="8572500" cy="5060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3094" y="6167887"/>
            <a:ext cx="4606506" cy="2501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chemeClr val="accent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2018 data as of 7/30/18</a:t>
            </a:r>
          </a:p>
        </p:txBody>
      </p:sp>
    </p:spTree>
    <p:extLst>
      <p:ext uri="{BB962C8B-B14F-4D97-AF65-F5344CB8AC3E}">
        <p14:creationId xmlns:p14="http://schemas.microsoft.com/office/powerpoint/2010/main" val="12857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5101" y="1337489"/>
            <a:ext cx="8978899" cy="35448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1193800" y="188634"/>
            <a:ext cx="7307263" cy="608978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Campaign Summary 2018-2019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781883"/>
            <a:ext cx="4572000" cy="39730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u="sng" dirty="0">
                <a:solidFill>
                  <a:srgbClr val="00748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Inquiry Marketing – 2019 Grads</a:t>
            </a:r>
            <a:endParaRPr lang="en-US" sz="1200" dirty="0">
              <a:latin typeface="Gotham Narrow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Gotham Narrow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ForecastPlus</a:t>
            </a:r>
            <a:r>
              <a:rPr lang="en-US" baseline="30000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TM</a:t>
            </a: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 Inquiry to Enrollment Model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endParaRPr lang="en-US" sz="1200" dirty="0">
              <a:latin typeface="Gotham Narrow Medium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Three outreach emails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Phone launch with up to 350 dedicated calling hours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Six fulfillment email versions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5,000 print fulfillment materials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Launched June 28, 2018 </a:t>
            </a: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9076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5101" y="1021404"/>
            <a:ext cx="8978899" cy="38609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1193800" y="188634"/>
            <a:ext cx="7307263" cy="608978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Campaign Summary 2018-2019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8550" y="1021404"/>
            <a:ext cx="4572000" cy="60195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u="sng" dirty="0">
                <a:solidFill>
                  <a:srgbClr val="00748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 Builder – Student Search</a:t>
            </a:r>
            <a:endParaRPr lang="en-US" sz="1200" dirty="0">
              <a:latin typeface="Gotham Narrow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7481"/>
                </a:solidFill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Gotham Narrow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Campaign launches to an estimated 100,000 search records</a:t>
            </a: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Modeling: Search predictive model to 4 distinct markets</a:t>
            </a: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Two phone launches with 925 dedicated calling hours</a:t>
            </a: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Nine outreach emails </a:t>
            </a: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Text message reply mechanism</a:t>
            </a: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Direct mail launches to 100% of records with valid addresses</a:t>
            </a: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Fulfillment email template with 5 fulfillment email versions </a:t>
            </a:r>
            <a:endParaRPr lang="en-US" sz="1200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Digital Dialogue Campaign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Senior, 2019 graduates, set to launch August 20, 2018</a:t>
            </a:r>
            <a:endParaRPr lang="en-US" dirty="0">
              <a:latin typeface="Gotham Narrow Light"/>
              <a:ea typeface="Calibri" panose="020F0502020204030204" pitchFamily="34" charset="0"/>
              <a:cs typeface="Wingdings" panose="05000000000000000000" pitchFamily="2" charset="2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r>
              <a:rPr lang="en-US" dirty="0">
                <a:latin typeface="Lato" panose="020F0502020204030203" pitchFamily="34" charset="0"/>
                <a:ea typeface="Calibri" panose="020F0502020204030204" pitchFamily="34" charset="0"/>
                <a:cs typeface="Wingdings" panose="05000000000000000000" pitchFamily="2" charset="2"/>
              </a:rPr>
              <a:t>Junior/Soph set to launch November 2018; February 2019; April 2019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7481"/>
              </a:buClr>
              <a:buSzPts val="1000"/>
              <a:buFont typeface="Wingdings" panose="05000000000000000000" pitchFamily="2" charset="2"/>
              <a:buChar char=""/>
            </a:pPr>
            <a:endParaRPr lang="en-US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57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2019, 2020 Search Summary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72426" y="2220435"/>
          <a:ext cx="7149237" cy="339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2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255"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Search Summary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46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Entry Term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Vendor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Searched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Responders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Overall Response Rate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4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 Fall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College Board</a:t>
                      </a:r>
                      <a:endParaRPr lang="en-US" sz="1200" b="1" i="0" u="none" strike="noStrike" dirty="0">
                        <a:solidFill>
                          <a:srgbClr val="46567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28,763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2,002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7.0%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NRCCUA</a:t>
                      </a:r>
                      <a:endParaRPr lang="en-US" sz="1200" b="1" i="0" u="none" strike="noStrike" dirty="0">
                        <a:solidFill>
                          <a:srgbClr val="46567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21,452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2,172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10.1%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4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 Fall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College Board</a:t>
                      </a:r>
                      <a:endParaRPr lang="en-US" sz="1200" b="1" i="0" u="none" strike="noStrike" dirty="0">
                        <a:solidFill>
                          <a:srgbClr val="46567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9,054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270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2.9%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996" marR="8996" marT="8996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59,269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4,444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solidFill>
                            <a:schemeClr val="accent3"/>
                          </a:solidFill>
                          <a:effectLst/>
                        </a:rPr>
                        <a:t>7.5%</a:t>
                      </a:r>
                      <a:endParaRPr lang="en-US" sz="1200" b="0" i="0" u="none" strike="noStrike" dirty="0">
                        <a:solidFill>
                          <a:schemeClr val="accent3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996" marR="8996" marT="8996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525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6351" y="1088427"/>
            <a:ext cx="7307263" cy="886287"/>
          </a:xfrm>
        </p:spPr>
        <p:txBody>
          <a:bodyPr/>
          <a:lstStyle/>
          <a:p>
            <a:r>
              <a:rPr lang="en-US" dirty="0"/>
              <a:t>Inquiry Marketing Conversion Analysis Fall 2018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8213" y="2675105"/>
          <a:ext cx="7665396" cy="282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3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8580" marR="68580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4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US" sz="14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 from campaign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Salisbury Total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400" kern="1200" dirty="0">
                          <a:effectLst/>
                          <a:latin typeface="+mn-lt"/>
                        </a:rPr>
                        <a:t>Percentage</a:t>
                      </a:r>
                      <a:r>
                        <a:rPr lang="en-US" sz="1400" kern="1200" baseline="0" dirty="0">
                          <a:effectLst/>
                          <a:latin typeface="+mn-lt"/>
                        </a:rPr>
                        <a:t> of Total </a:t>
                      </a:r>
                      <a:r>
                        <a:rPr lang="en-US" sz="1400" kern="1200" dirty="0">
                          <a:effectLst/>
                          <a:latin typeface="+mn-lt"/>
                        </a:rPr>
                        <a:t> 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Inquiries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9,306</a:t>
                      </a:r>
                    </a:p>
                  </a:txBody>
                  <a:tcPr marL="68580" marR="68580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20,258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Applications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2,116</a:t>
                      </a:r>
                    </a:p>
                  </a:txBody>
                  <a:tcPr marL="68580" marR="68580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6,763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kern="1200" dirty="0">
                          <a:effectLst/>
                          <a:latin typeface="+mn-lt"/>
                        </a:rPr>
                        <a:t>Admits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1,918</a:t>
                      </a:r>
                    </a:p>
                  </a:txBody>
                  <a:tcPr marL="68580" marR="68580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5,434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Enrolled</a:t>
                      </a:r>
                    </a:p>
                  </a:txBody>
                  <a:tcPr marL="68580" marR="68580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553</a:t>
                      </a:r>
                    </a:p>
                  </a:txBody>
                  <a:tcPr marL="68580" marR="68580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1,346</a:t>
                      </a: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54355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96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" y="949893"/>
            <a:ext cx="5418805" cy="26890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7" y="3638946"/>
            <a:ext cx="5443200" cy="2769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5796" y="1155940"/>
            <a:ext cx="3416061" cy="53311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b="1" cap="none" dirty="0">
                <a:solidFill>
                  <a:srgbClr val="1C416B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In-State admit </a:t>
            </a:r>
            <a:r>
              <a:rPr lang="en-US" b="1" dirty="0">
                <a:solidFill>
                  <a:srgbClr val="1C416B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</a:t>
            </a:r>
            <a:r>
              <a:rPr lang="en-US" b="1" cap="none" dirty="0">
                <a:solidFill>
                  <a:srgbClr val="1C416B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odel (not econometric model). Given current structure, aid strategy is optimized. </a:t>
            </a:r>
          </a:p>
          <a:p>
            <a:endParaRPr lang="en-US" b="1" dirty="0">
              <a:solidFill>
                <a:srgbClr val="1C416B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endParaRPr lang="en-US" b="1" cap="none" dirty="0">
              <a:solidFill>
                <a:srgbClr val="1C416B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r>
              <a:rPr lang="en-US" b="1" dirty="0">
                <a:solidFill>
                  <a:srgbClr val="1C416B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Out-of-State econometric model shows less price sensitivity (4% of the variation in enrollment behavior attributed to net charges). Translation? Given current structure, aid strategy is optimized.  (Or it would take a lot of money to move the needle in yield with additional dollars only.) </a:t>
            </a:r>
          </a:p>
          <a:p>
            <a:endParaRPr lang="en-US" b="1" cap="none" dirty="0">
              <a:solidFill>
                <a:srgbClr val="1C416B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07" y="6599208"/>
            <a:ext cx="7844248" cy="1639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1400" b="1" i="1" cap="none" dirty="0">
              <a:solidFill>
                <a:srgbClr val="1C416B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28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ASQ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Weak Win Percentage Suggests Brand Awareness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3736" y="2558721"/>
            <a:ext cx="5669280" cy="33665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6912" y="2395728"/>
            <a:ext cx="1728216" cy="3959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0" y="2395728"/>
            <a:ext cx="2898648" cy="39593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b="1" cap="none" dirty="0">
                <a:solidFill>
                  <a:schemeClr val="accent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Vs. Top 5 Overlaps, SU Perceived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6/6 Academic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cap="none" dirty="0">
                <a:solidFill>
                  <a:schemeClr val="accent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4/6 Social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5/6 for Setting Factors</a:t>
            </a:r>
            <a:endParaRPr lang="en-US" sz="2000" b="1" cap="none" dirty="0">
              <a:solidFill>
                <a:schemeClr val="accent1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38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19187" y="1863777"/>
            <a:ext cx="6897687" cy="3544888"/>
          </a:xfrm>
        </p:spPr>
        <p:txBody>
          <a:bodyPr/>
          <a:lstStyle/>
          <a:p>
            <a:r>
              <a:rPr lang="en-US" dirty="0"/>
              <a:t>Expansion of admission to achieve enrollment targets with declining transfer numbers. Assumes shifting of students from spring admission to fall admission.</a:t>
            </a:r>
          </a:p>
          <a:p>
            <a:r>
              <a:rPr lang="en-US" dirty="0"/>
              <a:t>Assumes 2185 new student enrollment goal (2098 first-time and first-degree only)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~1420 first-year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~678 transfer students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Fall 2019 Enrollment Objectives</a:t>
            </a:r>
          </a:p>
        </p:txBody>
      </p:sp>
    </p:spTree>
    <p:extLst>
      <p:ext uri="{BB962C8B-B14F-4D97-AF65-F5344CB8AC3E}">
        <p14:creationId xmlns:p14="http://schemas.microsoft.com/office/powerpoint/2010/main" val="29254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19187" y="1679966"/>
            <a:ext cx="6897687" cy="35448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/>
              <a:t>Hire branding consultant / branding exercise most impactful (multiple data points, Middle States recommendation). Consider pricing study (we need to know how inquiries are perceiving Salisbury)</a:t>
            </a:r>
          </a:p>
          <a:p>
            <a:pPr lvl="1"/>
            <a:r>
              <a:rPr lang="en-US" sz="1800" dirty="0"/>
              <a:t>Cost: TBD by RFP Process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Expand incoming freshmen access by admitting students that would have been pushed to spring (because of academic profile). Additional benefit – will weigh heavier on FTE. </a:t>
            </a:r>
          </a:p>
          <a:p>
            <a:pPr lvl="1"/>
            <a:r>
              <a:rPr lang="en-US" sz="1800" dirty="0"/>
              <a:t>Cost: Potential lowering of profile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Add level 4 first-year out of-state merit award of $2,000. Make first step in improving access for needy students by enhancing need with gift percentages for first-year in-state and first-year out-of-state</a:t>
            </a:r>
          </a:p>
          <a:p>
            <a:pPr lvl="1"/>
            <a:r>
              <a:rPr lang="en-US" sz="1800" dirty="0"/>
              <a:t>Cost: Increase financial aid budget by $1,397,00, but projected net revenue of $825,000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914398" y="910121"/>
            <a:ext cx="7307263" cy="608978"/>
          </a:xfrm>
        </p:spPr>
        <p:txBody>
          <a:bodyPr/>
          <a:lstStyle/>
          <a:p>
            <a:r>
              <a:rPr lang="en-US" dirty="0"/>
              <a:t>RNL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1678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Competitor Benchmarking &amp; National 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5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Pilot Delmarva expansion by including all of Virginia in 2019-20. Increase Delmarva from $5,000 to $6,000.</a:t>
            </a:r>
          </a:p>
          <a:p>
            <a:pPr lvl="1"/>
            <a:r>
              <a:rPr lang="en-US" dirty="0"/>
              <a:t>Cost: Max $170,000 in discount. Should increase revenue if successful.</a:t>
            </a:r>
          </a:p>
          <a:p>
            <a:r>
              <a:rPr lang="en-US" dirty="0"/>
              <a:t>Current yield is so high on transfers that increasing recruitment and marketing funding is more efficient than large aid infusions for transfers.</a:t>
            </a:r>
          </a:p>
          <a:p>
            <a:pPr lvl="1"/>
            <a:r>
              <a:rPr lang="en-US" dirty="0"/>
              <a:t>Cost: To get to average benchmark of RNL clients would be $390,000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RNL Recommendations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7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 Here’s to a successful year ahead!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Deb.schreiber@RuffaloNL.com</a:t>
            </a:r>
            <a:endParaRPr lang="en-US" dirty="0"/>
          </a:p>
          <a:p>
            <a:r>
              <a:rPr lang="en-US" dirty="0"/>
              <a:t>623.242.9337  / 800.876.1117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Deb Schreiber</a:t>
            </a:r>
          </a:p>
        </p:txBody>
      </p:sp>
    </p:spTree>
    <p:extLst>
      <p:ext uri="{BB962C8B-B14F-4D97-AF65-F5344CB8AC3E}">
        <p14:creationId xmlns:p14="http://schemas.microsoft.com/office/powerpoint/2010/main" val="107122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914400" y="1088810"/>
            <a:ext cx="7307263" cy="608978"/>
          </a:xfrm>
        </p:spPr>
        <p:txBody>
          <a:bodyPr/>
          <a:lstStyle/>
          <a:p>
            <a:r>
              <a:rPr lang="en-US" dirty="0"/>
              <a:t>Today’s Landscape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Trends in Financial Aid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|  RNL ADVANCED FINAID SOLUTIONS</a:t>
            </a: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709530" y="2340593"/>
          <a:ext cx="7799099" cy="399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ounded Rectangular Callout 16"/>
          <p:cNvSpPr/>
          <p:nvPr/>
        </p:nvSpPr>
        <p:spPr>
          <a:xfrm>
            <a:off x="6656099" y="1458262"/>
            <a:ext cx="2012868" cy="791569"/>
          </a:xfrm>
          <a:prstGeom prst="wedgeRoundRectCallout">
            <a:avLst>
              <a:gd name="adj1" fmla="val -46656"/>
              <a:gd name="adj2" fmla="val 108889"/>
              <a:gd name="adj3" fmla="val 1666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8.6%</a:t>
            </a:r>
            <a:r>
              <a:rPr lang="en-US" sz="1000" dirty="0">
                <a:solidFill>
                  <a:schemeClr val="tx1"/>
                </a:solidFill>
              </a:rPr>
              <a:t> overall discount rate increase 2007–2016 (private)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4.1%</a:t>
            </a:r>
            <a:r>
              <a:rPr lang="en-US" sz="1000" dirty="0">
                <a:solidFill>
                  <a:schemeClr val="tx1"/>
                </a:solidFill>
              </a:rPr>
              <a:t> overall discount rate increase 2013–2016 (public)</a:t>
            </a:r>
          </a:p>
        </p:txBody>
      </p:sp>
    </p:spTree>
    <p:extLst>
      <p:ext uri="{BB962C8B-B14F-4D97-AF65-F5344CB8AC3E}">
        <p14:creationId xmlns:p14="http://schemas.microsoft.com/office/powerpoint/2010/main" val="105458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3124200" y="1967340"/>
            <a:ext cx="5710989" cy="2379653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</a:rPr>
              <a:t>63,485 high school seniors / 2017-18*</a:t>
            </a:r>
          </a:p>
          <a:p>
            <a:pPr marL="0" indent="0">
              <a:buNone/>
            </a:pP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59 institutions of higher education**</a:t>
            </a:r>
          </a:p>
          <a:p>
            <a:pPr marL="0" indent="0">
              <a:buNone/>
            </a:pP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64.0% college continuation rate (40,630)***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(ranks 19th among states) </a:t>
            </a:r>
          </a:p>
          <a:p>
            <a:pPr marL="0" indent="0">
              <a:buNone/>
            </a:pP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37.5% leave the state to go to college (15,218)****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</a:rPr>
              <a:t>(ranks 7th among states)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914400" y="942655"/>
            <a:ext cx="7307263" cy="608978"/>
          </a:xfrm>
        </p:spPr>
        <p:txBody>
          <a:bodyPr/>
          <a:lstStyle/>
          <a:p>
            <a:r>
              <a:rPr lang="en-US" dirty="0"/>
              <a:t>Maryland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/>
          </p:nvPr>
        </p:nvSpPr>
        <p:spPr>
          <a:xfrm>
            <a:off x="914400" y="1462515"/>
            <a:ext cx="7307263" cy="504825"/>
          </a:xfrm>
        </p:spPr>
        <p:txBody>
          <a:bodyPr/>
          <a:lstStyle/>
          <a:p>
            <a:r>
              <a:rPr lang="en-US" dirty="0"/>
              <a:t>The competition factor</a:t>
            </a: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265274" y="3938525"/>
            <a:ext cx="224531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aseline="30000" dirty="0">
                <a:latin typeface="Lato"/>
              </a:rPr>
              <a:t>†</a:t>
            </a:r>
            <a:r>
              <a:rPr lang="en-US" sz="1000" dirty="0">
                <a:latin typeface="Lato"/>
              </a:rPr>
              <a:t> In-state institutions receiving the largest number of in-state freshmen.</a:t>
            </a:r>
            <a:br>
              <a:rPr lang="en-US" sz="1000" dirty="0">
                <a:latin typeface="Lato"/>
              </a:rPr>
            </a:br>
            <a:r>
              <a:rPr lang="en-US" sz="1000" baseline="30000" dirty="0">
                <a:latin typeface="Lato"/>
              </a:rPr>
              <a:t>††</a:t>
            </a:r>
            <a:r>
              <a:rPr lang="en-US" sz="1000" dirty="0">
                <a:latin typeface="Lato"/>
              </a:rPr>
              <a:t> Competition factor equals college continuation rate less number of students migrating and the three in-state institutions receiving the largest number of in-state freshmen.</a:t>
            </a: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950423" y="5610380"/>
            <a:ext cx="723521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71CE"/>
                </a:solidFill>
              </a:rPr>
              <a:t>18,049 students ÷ 56 institutions = 322 students per institution</a:t>
            </a:r>
            <a:r>
              <a:rPr lang="en-US" sz="1400" b="1" baseline="30000" dirty="0">
                <a:solidFill>
                  <a:srgbClr val="0071CE"/>
                </a:solidFill>
              </a:rPr>
              <a:t>††</a:t>
            </a: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auto">
          <a:xfrm>
            <a:off x="53473" y="5779845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Lato"/>
              </a:rPr>
              <a:t>Sources: </a:t>
            </a:r>
          </a:p>
          <a:p>
            <a:r>
              <a:rPr lang="en-US" sz="1000" dirty="0">
                <a:latin typeface="Lato"/>
              </a:rPr>
              <a:t>*Western Interstate Commission for Higher Education, </a:t>
            </a:r>
            <a:r>
              <a:rPr lang="en-US" sz="1000" i="1" dirty="0">
                <a:latin typeface="Lato"/>
              </a:rPr>
              <a:t>Knocking at the College Door,</a:t>
            </a:r>
            <a:r>
              <a:rPr lang="en-US" sz="1000" dirty="0">
                <a:latin typeface="Lato"/>
              </a:rPr>
              <a:t> 2016</a:t>
            </a:r>
          </a:p>
          <a:p>
            <a:r>
              <a:rPr lang="en-US" sz="1000" dirty="0">
                <a:latin typeface="Lato"/>
              </a:rPr>
              <a:t>**The Chronicle of Higher Education, 2017</a:t>
            </a:r>
          </a:p>
          <a:p>
            <a:r>
              <a:rPr lang="en-US" sz="1000" dirty="0">
                <a:latin typeface="Lato"/>
              </a:rPr>
              <a:t>***Postsecondary Education Opportunity, </a:t>
            </a:r>
            <a:r>
              <a:rPr lang="en-US" sz="1000" i="1" dirty="0">
                <a:latin typeface="Lato"/>
              </a:rPr>
              <a:t>Chance for College by Age 19 by State 1986-2010</a:t>
            </a:r>
            <a:r>
              <a:rPr lang="en-US" sz="1000" dirty="0">
                <a:latin typeface="Lato"/>
              </a:rPr>
              <a:t>, 2013</a:t>
            </a:r>
          </a:p>
          <a:p>
            <a:r>
              <a:rPr lang="en-US" sz="1000" dirty="0">
                <a:latin typeface="Lato"/>
              </a:rPr>
              <a:t>****Postsecondary Education Opportunity, </a:t>
            </a:r>
            <a:r>
              <a:rPr lang="en-US" sz="1000" i="1" dirty="0">
                <a:latin typeface="Lato"/>
              </a:rPr>
              <a:t>Interstate Migration of College Freshmen 1986-2012</a:t>
            </a:r>
            <a:r>
              <a:rPr lang="en-US" sz="1000" dirty="0">
                <a:latin typeface="Lato"/>
              </a:rPr>
              <a:t>, 2014</a:t>
            </a:r>
            <a:endParaRPr lang="en-US" sz="1200" dirty="0">
              <a:latin typeface="Lato"/>
            </a:endParaRPr>
          </a:p>
          <a:p>
            <a:r>
              <a:rPr lang="en-US" sz="1000" dirty="0">
                <a:latin typeface="Lato"/>
              </a:rPr>
              <a:t>*****National Center for Education Statistics, IPEDS Fall Enrollment Survey (2014) </a:t>
            </a:r>
          </a:p>
        </p:txBody>
      </p:sp>
      <p:sp>
        <p:nvSpPr>
          <p:cNvPr id="12" name="Freeform 32"/>
          <p:cNvSpPr>
            <a:spLocks/>
          </p:cNvSpPr>
          <p:nvPr/>
        </p:nvSpPr>
        <p:spPr bwMode="auto">
          <a:xfrm>
            <a:off x="419769" y="1797117"/>
            <a:ext cx="2425032" cy="1725701"/>
          </a:xfrm>
          <a:custGeom>
            <a:avLst/>
            <a:gdLst>
              <a:gd name="T0" fmla="*/ 415 w 482"/>
              <a:gd name="T1" fmla="*/ 162 h 343"/>
              <a:gd name="T2" fmla="*/ 482 w 482"/>
              <a:gd name="T3" fmla="*/ 162 h 343"/>
              <a:gd name="T4" fmla="*/ 473 w 482"/>
              <a:gd name="T5" fmla="*/ 185 h 343"/>
              <a:gd name="T6" fmla="*/ 462 w 482"/>
              <a:gd name="T7" fmla="*/ 239 h 343"/>
              <a:gd name="T8" fmla="*/ 450 w 482"/>
              <a:gd name="T9" fmla="*/ 289 h 343"/>
              <a:gd name="T10" fmla="*/ 438 w 482"/>
              <a:gd name="T11" fmla="*/ 294 h 343"/>
              <a:gd name="T12" fmla="*/ 435 w 482"/>
              <a:gd name="T13" fmla="*/ 335 h 343"/>
              <a:gd name="T14" fmla="*/ 420 w 482"/>
              <a:gd name="T15" fmla="*/ 331 h 343"/>
              <a:gd name="T16" fmla="*/ 421 w 482"/>
              <a:gd name="T17" fmla="*/ 294 h 343"/>
              <a:gd name="T18" fmla="*/ 431 w 482"/>
              <a:gd name="T19" fmla="*/ 252 h 343"/>
              <a:gd name="T20" fmla="*/ 421 w 482"/>
              <a:gd name="T21" fmla="*/ 237 h 343"/>
              <a:gd name="T22" fmla="*/ 405 w 482"/>
              <a:gd name="T23" fmla="*/ 229 h 343"/>
              <a:gd name="T24" fmla="*/ 408 w 482"/>
              <a:gd name="T25" fmla="*/ 209 h 343"/>
              <a:gd name="T26" fmla="*/ 405 w 482"/>
              <a:gd name="T27" fmla="*/ 197 h 343"/>
              <a:gd name="T28" fmla="*/ 391 w 482"/>
              <a:gd name="T29" fmla="*/ 185 h 343"/>
              <a:gd name="T30" fmla="*/ 369 w 482"/>
              <a:gd name="T31" fmla="*/ 190 h 343"/>
              <a:gd name="T32" fmla="*/ 361 w 482"/>
              <a:gd name="T33" fmla="*/ 153 h 343"/>
              <a:gd name="T34" fmla="*/ 346 w 482"/>
              <a:gd name="T35" fmla="*/ 133 h 343"/>
              <a:gd name="T36" fmla="*/ 357 w 482"/>
              <a:gd name="T37" fmla="*/ 118 h 343"/>
              <a:gd name="T38" fmla="*/ 347 w 482"/>
              <a:gd name="T39" fmla="*/ 106 h 343"/>
              <a:gd name="T40" fmla="*/ 342 w 482"/>
              <a:gd name="T41" fmla="*/ 88 h 343"/>
              <a:gd name="T42" fmla="*/ 347 w 482"/>
              <a:gd name="T43" fmla="*/ 54 h 343"/>
              <a:gd name="T44" fmla="*/ 364 w 482"/>
              <a:gd name="T45" fmla="*/ 44 h 343"/>
              <a:gd name="T46" fmla="*/ 366 w 482"/>
              <a:gd name="T47" fmla="*/ 27 h 343"/>
              <a:gd name="T48" fmla="*/ 346 w 482"/>
              <a:gd name="T49" fmla="*/ 32 h 343"/>
              <a:gd name="T50" fmla="*/ 337 w 482"/>
              <a:gd name="T51" fmla="*/ 54 h 343"/>
              <a:gd name="T52" fmla="*/ 329 w 482"/>
              <a:gd name="T53" fmla="*/ 62 h 343"/>
              <a:gd name="T54" fmla="*/ 324 w 482"/>
              <a:gd name="T55" fmla="*/ 68 h 343"/>
              <a:gd name="T56" fmla="*/ 310 w 482"/>
              <a:gd name="T57" fmla="*/ 79 h 343"/>
              <a:gd name="T58" fmla="*/ 321 w 482"/>
              <a:gd name="T59" fmla="*/ 94 h 343"/>
              <a:gd name="T60" fmla="*/ 322 w 482"/>
              <a:gd name="T61" fmla="*/ 131 h 343"/>
              <a:gd name="T62" fmla="*/ 324 w 482"/>
              <a:gd name="T63" fmla="*/ 153 h 343"/>
              <a:gd name="T64" fmla="*/ 334 w 482"/>
              <a:gd name="T65" fmla="*/ 182 h 343"/>
              <a:gd name="T66" fmla="*/ 334 w 482"/>
              <a:gd name="T67" fmla="*/ 195 h 343"/>
              <a:gd name="T68" fmla="*/ 326 w 482"/>
              <a:gd name="T69" fmla="*/ 189 h 343"/>
              <a:gd name="T70" fmla="*/ 349 w 482"/>
              <a:gd name="T71" fmla="*/ 207 h 343"/>
              <a:gd name="T72" fmla="*/ 368 w 482"/>
              <a:gd name="T73" fmla="*/ 232 h 343"/>
              <a:gd name="T74" fmla="*/ 344 w 482"/>
              <a:gd name="T75" fmla="*/ 222 h 343"/>
              <a:gd name="T76" fmla="*/ 319 w 482"/>
              <a:gd name="T77" fmla="*/ 220 h 343"/>
              <a:gd name="T78" fmla="*/ 304 w 482"/>
              <a:gd name="T79" fmla="*/ 209 h 343"/>
              <a:gd name="T80" fmla="*/ 273 w 482"/>
              <a:gd name="T81" fmla="*/ 202 h 343"/>
              <a:gd name="T82" fmla="*/ 255 w 482"/>
              <a:gd name="T83" fmla="*/ 202 h 343"/>
              <a:gd name="T84" fmla="*/ 260 w 482"/>
              <a:gd name="T85" fmla="*/ 177 h 343"/>
              <a:gd name="T86" fmla="*/ 268 w 482"/>
              <a:gd name="T87" fmla="*/ 150 h 343"/>
              <a:gd name="T88" fmla="*/ 248 w 482"/>
              <a:gd name="T89" fmla="*/ 128 h 343"/>
              <a:gd name="T90" fmla="*/ 215 w 482"/>
              <a:gd name="T91" fmla="*/ 120 h 343"/>
              <a:gd name="T92" fmla="*/ 200 w 482"/>
              <a:gd name="T93" fmla="*/ 94 h 343"/>
              <a:gd name="T94" fmla="*/ 174 w 482"/>
              <a:gd name="T95" fmla="*/ 79 h 343"/>
              <a:gd name="T96" fmla="*/ 169 w 482"/>
              <a:gd name="T97" fmla="*/ 62 h 343"/>
              <a:gd name="T98" fmla="*/ 151 w 482"/>
              <a:gd name="T99" fmla="*/ 62 h 343"/>
              <a:gd name="T100" fmla="*/ 139 w 482"/>
              <a:gd name="T101" fmla="*/ 57 h 343"/>
              <a:gd name="T102" fmla="*/ 119 w 482"/>
              <a:gd name="T103" fmla="*/ 68 h 343"/>
              <a:gd name="T104" fmla="*/ 109 w 482"/>
              <a:gd name="T105" fmla="*/ 81 h 343"/>
              <a:gd name="T106" fmla="*/ 82 w 482"/>
              <a:gd name="T107" fmla="*/ 83 h 343"/>
              <a:gd name="T108" fmla="*/ 70 w 482"/>
              <a:gd name="T109" fmla="*/ 83 h 343"/>
              <a:gd name="T110" fmla="*/ 60 w 482"/>
              <a:gd name="T111" fmla="*/ 103 h 343"/>
              <a:gd name="T112" fmla="*/ 28 w 482"/>
              <a:gd name="T113" fmla="*/ 126 h 343"/>
              <a:gd name="T114" fmla="*/ 8 w 482"/>
              <a:gd name="T115" fmla="*/ 128 h 343"/>
              <a:gd name="T116" fmla="*/ 226 w 482"/>
              <a:gd name="T117" fmla="*/ 32 h 343"/>
              <a:gd name="T118" fmla="*/ 369 w 482"/>
              <a:gd name="T11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2" h="343">
                <a:moveTo>
                  <a:pt x="369" y="0"/>
                </a:moveTo>
                <a:lnTo>
                  <a:pt x="373" y="17"/>
                </a:lnTo>
                <a:lnTo>
                  <a:pt x="379" y="37"/>
                </a:lnTo>
                <a:lnTo>
                  <a:pt x="384" y="61"/>
                </a:lnTo>
                <a:lnTo>
                  <a:pt x="393" y="86"/>
                </a:lnTo>
                <a:lnTo>
                  <a:pt x="399" y="110"/>
                </a:lnTo>
                <a:lnTo>
                  <a:pt x="405" y="131"/>
                </a:lnTo>
                <a:lnTo>
                  <a:pt x="410" y="150"/>
                </a:lnTo>
                <a:lnTo>
                  <a:pt x="415" y="162"/>
                </a:lnTo>
                <a:lnTo>
                  <a:pt x="416" y="165"/>
                </a:lnTo>
                <a:lnTo>
                  <a:pt x="421" y="165"/>
                </a:lnTo>
                <a:lnTo>
                  <a:pt x="433" y="163"/>
                </a:lnTo>
                <a:lnTo>
                  <a:pt x="447" y="162"/>
                </a:lnTo>
                <a:lnTo>
                  <a:pt x="463" y="160"/>
                </a:lnTo>
                <a:lnTo>
                  <a:pt x="478" y="157"/>
                </a:lnTo>
                <a:lnTo>
                  <a:pt x="478" y="158"/>
                </a:lnTo>
                <a:lnTo>
                  <a:pt x="480" y="160"/>
                </a:lnTo>
                <a:lnTo>
                  <a:pt x="482" y="162"/>
                </a:lnTo>
                <a:lnTo>
                  <a:pt x="482" y="163"/>
                </a:lnTo>
                <a:lnTo>
                  <a:pt x="482" y="165"/>
                </a:lnTo>
                <a:lnTo>
                  <a:pt x="480" y="167"/>
                </a:lnTo>
                <a:lnTo>
                  <a:pt x="480" y="170"/>
                </a:lnTo>
                <a:lnTo>
                  <a:pt x="478" y="175"/>
                </a:lnTo>
                <a:lnTo>
                  <a:pt x="478" y="180"/>
                </a:lnTo>
                <a:lnTo>
                  <a:pt x="477" y="183"/>
                </a:lnTo>
                <a:lnTo>
                  <a:pt x="475" y="183"/>
                </a:lnTo>
                <a:lnTo>
                  <a:pt x="473" y="185"/>
                </a:lnTo>
                <a:lnTo>
                  <a:pt x="472" y="185"/>
                </a:lnTo>
                <a:lnTo>
                  <a:pt x="470" y="187"/>
                </a:lnTo>
                <a:lnTo>
                  <a:pt x="468" y="189"/>
                </a:lnTo>
                <a:lnTo>
                  <a:pt x="467" y="194"/>
                </a:lnTo>
                <a:lnTo>
                  <a:pt x="465" y="199"/>
                </a:lnTo>
                <a:lnTo>
                  <a:pt x="465" y="207"/>
                </a:lnTo>
                <a:lnTo>
                  <a:pt x="463" y="219"/>
                </a:lnTo>
                <a:lnTo>
                  <a:pt x="463" y="234"/>
                </a:lnTo>
                <a:lnTo>
                  <a:pt x="462" y="239"/>
                </a:lnTo>
                <a:lnTo>
                  <a:pt x="460" y="241"/>
                </a:lnTo>
                <a:lnTo>
                  <a:pt x="458" y="242"/>
                </a:lnTo>
                <a:lnTo>
                  <a:pt x="457" y="244"/>
                </a:lnTo>
                <a:lnTo>
                  <a:pt x="455" y="247"/>
                </a:lnTo>
                <a:lnTo>
                  <a:pt x="453" y="251"/>
                </a:lnTo>
                <a:lnTo>
                  <a:pt x="452" y="266"/>
                </a:lnTo>
                <a:lnTo>
                  <a:pt x="452" y="283"/>
                </a:lnTo>
                <a:lnTo>
                  <a:pt x="452" y="288"/>
                </a:lnTo>
                <a:lnTo>
                  <a:pt x="450" y="289"/>
                </a:lnTo>
                <a:lnTo>
                  <a:pt x="450" y="291"/>
                </a:lnTo>
                <a:lnTo>
                  <a:pt x="450" y="291"/>
                </a:lnTo>
                <a:lnTo>
                  <a:pt x="448" y="289"/>
                </a:lnTo>
                <a:lnTo>
                  <a:pt x="447" y="289"/>
                </a:lnTo>
                <a:lnTo>
                  <a:pt x="443" y="289"/>
                </a:lnTo>
                <a:lnTo>
                  <a:pt x="442" y="289"/>
                </a:lnTo>
                <a:lnTo>
                  <a:pt x="440" y="291"/>
                </a:lnTo>
                <a:lnTo>
                  <a:pt x="438" y="293"/>
                </a:lnTo>
                <a:lnTo>
                  <a:pt x="438" y="294"/>
                </a:lnTo>
                <a:lnTo>
                  <a:pt x="436" y="298"/>
                </a:lnTo>
                <a:lnTo>
                  <a:pt x="435" y="301"/>
                </a:lnTo>
                <a:lnTo>
                  <a:pt x="435" y="304"/>
                </a:lnTo>
                <a:lnTo>
                  <a:pt x="435" y="309"/>
                </a:lnTo>
                <a:lnTo>
                  <a:pt x="435" y="316"/>
                </a:lnTo>
                <a:lnTo>
                  <a:pt x="435" y="325"/>
                </a:lnTo>
                <a:lnTo>
                  <a:pt x="435" y="330"/>
                </a:lnTo>
                <a:lnTo>
                  <a:pt x="435" y="333"/>
                </a:lnTo>
                <a:lnTo>
                  <a:pt x="435" y="335"/>
                </a:lnTo>
                <a:lnTo>
                  <a:pt x="433" y="336"/>
                </a:lnTo>
                <a:lnTo>
                  <a:pt x="431" y="338"/>
                </a:lnTo>
                <a:lnTo>
                  <a:pt x="430" y="338"/>
                </a:lnTo>
                <a:lnTo>
                  <a:pt x="428" y="341"/>
                </a:lnTo>
                <a:lnTo>
                  <a:pt x="426" y="343"/>
                </a:lnTo>
                <a:lnTo>
                  <a:pt x="425" y="341"/>
                </a:lnTo>
                <a:lnTo>
                  <a:pt x="423" y="340"/>
                </a:lnTo>
                <a:lnTo>
                  <a:pt x="421" y="336"/>
                </a:lnTo>
                <a:lnTo>
                  <a:pt x="420" y="331"/>
                </a:lnTo>
                <a:lnTo>
                  <a:pt x="420" y="328"/>
                </a:lnTo>
                <a:lnTo>
                  <a:pt x="418" y="325"/>
                </a:lnTo>
                <a:lnTo>
                  <a:pt x="418" y="320"/>
                </a:lnTo>
                <a:lnTo>
                  <a:pt x="420" y="316"/>
                </a:lnTo>
                <a:lnTo>
                  <a:pt x="420" y="315"/>
                </a:lnTo>
                <a:lnTo>
                  <a:pt x="421" y="313"/>
                </a:lnTo>
                <a:lnTo>
                  <a:pt x="423" y="311"/>
                </a:lnTo>
                <a:lnTo>
                  <a:pt x="421" y="304"/>
                </a:lnTo>
                <a:lnTo>
                  <a:pt x="421" y="294"/>
                </a:lnTo>
                <a:lnTo>
                  <a:pt x="420" y="284"/>
                </a:lnTo>
                <a:lnTo>
                  <a:pt x="420" y="279"/>
                </a:lnTo>
                <a:lnTo>
                  <a:pt x="421" y="274"/>
                </a:lnTo>
                <a:lnTo>
                  <a:pt x="421" y="271"/>
                </a:lnTo>
                <a:lnTo>
                  <a:pt x="423" y="267"/>
                </a:lnTo>
                <a:lnTo>
                  <a:pt x="425" y="264"/>
                </a:lnTo>
                <a:lnTo>
                  <a:pt x="426" y="259"/>
                </a:lnTo>
                <a:lnTo>
                  <a:pt x="430" y="256"/>
                </a:lnTo>
                <a:lnTo>
                  <a:pt x="431" y="252"/>
                </a:lnTo>
                <a:lnTo>
                  <a:pt x="435" y="251"/>
                </a:lnTo>
                <a:lnTo>
                  <a:pt x="436" y="247"/>
                </a:lnTo>
                <a:lnTo>
                  <a:pt x="436" y="246"/>
                </a:lnTo>
                <a:lnTo>
                  <a:pt x="436" y="242"/>
                </a:lnTo>
                <a:lnTo>
                  <a:pt x="433" y="241"/>
                </a:lnTo>
                <a:lnTo>
                  <a:pt x="431" y="239"/>
                </a:lnTo>
                <a:lnTo>
                  <a:pt x="430" y="237"/>
                </a:lnTo>
                <a:lnTo>
                  <a:pt x="426" y="236"/>
                </a:lnTo>
                <a:lnTo>
                  <a:pt x="421" y="237"/>
                </a:lnTo>
                <a:lnTo>
                  <a:pt x="416" y="239"/>
                </a:lnTo>
                <a:lnTo>
                  <a:pt x="413" y="239"/>
                </a:lnTo>
                <a:lnTo>
                  <a:pt x="410" y="239"/>
                </a:lnTo>
                <a:lnTo>
                  <a:pt x="408" y="239"/>
                </a:lnTo>
                <a:lnTo>
                  <a:pt x="405" y="237"/>
                </a:lnTo>
                <a:lnTo>
                  <a:pt x="403" y="236"/>
                </a:lnTo>
                <a:lnTo>
                  <a:pt x="403" y="232"/>
                </a:lnTo>
                <a:lnTo>
                  <a:pt x="403" y="231"/>
                </a:lnTo>
                <a:lnTo>
                  <a:pt x="405" y="229"/>
                </a:lnTo>
                <a:lnTo>
                  <a:pt x="408" y="229"/>
                </a:lnTo>
                <a:lnTo>
                  <a:pt x="410" y="227"/>
                </a:lnTo>
                <a:lnTo>
                  <a:pt x="411" y="225"/>
                </a:lnTo>
                <a:lnTo>
                  <a:pt x="415" y="220"/>
                </a:lnTo>
                <a:lnTo>
                  <a:pt x="415" y="217"/>
                </a:lnTo>
                <a:lnTo>
                  <a:pt x="415" y="212"/>
                </a:lnTo>
                <a:lnTo>
                  <a:pt x="413" y="210"/>
                </a:lnTo>
                <a:lnTo>
                  <a:pt x="411" y="209"/>
                </a:lnTo>
                <a:lnTo>
                  <a:pt x="408" y="209"/>
                </a:lnTo>
                <a:lnTo>
                  <a:pt x="405" y="207"/>
                </a:lnTo>
                <a:lnTo>
                  <a:pt x="401" y="207"/>
                </a:lnTo>
                <a:lnTo>
                  <a:pt x="399" y="205"/>
                </a:lnTo>
                <a:lnTo>
                  <a:pt x="398" y="202"/>
                </a:lnTo>
                <a:lnTo>
                  <a:pt x="398" y="202"/>
                </a:lnTo>
                <a:lnTo>
                  <a:pt x="399" y="200"/>
                </a:lnTo>
                <a:lnTo>
                  <a:pt x="401" y="199"/>
                </a:lnTo>
                <a:lnTo>
                  <a:pt x="403" y="199"/>
                </a:lnTo>
                <a:lnTo>
                  <a:pt x="405" y="197"/>
                </a:lnTo>
                <a:lnTo>
                  <a:pt x="406" y="195"/>
                </a:lnTo>
                <a:lnTo>
                  <a:pt x="406" y="194"/>
                </a:lnTo>
                <a:lnTo>
                  <a:pt x="403" y="192"/>
                </a:lnTo>
                <a:lnTo>
                  <a:pt x="401" y="190"/>
                </a:lnTo>
                <a:lnTo>
                  <a:pt x="398" y="189"/>
                </a:lnTo>
                <a:lnTo>
                  <a:pt x="394" y="187"/>
                </a:lnTo>
                <a:lnTo>
                  <a:pt x="393" y="185"/>
                </a:lnTo>
                <a:lnTo>
                  <a:pt x="393" y="185"/>
                </a:lnTo>
                <a:lnTo>
                  <a:pt x="391" y="185"/>
                </a:lnTo>
                <a:lnTo>
                  <a:pt x="391" y="187"/>
                </a:lnTo>
                <a:lnTo>
                  <a:pt x="389" y="189"/>
                </a:lnTo>
                <a:lnTo>
                  <a:pt x="388" y="192"/>
                </a:lnTo>
                <a:lnTo>
                  <a:pt x="386" y="195"/>
                </a:lnTo>
                <a:lnTo>
                  <a:pt x="384" y="195"/>
                </a:lnTo>
                <a:lnTo>
                  <a:pt x="381" y="195"/>
                </a:lnTo>
                <a:lnTo>
                  <a:pt x="379" y="194"/>
                </a:lnTo>
                <a:lnTo>
                  <a:pt x="376" y="192"/>
                </a:lnTo>
                <a:lnTo>
                  <a:pt x="369" y="190"/>
                </a:lnTo>
                <a:lnTo>
                  <a:pt x="363" y="187"/>
                </a:lnTo>
                <a:lnTo>
                  <a:pt x="359" y="183"/>
                </a:lnTo>
                <a:lnTo>
                  <a:pt x="359" y="180"/>
                </a:lnTo>
                <a:lnTo>
                  <a:pt x="357" y="177"/>
                </a:lnTo>
                <a:lnTo>
                  <a:pt x="357" y="172"/>
                </a:lnTo>
                <a:lnTo>
                  <a:pt x="357" y="167"/>
                </a:lnTo>
                <a:lnTo>
                  <a:pt x="357" y="162"/>
                </a:lnTo>
                <a:lnTo>
                  <a:pt x="359" y="157"/>
                </a:lnTo>
                <a:lnTo>
                  <a:pt x="361" y="153"/>
                </a:lnTo>
                <a:lnTo>
                  <a:pt x="359" y="150"/>
                </a:lnTo>
                <a:lnTo>
                  <a:pt x="357" y="148"/>
                </a:lnTo>
                <a:lnTo>
                  <a:pt x="354" y="145"/>
                </a:lnTo>
                <a:lnTo>
                  <a:pt x="351" y="141"/>
                </a:lnTo>
                <a:lnTo>
                  <a:pt x="347" y="140"/>
                </a:lnTo>
                <a:lnTo>
                  <a:pt x="346" y="138"/>
                </a:lnTo>
                <a:lnTo>
                  <a:pt x="344" y="136"/>
                </a:lnTo>
                <a:lnTo>
                  <a:pt x="344" y="135"/>
                </a:lnTo>
                <a:lnTo>
                  <a:pt x="346" y="133"/>
                </a:lnTo>
                <a:lnTo>
                  <a:pt x="347" y="133"/>
                </a:lnTo>
                <a:lnTo>
                  <a:pt x="351" y="130"/>
                </a:lnTo>
                <a:lnTo>
                  <a:pt x="354" y="128"/>
                </a:lnTo>
                <a:lnTo>
                  <a:pt x="357" y="126"/>
                </a:lnTo>
                <a:lnTo>
                  <a:pt x="357" y="126"/>
                </a:lnTo>
                <a:lnTo>
                  <a:pt x="359" y="125"/>
                </a:lnTo>
                <a:lnTo>
                  <a:pt x="359" y="121"/>
                </a:lnTo>
                <a:lnTo>
                  <a:pt x="359" y="118"/>
                </a:lnTo>
                <a:lnTo>
                  <a:pt x="357" y="118"/>
                </a:lnTo>
                <a:lnTo>
                  <a:pt x="356" y="116"/>
                </a:lnTo>
                <a:lnTo>
                  <a:pt x="352" y="116"/>
                </a:lnTo>
                <a:lnTo>
                  <a:pt x="351" y="116"/>
                </a:lnTo>
                <a:lnTo>
                  <a:pt x="347" y="116"/>
                </a:lnTo>
                <a:lnTo>
                  <a:pt x="344" y="115"/>
                </a:lnTo>
                <a:lnTo>
                  <a:pt x="344" y="113"/>
                </a:lnTo>
                <a:lnTo>
                  <a:pt x="344" y="111"/>
                </a:lnTo>
                <a:lnTo>
                  <a:pt x="346" y="108"/>
                </a:lnTo>
                <a:lnTo>
                  <a:pt x="347" y="106"/>
                </a:lnTo>
                <a:lnTo>
                  <a:pt x="351" y="101"/>
                </a:lnTo>
                <a:lnTo>
                  <a:pt x="352" y="98"/>
                </a:lnTo>
                <a:lnTo>
                  <a:pt x="354" y="91"/>
                </a:lnTo>
                <a:lnTo>
                  <a:pt x="352" y="89"/>
                </a:lnTo>
                <a:lnTo>
                  <a:pt x="351" y="89"/>
                </a:lnTo>
                <a:lnTo>
                  <a:pt x="349" y="89"/>
                </a:lnTo>
                <a:lnTo>
                  <a:pt x="346" y="89"/>
                </a:lnTo>
                <a:lnTo>
                  <a:pt x="344" y="88"/>
                </a:lnTo>
                <a:lnTo>
                  <a:pt x="342" y="88"/>
                </a:lnTo>
                <a:lnTo>
                  <a:pt x="341" y="86"/>
                </a:lnTo>
                <a:lnTo>
                  <a:pt x="341" y="81"/>
                </a:lnTo>
                <a:lnTo>
                  <a:pt x="341" y="76"/>
                </a:lnTo>
                <a:lnTo>
                  <a:pt x="342" y="69"/>
                </a:lnTo>
                <a:lnTo>
                  <a:pt x="342" y="66"/>
                </a:lnTo>
                <a:lnTo>
                  <a:pt x="344" y="62"/>
                </a:lnTo>
                <a:lnTo>
                  <a:pt x="344" y="61"/>
                </a:lnTo>
                <a:lnTo>
                  <a:pt x="346" y="57"/>
                </a:lnTo>
                <a:lnTo>
                  <a:pt x="347" y="54"/>
                </a:lnTo>
                <a:lnTo>
                  <a:pt x="351" y="52"/>
                </a:lnTo>
                <a:lnTo>
                  <a:pt x="354" y="51"/>
                </a:lnTo>
                <a:lnTo>
                  <a:pt x="357" y="51"/>
                </a:lnTo>
                <a:lnTo>
                  <a:pt x="361" y="49"/>
                </a:lnTo>
                <a:lnTo>
                  <a:pt x="366" y="47"/>
                </a:lnTo>
                <a:lnTo>
                  <a:pt x="368" y="47"/>
                </a:lnTo>
                <a:lnTo>
                  <a:pt x="368" y="46"/>
                </a:lnTo>
                <a:lnTo>
                  <a:pt x="366" y="46"/>
                </a:lnTo>
                <a:lnTo>
                  <a:pt x="364" y="44"/>
                </a:lnTo>
                <a:lnTo>
                  <a:pt x="363" y="44"/>
                </a:lnTo>
                <a:lnTo>
                  <a:pt x="361" y="42"/>
                </a:lnTo>
                <a:lnTo>
                  <a:pt x="361" y="41"/>
                </a:lnTo>
                <a:lnTo>
                  <a:pt x="361" y="39"/>
                </a:lnTo>
                <a:lnTo>
                  <a:pt x="363" y="36"/>
                </a:lnTo>
                <a:lnTo>
                  <a:pt x="364" y="34"/>
                </a:lnTo>
                <a:lnTo>
                  <a:pt x="366" y="32"/>
                </a:lnTo>
                <a:lnTo>
                  <a:pt x="366" y="29"/>
                </a:lnTo>
                <a:lnTo>
                  <a:pt x="366" y="27"/>
                </a:lnTo>
                <a:lnTo>
                  <a:pt x="364" y="27"/>
                </a:lnTo>
                <a:lnTo>
                  <a:pt x="363" y="27"/>
                </a:lnTo>
                <a:lnTo>
                  <a:pt x="359" y="29"/>
                </a:lnTo>
                <a:lnTo>
                  <a:pt x="357" y="29"/>
                </a:lnTo>
                <a:lnTo>
                  <a:pt x="356" y="27"/>
                </a:lnTo>
                <a:lnTo>
                  <a:pt x="354" y="27"/>
                </a:lnTo>
                <a:lnTo>
                  <a:pt x="351" y="27"/>
                </a:lnTo>
                <a:lnTo>
                  <a:pt x="347" y="29"/>
                </a:lnTo>
                <a:lnTo>
                  <a:pt x="346" y="32"/>
                </a:lnTo>
                <a:lnTo>
                  <a:pt x="346" y="34"/>
                </a:lnTo>
                <a:lnTo>
                  <a:pt x="347" y="37"/>
                </a:lnTo>
                <a:lnTo>
                  <a:pt x="349" y="41"/>
                </a:lnTo>
                <a:lnTo>
                  <a:pt x="349" y="44"/>
                </a:lnTo>
                <a:lnTo>
                  <a:pt x="347" y="47"/>
                </a:lnTo>
                <a:lnTo>
                  <a:pt x="346" y="51"/>
                </a:lnTo>
                <a:lnTo>
                  <a:pt x="342" y="52"/>
                </a:lnTo>
                <a:lnTo>
                  <a:pt x="339" y="54"/>
                </a:lnTo>
                <a:lnTo>
                  <a:pt x="337" y="54"/>
                </a:lnTo>
                <a:lnTo>
                  <a:pt x="337" y="54"/>
                </a:lnTo>
                <a:lnTo>
                  <a:pt x="336" y="52"/>
                </a:lnTo>
                <a:lnTo>
                  <a:pt x="334" y="51"/>
                </a:lnTo>
                <a:lnTo>
                  <a:pt x="332" y="51"/>
                </a:lnTo>
                <a:lnTo>
                  <a:pt x="332" y="52"/>
                </a:lnTo>
                <a:lnTo>
                  <a:pt x="332" y="54"/>
                </a:lnTo>
                <a:lnTo>
                  <a:pt x="332" y="57"/>
                </a:lnTo>
                <a:lnTo>
                  <a:pt x="331" y="61"/>
                </a:lnTo>
                <a:lnTo>
                  <a:pt x="329" y="62"/>
                </a:lnTo>
                <a:lnTo>
                  <a:pt x="329" y="62"/>
                </a:lnTo>
                <a:lnTo>
                  <a:pt x="327" y="62"/>
                </a:lnTo>
                <a:lnTo>
                  <a:pt x="326" y="61"/>
                </a:lnTo>
                <a:lnTo>
                  <a:pt x="326" y="59"/>
                </a:lnTo>
                <a:lnTo>
                  <a:pt x="324" y="61"/>
                </a:lnTo>
                <a:lnTo>
                  <a:pt x="322" y="62"/>
                </a:lnTo>
                <a:lnTo>
                  <a:pt x="322" y="64"/>
                </a:lnTo>
                <a:lnTo>
                  <a:pt x="322" y="66"/>
                </a:lnTo>
                <a:lnTo>
                  <a:pt x="324" y="68"/>
                </a:lnTo>
                <a:lnTo>
                  <a:pt x="324" y="71"/>
                </a:lnTo>
                <a:lnTo>
                  <a:pt x="322" y="76"/>
                </a:lnTo>
                <a:lnTo>
                  <a:pt x="322" y="79"/>
                </a:lnTo>
                <a:lnTo>
                  <a:pt x="321" y="81"/>
                </a:lnTo>
                <a:lnTo>
                  <a:pt x="321" y="81"/>
                </a:lnTo>
                <a:lnTo>
                  <a:pt x="319" y="79"/>
                </a:lnTo>
                <a:lnTo>
                  <a:pt x="317" y="79"/>
                </a:lnTo>
                <a:lnTo>
                  <a:pt x="314" y="79"/>
                </a:lnTo>
                <a:lnTo>
                  <a:pt x="310" y="79"/>
                </a:lnTo>
                <a:lnTo>
                  <a:pt x="307" y="81"/>
                </a:lnTo>
                <a:lnTo>
                  <a:pt x="307" y="83"/>
                </a:lnTo>
                <a:lnTo>
                  <a:pt x="307" y="84"/>
                </a:lnTo>
                <a:lnTo>
                  <a:pt x="309" y="86"/>
                </a:lnTo>
                <a:lnTo>
                  <a:pt x="310" y="88"/>
                </a:lnTo>
                <a:lnTo>
                  <a:pt x="312" y="89"/>
                </a:lnTo>
                <a:lnTo>
                  <a:pt x="314" y="91"/>
                </a:lnTo>
                <a:lnTo>
                  <a:pt x="317" y="93"/>
                </a:lnTo>
                <a:lnTo>
                  <a:pt x="321" y="94"/>
                </a:lnTo>
                <a:lnTo>
                  <a:pt x="324" y="98"/>
                </a:lnTo>
                <a:lnTo>
                  <a:pt x="326" y="101"/>
                </a:lnTo>
                <a:lnTo>
                  <a:pt x="327" y="104"/>
                </a:lnTo>
                <a:lnTo>
                  <a:pt x="326" y="106"/>
                </a:lnTo>
                <a:lnTo>
                  <a:pt x="326" y="111"/>
                </a:lnTo>
                <a:lnTo>
                  <a:pt x="324" y="116"/>
                </a:lnTo>
                <a:lnTo>
                  <a:pt x="322" y="123"/>
                </a:lnTo>
                <a:lnTo>
                  <a:pt x="322" y="128"/>
                </a:lnTo>
                <a:lnTo>
                  <a:pt x="322" y="131"/>
                </a:lnTo>
                <a:lnTo>
                  <a:pt x="322" y="133"/>
                </a:lnTo>
                <a:lnTo>
                  <a:pt x="322" y="135"/>
                </a:lnTo>
                <a:lnTo>
                  <a:pt x="324" y="136"/>
                </a:lnTo>
                <a:lnTo>
                  <a:pt x="324" y="140"/>
                </a:lnTo>
                <a:lnTo>
                  <a:pt x="322" y="143"/>
                </a:lnTo>
                <a:lnTo>
                  <a:pt x="322" y="148"/>
                </a:lnTo>
                <a:lnTo>
                  <a:pt x="322" y="150"/>
                </a:lnTo>
                <a:lnTo>
                  <a:pt x="324" y="152"/>
                </a:lnTo>
                <a:lnTo>
                  <a:pt x="324" y="153"/>
                </a:lnTo>
                <a:lnTo>
                  <a:pt x="324" y="153"/>
                </a:lnTo>
                <a:lnTo>
                  <a:pt x="326" y="157"/>
                </a:lnTo>
                <a:lnTo>
                  <a:pt x="327" y="158"/>
                </a:lnTo>
                <a:lnTo>
                  <a:pt x="329" y="163"/>
                </a:lnTo>
                <a:lnTo>
                  <a:pt x="329" y="167"/>
                </a:lnTo>
                <a:lnTo>
                  <a:pt x="331" y="170"/>
                </a:lnTo>
                <a:lnTo>
                  <a:pt x="331" y="173"/>
                </a:lnTo>
                <a:lnTo>
                  <a:pt x="332" y="178"/>
                </a:lnTo>
                <a:lnTo>
                  <a:pt x="334" y="182"/>
                </a:lnTo>
                <a:lnTo>
                  <a:pt x="337" y="183"/>
                </a:lnTo>
                <a:lnTo>
                  <a:pt x="339" y="187"/>
                </a:lnTo>
                <a:lnTo>
                  <a:pt x="342" y="189"/>
                </a:lnTo>
                <a:lnTo>
                  <a:pt x="344" y="190"/>
                </a:lnTo>
                <a:lnTo>
                  <a:pt x="344" y="194"/>
                </a:lnTo>
                <a:lnTo>
                  <a:pt x="341" y="195"/>
                </a:lnTo>
                <a:lnTo>
                  <a:pt x="339" y="197"/>
                </a:lnTo>
                <a:lnTo>
                  <a:pt x="336" y="197"/>
                </a:lnTo>
                <a:lnTo>
                  <a:pt x="334" y="195"/>
                </a:lnTo>
                <a:lnTo>
                  <a:pt x="332" y="194"/>
                </a:lnTo>
                <a:lnTo>
                  <a:pt x="331" y="192"/>
                </a:lnTo>
                <a:lnTo>
                  <a:pt x="329" y="189"/>
                </a:lnTo>
                <a:lnTo>
                  <a:pt x="326" y="187"/>
                </a:lnTo>
                <a:lnTo>
                  <a:pt x="324" y="185"/>
                </a:lnTo>
                <a:lnTo>
                  <a:pt x="322" y="183"/>
                </a:lnTo>
                <a:lnTo>
                  <a:pt x="322" y="185"/>
                </a:lnTo>
                <a:lnTo>
                  <a:pt x="324" y="187"/>
                </a:lnTo>
                <a:lnTo>
                  <a:pt x="326" y="189"/>
                </a:lnTo>
                <a:lnTo>
                  <a:pt x="327" y="190"/>
                </a:lnTo>
                <a:lnTo>
                  <a:pt x="331" y="192"/>
                </a:lnTo>
                <a:lnTo>
                  <a:pt x="332" y="194"/>
                </a:lnTo>
                <a:lnTo>
                  <a:pt x="334" y="197"/>
                </a:lnTo>
                <a:lnTo>
                  <a:pt x="337" y="199"/>
                </a:lnTo>
                <a:lnTo>
                  <a:pt x="339" y="200"/>
                </a:lnTo>
                <a:lnTo>
                  <a:pt x="342" y="202"/>
                </a:lnTo>
                <a:lnTo>
                  <a:pt x="346" y="204"/>
                </a:lnTo>
                <a:lnTo>
                  <a:pt x="349" y="207"/>
                </a:lnTo>
                <a:lnTo>
                  <a:pt x="352" y="210"/>
                </a:lnTo>
                <a:lnTo>
                  <a:pt x="356" y="214"/>
                </a:lnTo>
                <a:lnTo>
                  <a:pt x="359" y="217"/>
                </a:lnTo>
                <a:lnTo>
                  <a:pt x="363" y="220"/>
                </a:lnTo>
                <a:lnTo>
                  <a:pt x="366" y="224"/>
                </a:lnTo>
                <a:lnTo>
                  <a:pt x="368" y="225"/>
                </a:lnTo>
                <a:lnTo>
                  <a:pt x="369" y="227"/>
                </a:lnTo>
                <a:lnTo>
                  <a:pt x="369" y="231"/>
                </a:lnTo>
                <a:lnTo>
                  <a:pt x="368" y="232"/>
                </a:lnTo>
                <a:lnTo>
                  <a:pt x="366" y="234"/>
                </a:lnTo>
                <a:lnTo>
                  <a:pt x="364" y="234"/>
                </a:lnTo>
                <a:lnTo>
                  <a:pt x="363" y="232"/>
                </a:lnTo>
                <a:lnTo>
                  <a:pt x="359" y="231"/>
                </a:lnTo>
                <a:lnTo>
                  <a:pt x="356" y="227"/>
                </a:lnTo>
                <a:lnTo>
                  <a:pt x="351" y="224"/>
                </a:lnTo>
                <a:lnTo>
                  <a:pt x="347" y="222"/>
                </a:lnTo>
                <a:lnTo>
                  <a:pt x="346" y="222"/>
                </a:lnTo>
                <a:lnTo>
                  <a:pt x="344" y="222"/>
                </a:lnTo>
                <a:lnTo>
                  <a:pt x="342" y="222"/>
                </a:lnTo>
                <a:lnTo>
                  <a:pt x="342" y="222"/>
                </a:lnTo>
                <a:lnTo>
                  <a:pt x="339" y="222"/>
                </a:lnTo>
                <a:lnTo>
                  <a:pt x="336" y="224"/>
                </a:lnTo>
                <a:lnTo>
                  <a:pt x="332" y="222"/>
                </a:lnTo>
                <a:lnTo>
                  <a:pt x="326" y="222"/>
                </a:lnTo>
                <a:lnTo>
                  <a:pt x="322" y="222"/>
                </a:lnTo>
                <a:lnTo>
                  <a:pt x="321" y="220"/>
                </a:lnTo>
                <a:lnTo>
                  <a:pt x="319" y="220"/>
                </a:lnTo>
                <a:lnTo>
                  <a:pt x="319" y="219"/>
                </a:lnTo>
                <a:lnTo>
                  <a:pt x="315" y="219"/>
                </a:lnTo>
                <a:lnTo>
                  <a:pt x="312" y="217"/>
                </a:lnTo>
                <a:lnTo>
                  <a:pt x="309" y="215"/>
                </a:lnTo>
                <a:lnTo>
                  <a:pt x="307" y="215"/>
                </a:lnTo>
                <a:lnTo>
                  <a:pt x="307" y="214"/>
                </a:lnTo>
                <a:lnTo>
                  <a:pt x="305" y="212"/>
                </a:lnTo>
                <a:lnTo>
                  <a:pt x="305" y="210"/>
                </a:lnTo>
                <a:lnTo>
                  <a:pt x="304" y="209"/>
                </a:lnTo>
                <a:lnTo>
                  <a:pt x="297" y="205"/>
                </a:lnTo>
                <a:lnTo>
                  <a:pt x="290" y="200"/>
                </a:lnTo>
                <a:lnTo>
                  <a:pt x="284" y="194"/>
                </a:lnTo>
                <a:lnTo>
                  <a:pt x="280" y="192"/>
                </a:lnTo>
                <a:lnTo>
                  <a:pt x="278" y="192"/>
                </a:lnTo>
                <a:lnTo>
                  <a:pt x="277" y="194"/>
                </a:lnTo>
                <a:lnTo>
                  <a:pt x="275" y="195"/>
                </a:lnTo>
                <a:lnTo>
                  <a:pt x="275" y="199"/>
                </a:lnTo>
                <a:lnTo>
                  <a:pt x="273" y="202"/>
                </a:lnTo>
                <a:lnTo>
                  <a:pt x="270" y="205"/>
                </a:lnTo>
                <a:lnTo>
                  <a:pt x="268" y="209"/>
                </a:lnTo>
                <a:lnTo>
                  <a:pt x="265" y="210"/>
                </a:lnTo>
                <a:lnTo>
                  <a:pt x="263" y="210"/>
                </a:lnTo>
                <a:lnTo>
                  <a:pt x="262" y="209"/>
                </a:lnTo>
                <a:lnTo>
                  <a:pt x="260" y="207"/>
                </a:lnTo>
                <a:lnTo>
                  <a:pt x="258" y="205"/>
                </a:lnTo>
                <a:lnTo>
                  <a:pt x="255" y="204"/>
                </a:lnTo>
                <a:lnTo>
                  <a:pt x="255" y="202"/>
                </a:lnTo>
                <a:lnTo>
                  <a:pt x="255" y="200"/>
                </a:lnTo>
                <a:lnTo>
                  <a:pt x="255" y="197"/>
                </a:lnTo>
                <a:lnTo>
                  <a:pt x="255" y="192"/>
                </a:lnTo>
                <a:lnTo>
                  <a:pt x="255" y="190"/>
                </a:lnTo>
                <a:lnTo>
                  <a:pt x="255" y="189"/>
                </a:lnTo>
                <a:lnTo>
                  <a:pt x="257" y="187"/>
                </a:lnTo>
                <a:lnTo>
                  <a:pt x="257" y="185"/>
                </a:lnTo>
                <a:lnTo>
                  <a:pt x="258" y="182"/>
                </a:lnTo>
                <a:lnTo>
                  <a:pt x="260" y="177"/>
                </a:lnTo>
                <a:lnTo>
                  <a:pt x="262" y="172"/>
                </a:lnTo>
                <a:lnTo>
                  <a:pt x="263" y="168"/>
                </a:lnTo>
                <a:lnTo>
                  <a:pt x="265" y="167"/>
                </a:lnTo>
                <a:lnTo>
                  <a:pt x="267" y="165"/>
                </a:lnTo>
                <a:lnTo>
                  <a:pt x="267" y="163"/>
                </a:lnTo>
                <a:lnTo>
                  <a:pt x="268" y="160"/>
                </a:lnTo>
                <a:lnTo>
                  <a:pt x="268" y="157"/>
                </a:lnTo>
                <a:lnTo>
                  <a:pt x="268" y="153"/>
                </a:lnTo>
                <a:lnTo>
                  <a:pt x="268" y="150"/>
                </a:lnTo>
                <a:lnTo>
                  <a:pt x="267" y="148"/>
                </a:lnTo>
                <a:lnTo>
                  <a:pt x="265" y="145"/>
                </a:lnTo>
                <a:lnTo>
                  <a:pt x="263" y="140"/>
                </a:lnTo>
                <a:lnTo>
                  <a:pt x="260" y="138"/>
                </a:lnTo>
                <a:lnTo>
                  <a:pt x="257" y="136"/>
                </a:lnTo>
                <a:lnTo>
                  <a:pt x="255" y="133"/>
                </a:lnTo>
                <a:lnTo>
                  <a:pt x="252" y="130"/>
                </a:lnTo>
                <a:lnTo>
                  <a:pt x="250" y="130"/>
                </a:lnTo>
                <a:lnTo>
                  <a:pt x="248" y="128"/>
                </a:lnTo>
                <a:lnTo>
                  <a:pt x="245" y="128"/>
                </a:lnTo>
                <a:lnTo>
                  <a:pt x="240" y="126"/>
                </a:lnTo>
                <a:lnTo>
                  <a:pt x="236" y="125"/>
                </a:lnTo>
                <a:lnTo>
                  <a:pt x="233" y="123"/>
                </a:lnTo>
                <a:lnTo>
                  <a:pt x="230" y="121"/>
                </a:lnTo>
                <a:lnTo>
                  <a:pt x="226" y="121"/>
                </a:lnTo>
                <a:lnTo>
                  <a:pt x="221" y="121"/>
                </a:lnTo>
                <a:lnTo>
                  <a:pt x="216" y="120"/>
                </a:lnTo>
                <a:lnTo>
                  <a:pt x="215" y="120"/>
                </a:lnTo>
                <a:lnTo>
                  <a:pt x="213" y="118"/>
                </a:lnTo>
                <a:lnTo>
                  <a:pt x="213" y="116"/>
                </a:lnTo>
                <a:lnTo>
                  <a:pt x="215" y="115"/>
                </a:lnTo>
                <a:lnTo>
                  <a:pt x="215" y="111"/>
                </a:lnTo>
                <a:lnTo>
                  <a:pt x="213" y="106"/>
                </a:lnTo>
                <a:lnTo>
                  <a:pt x="211" y="103"/>
                </a:lnTo>
                <a:lnTo>
                  <a:pt x="208" y="99"/>
                </a:lnTo>
                <a:lnTo>
                  <a:pt x="203" y="96"/>
                </a:lnTo>
                <a:lnTo>
                  <a:pt x="200" y="94"/>
                </a:lnTo>
                <a:lnTo>
                  <a:pt x="196" y="94"/>
                </a:lnTo>
                <a:lnTo>
                  <a:pt x="191" y="94"/>
                </a:lnTo>
                <a:lnTo>
                  <a:pt x="186" y="94"/>
                </a:lnTo>
                <a:lnTo>
                  <a:pt x="181" y="94"/>
                </a:lnTo>
                <a:lnTo>
                  <a:pt x="181" y="91"/>
                </a:lnTo>
                <a:lnTo>
                  <a:pt x="181" y="88"/>
                </a:lnTo>
                <a:lnTo>
                  <a:pt x="179" y="84"/>
                </a:lnTo>
                <a:lnTo>
                  <a:pt x="176" y="83"/>
                </a:lnTo>
                <a:lnTo>
                  <a:pt x="174" y="79"/>
                </a:lnTo>
                <a:lnTo>
                  <a:pt x="173" y="76"/>
                </a:lnTo>
                <a:lnTo>
                  <a:pt x="173" y="74"/>
                </a:lnTo>
                <a:lnTo>
                  <a:pt x="171" y="74"/>
                </a:lnTo>
                <a:lnTo>
                  <a:pt x="171" y="74"/>
                </a:lnTo>
                <a:lnTo>
                  <a:pt x="171" y="74"/>
                </a:lnTo>
                <a:lnTo>
                  <a:pt x="169" y="74"/>
                </a:lnTo>
                <a:lnTo>
                  <a:pt x="169" y="71"/>
                </a:lnTo>
                <a:lnTo>
                  <a:pt x="168" y="66"/>
                </a:lnTo>
                <a:lnTo>
                  <a:pt x="169" y="62"/>
                </a:lnTo>
                <a:lnTo>
                  <a:pt x="169" y="61"/>
                </a:lnTo>
                <a:lnTo>
                  <a:pt x="169" y="59"/>
                </a:lnTo>
                <a:lnTo>
                  <a:pt x="168" y="59"/>
                </a:lnTo>
                <a:lnTo>
                  <a:pt x="166" y="59"/>
                </a:lnTo>
                <a:lnTo>
                  <a:pt x="164" y="59"/>
                </a:lnTo>
                <a:lnTo>
                  <a:pt x="161" y="61"/>
                </a:lnTo>
                <a:lnTo>
                  <a:pt x="159" y="61"/>
                </a:lnTo>
                <a:lnTo>
                  <a:pt x="154" y="61"/>
                </a:lnTo>
                <a:lnTo>
                  <a:pt x="151" y="62"/>
                </a:lnTo>
                <a:lnTo>
                  <a:pt x="149" y="62"/>
                </a:lnTo>
                <a:lnTo>
                  <a:pt x="147" y="64"/>
                </a:lnTo>
                <a:lnTo>
                  <a:pt x="147" y="64"/>
                </a:lnTo>
                <a:lnTo>
                  <a:pt x="147" y="64"/>
                </a:lnTo>
                <a:lnTo>
                  <a:pt x="146" y="64"/>
                </a:lnTo>
                <a:lnTo>
                  <a:pt x="144" y="62"/>
                </a:lnTo>
                <a:lnTo>
                  <a:pt x="142" y="61"/>
                </a:lnTo>
                <a:lnTo>
                  <a:pt x="141" y="57"/>
                </a:lnTo>
                <a:lnTo>
                  <a:pt x="139" y="57"/>
                </a:lnTo>
                <a:lnTo>
                  <a:pt x="139" y="56"/>
                </a:lnTo>
                <a:lnTo>
                  <a:pt x="137" y="56"/>
                </a:lnTo>
                <a:lnTo>
                  <a:pt x="134" y="57"/>
                </a:lnTo>
                <a:lnTo>
                  <a:pt x="131" y="59"/>
                </a:lnTo>
                <a:lnTo>
                  <a:pt x="127" y="59"/>
                </a:lnTo>
                <a:lnTo>
                  <a:pt x="126" y="61"/>
                </a:lnTo>
                <a:lnTo>
                  <a:pt x="124" y="62"/>
                </a:lnTo>
                <a:lnTo>
                  <a:pt x="122" y="66"/>
                </a:lnTo>
                <a:lnTo>
                  <a:pt x="119" y="68"/>
                </a:lnTo>
                <a:lnTo>
                  <a:pt x="115" y="69"/>
                </a:lnTo>
                <a:lnTo>
                  <a:pt x="112" y="69"/>
                </a:lnTo>
                <a:lnTo>
                  <a:pt x="110" y="69"/>
                </a:lnTo>
                <a:lnTo>
                  <a:pt x="109" y="69"/>
                </a:lnTo>
                <a:lnTo>
                  <a:pt x="107" y="71"/>
                </a:lnTo>
                <a:lnTo>
                  <a:pt x="107" y="73"/>
                </a:lnTo>
                <a:lnTo>
                  <a:pt x="107" y="76"/>
                </a:lnTo>
                <a:lnTo>
                  <a:pt x="109" y="79"/>
                </a:lnTo>
                <a:lnTo>
                  <a:pt x="109" y="81"/>
                </a:lnTo>
                <a:lnTo>
                  <a:pt x="107" y="83"/>
                </a:lnTo>
                <a:lnTo>
                  <a:pt x="104" y="83"/>
                </a:lnTo>
                <a:lnTo>
                  <a:pt x="99" y="84"/>
                </a:lnTo>
                <a:lnTo>
                  <a:pt x="92" y="84"/>
                </a:lnTo>
                <a:lnTo>
                  <a:pt x="87" y="84"/>
                </a:lnTo>
                <a:lnTo>
                  <a:pt x="85" y="84"/>
                </a:lnTo>
                <a:lnTo>
                  <a:pt x="84" y="84"/>
                </a:lnTo>
                <a:lnTo>
                  <a:pt x="84" y="83"/>
                </a:lnTo>
                <a:lnTo>
                  <a:pt x="82" y="83"/>
                </a:lnTo>
                <a:lnTo>
                  <a:pt x="82" y="83"/>
                </a:lnTo>
                <a:lnTo>
                  <a:pt x="79" y="81"/>
                </a:lnTo>
                <a:lnTo>
                  <a:pt x="75" y="78"/>
                </a:lnTo>
                <a:lnTo>
                  <a:pt x="73" y="76"/>
                </a:lnTo>
                <a:lnTo>
                  <a:pt x="72" y="76"/>
                </a:lnTo>
                <a:lnTo>
                  <a:pt x="72" y="78"/>
                </a:lnTo>
                <a:lnTo>
                  <a:pt x="72" y="79"/>
                </a:lnTo>
                <a:lnTo>
                  <a:pt x="70" y="81"/>
                </a:lnTo>
                <a:lnTo>
                  <a:pt x="70" y="83"/>
                </a:lnTo>
                <a:lnTo>
                  <a:pt x="72" y="84"/>
                </a:lnTo>
                <a:lnTo>
                  <a:pt x="72" y="86"/>
                </a:lnTo>
                <a:lnTo>
                  <a:pt x="70" y="88"/>
                </a:lnTo>
                <a:lnTo>
                  <a:pt x="68" y="91"/>
                </a:lnTo>
                <a:lnTo>
                  <a:pt x="65" y="94"/>
                </a:lnTo>
                <a:lnTo>
                  <a:pt x="65" y="98"/>
                </a:lnTo>
                <a:lnTo>
                  <a:pt x="63" y="99"/>
                </a:lnTo>
                <a:lnTo>
                  <a:pt x="62" y="101"/>
                </a:lnTo>
                <a:lnTo>
                  <a:pt x="60" y="103"/>
                </a:lnTo>
                <a:lnTo>
                  <a:pt x="55" y="103"/>
                </a:lnTo>
                <a:lnTo>
                  <a:pt x="52" y="103"/>
                </a:lnTo>
                <a:lnTo>
                  <a:pt x="48" y="103"/>
                </a:lnTo>
                <a:lnTo>
                  <a:pt x="47" y="103"/>
                </a:lnTo>
                <a:lnTo>
                  <a:pt x="45" y="104"/>
                </a:lnTo>
                <a:lnTo>
                  <a:pt x="40" y="111"/>
                </a:lnTo>
                <a:lnTo>
                  <a:pt x="33" y="120"/>
                </a:lnTo>
                <a:lnTo>
                  <a:pt x="31" y="123"/>
                </a:lnTo>
                <a:lnTo>
                  <a:pt x="28" y="126"/>
                </a:lnTo>
                <a:lnTo>
                  <a:pt x="25" y="131"/>
                </a:lnTo>
                <a:lnTo>
                  <a:pt x="20" y="135"/>
                </a:lnTo>
                <a:lnTo>
                  <a:pt x="18" y="138"/>
                </a:lnTo>
                <a:lnTo>
                  <a:pt x="16" y="140"/>
                </a:lnTo>
                <a:lnTo>
                  <a:pt x="13" y="141"/>
                </a:lnTo>
                <a:lnTo>
                  <a:pt x="11" y="143"/>
                </a:lnTo>
                <a:lnTo>
                  <a:pt x="10" y="145"/>
                </a:lnTo>
                <a:lnTo>
                  <a:pt x="10" y="140"/>
                </a:lnTo>
                <a:lnTo>
                  <a:pt x="8" y="128"/>
                </a:lnTo>
                <a:lnTo>
                  <a:pt x="5" y="111"/>
                </a:lnTo>
                <a:lnTo>
                  <a:pt x="3" y="93"/>
                </a:lnTo>
                <a:lnTo>
                  <a:pt x="0" y="78"/>
                </a:lnTo>
                <a:lnTo>
                  <a:pt x="36" y="71"/>
                </a:lnTo>
                <a:lnTo>
                  <a:pt x="75" y="62"/>
                </a:lnTo>
                <a:lnTo>
                  <a:pt x="114" y="54"/>
                </a:lnTo>
                <a:lnTo>
                  <a:pt x="154" y="47"/>
                </a:lnTo>
                <a:lnTo>
                  <a:pt x="191" y="39"/>
                </a:lnTo>
                <a:lnTo>
                  <a:pt x="226" y="32"/>
                </a:lnTo>
                <a:lnTo>
                  <a:pt x="257" y="26"/>
                </a:lnTo>
                <a:lnTo>
                  <a:pt x="282" y="20"/>
                </a:lnTo>
                <a:lnTo>
                  <a:pt x="300" y="17"/>
                </a:lnTo>
                <a:lnTo>
                  <a:pt x="310" y="14"/>
                </a:lnTo>
                <a:lnTo>
                  <a:pt x="331" y="10"/>
                </a:lnTo>
                <a:lnTo>
                  <a:pt x="349" y="7"/>
                </a:lnTo>
                <a:lnTo>
                  <a:pt x="361" y="5"/>
                </a:lnTo>
                <a:lnTo>
                  <a:pt x="368" y="0"/>
                </a:lnTo>
                <a:lnTo>
                  <a:pt x="36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3" name="Group 33"/>
          <p:cNvGraphicFramePr>
            <a:graphicFrameLocks/>
          </p:cNvGraphicFramePr>
          <p:nvPr>
            <p:extLst/>
          </p:nvPr>
        </p:nvGraphicFramePr>
        <p:xfrm>
          <a:off x="2844801" y="4366033"/>
          <a:ext cx="5730875" cy="1096968"/>
        </p:xfrm>
        <a:graphic>
          <a:graphicData uri="http://schemas.openxmlformats.org/drawingml/2006/table">
            <a:tbl>
              <a:tblPr/>
              <a:tblGrid>
                <a:gridCol w="3232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Three Largest Institutions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†*****</a:t>
                      </a:r>
                    </a:p>
                  </a:txBody>
                  <a:tcPr marL="91435" marR="91435" marT="45681" marB="45681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Number of In-state Freshmen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*****</a:t>
                      </a:r>
                    </a:p>
                  </a:txBody>
                  <a:tcPr marL="91435" marR="91435" marT="45681" marB="4568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Maryland – College Park</a:t>
                      </a:r>
                    </a:p>
                  </a:txBody>
                  <a:tcPr marL="91435" marR="91435" marT="45681" marB="45681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2,885</a:t>
                      </a:r>
                    </a:p>
                  </a:txBody>
                  <a:tcPr marL="91435" marR="91435" marT="45681" marB="4568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 Community College of Baltimore County</a:t>
                      </a:r>
                    </a:p>
                  </a:txBody>
                  <a:tcPr marL="91435" marR="91435" marT="45681" marB="45681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2,387</a:t>
                      </a:r>
                    </a:p>
                  </a:txBody>
                  <a:tcPr marL="91435" marR="91435" marT="45681" marB="45681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Montgomery College</a:t>
                      </a:r>
                    </a:p>
                  </a:txBody>
                  <a:tcPr marL="91435" marR="91435" marT="45681" marB="45681"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2,091</a:t>
                      </a:r>
                    </a:p>
                  </a:txBody>
                  <a:tcPr marL="91435" marR="91435" marT="45681" marB="45681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88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968389" y="1375477"/>
            <a:ext cx="1969389" cy="2536244"/>
          </a:xfrm>
        </p:spPr>
        <p:txBody>
          <a:bodyPr/>
          <a:lstStyle/>
          <a:p>
            <a:pPr algn="l"/>
            <a:r>
              <a:rPr lang="en-US" dirty="0"/>
              <a:t>UMCP increased its freshman class size by 32% 2015-2017 and an additional 600 students this fall.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Growth of Flagship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18687" y="2069564"/>
            <a:ext cx="6457018" cy="42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3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>
          <a:xfrm>
            <a:off x="918368" y="863954"/>
            <a:ext cx="7307263" cy="608978"/>
          </a:xfrm>
        </p:spPr>
        <p:txBody>
          <a:bodyPr/>
          <a:lstStyle/>
          <a:p>
            <a:r>
              <a:rPr lang="en-US" dirty="0"/>
              <a:t>Net price positioning chart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008"/>
            <a:ext cx="9144000" cy="528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2"/>
          </p:nvPr>
        </p:nvSpPr>
        <p:spPr>
          <a:xfrm>
            <a:off x="918368" y="855328"/>
            <a:ext cx="7307263" cy="608978"/>
          </a:xfrm>
        </p:spPr>
        <p:txBody>
          <a:bodyPr/>
          <a:lstStyle/>
          <a:p>
            <a:r>
              <a:rPr lang="en-US" dirty="0"/>
              <a:t>Net price positioning chart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306"/>
            <a:ext cx="9144000" cy="539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3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35902" y="1070988"/>
            <a:ext cx="8223899" cy="608978"/>
          </a:xfrm>
        </p:spPr>
        <p:txBody>
          <a:bodyPr/>
          <a:lstStyle/>
          <a:p>
            <a:r>
              <a:rPr lang="en-US" dirty="0"/>
              <a:t>First-year Student Net Revenue Benchmarks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/>
          </p:nvPr>
        </p:nvSpPr>
        <p:spPr>
          <a:xfrm>
            <a:off x="914400" y="1553855"/>
            <a:ext cx="7307263" cy="504825"/>
          </a:xfrm>
        </p:spPr>
        <p:txBody>
          <a:bodyPr/>
          <a:lstStyle/>
          <a:p>
            <a:r>
              <a:rPr lang="en-US" dirty="0"/>
              <a:t>Four-year Public Institutions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467" y="6350002"/>
            <a:ext cx="3437467" cy="4402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000" cap="none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 Copyright 2018, Ruffalo Noel Levitz, LLC</a:t>
            </a:r>
          </a:p>
          <a:p>
            <a:r>
              <a:rPr lang="en-US" sz="1000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2018 Discounting Report for Four-Year Public Institutions</a:t>
            </a:r>
            <a:endParaRPr lang="en-US" sz="1000" cap="none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526"/>
          <a:stretch/>
        </p:blipFill>
        <p:spPr>
          <a:xfrm>
            <a:off x="871104" y="2227790"/>
            <a:ext cx="7393854" cy="391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24237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Slide">
  <a:themeElements>
    <a:clrScheme name="Ruffalo Noel Levitz 2017">
      <a:dk1>
        <a:srgbClr val="002D5C"/>
      </a:dk1>
      <a:lt1>
        <a:srgbClr val="FFFFFF"/>
      </a:lt1>
      <a:dk2>
        <a:srgbClr val="5B6770"/>
      </a:dk2>
      <a:lt2>
        <a:srgbClr val="DBD9D6"/>
      </a:lt2>
      <a:accent1>
        <a:srgbClr val="A9AD00"/>
      </a:accent1>
      <a:accent2>
        <a:srgbClr val="007481"/>
      </a:accent2>
      <a:accent3>
        <a:srgbClr val="002D5C"/>
      </a:accent3>
      <a:accent4>
        <a:srgbClr val="C3D600"/>
      </a:accent4>
      <a:accent5>
        <a:srgbClr val="802245"/>
      </a:accent5>
      <a:accent6>
        <a:srgbClr val="EDAA00"/>
      </a:accent6>
      <a:hlink>
        <a:srgbClr val="007481"/>
      </a:hlink>
      <a:folHlink>
        <a:srgbClr val="5B6770"/>
      </a:folHlink>
    </a:clrScheme>
    <a:fontScheme name="RNL Fonts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>
          <a:defRPr sz="2000" b="1" cap="none" dirty="0" smtClean="0">
            <a:solidFill>
              <a:schemeClr val="accent1"/>
            </a:solidFill>
            <a:latin typeface="Lato Medium" panose="020F0602020204030203" pitchFamily="34" charset="0"/>
            <a:cs typeface="Lato Medium" panose="020F0602020204030203" pitchFamily="34" charset="0"/>
          </a:defRPr>
        </a:defPPr>
      </a:lstStyle>
    </a:txDef>
  </a:objectDefaults>
  <a:extraClrSchemeLst>
    <a:extraClrScheme>
      <a:clrScheme name="Noel Levitz 3">
        <a:dk1>
          <a:sysClr val="windowText" lastClr="000000"/>
        </a:dk1>
        <a:lt1>
          <a:sysClr val="window" lastClr="FFFFFF"/>
        </a:lt1>
        <a:dk2>
          <a:srgbClr val="174A7C"/>
        </a:dk2>
        <a:lt2>
          <a:srgbClr val="5F6E96"/>
        </a:lt2>
        <a:accent1>
          <a:srgbClr val="174A7C"/>
        </a:accent1>
        <a:accent2>
          <a:srgbClr val="9C7D0D"/>
        </a:accent2>
        <a:accent3>
          <a:srgbClr val="780032"/>
        </a:accent3>
        <a:accent4>
          <a:srgbClr val="666E66"/>
        </a:accent4>
        <a:accent5>
          <a:srgbClr val="532E63"/>
        </a:accent5>
        <a:accent6>
          <a:srgbClr val="B15C11"/>
        </a:accent6>
        <a:hlink>
          <a:srgbClr val="5B5836"/>
        </a:hlink>
        <a:folHlink>
          <a:srgbClr val="80561B"/>
        </a:folHlink>
      </a:clrScheme>
    </a:extraClrScheme>
  </a:extraClrSchemeLst>
  <a:extLst>
    <a:ext uri="{05A4C25C-085E-4340-85A3-A5531E510DB2}">
      <thm15:themeFamily xmlns:thm15="http://schemas.microsoft.com/office/thememl/2012/main" name="RNL_PPT_Template_0317.pptx" id="{6B8E1BD5-9610-4964-A892-3CEC40184509}" vid="{E63C2FCF-9279-4731-964B-C5763CF829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RNL_PPT_Template_0317</Template>
  <TotalTime>11927</TotalTime>
  <Words>908</Words>
  <Application>Microsoft Office PowerPoint</Application>
  <PresentationFormat>On-screen Show (4:3)</PresentationFormat>
  <Paragraphs>202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Gotham Narrow Light</vt:lpstr>
      <vt:lpstr>Gotham Narrow Medium</vt:lpstr>
      <vt:lpstr>Lato</vt:lpstr>
      <vt:lpstr>Lato Black</vt:lpstr>
      <vt:lpstr>Lato Heavy</vt:lpstr>
      <vt:lpstr>Lato Light</vt:lpstr>
      <vt:lpstr>Lato Medium</vt:lpstr>
      <vt:lpstr>Tahoma</vt:lpstr>
      <vt:lpstr>Times New Roman</vt:lpstr>
      <vt:lpstr>Wingdings</vt:lpstr>
      <vt:lpstr>Basic Slide</vt:lpstr>
      <vt:lpstr>Macro-Enabled Worksheet</vt:lpstr>
      <vt:lpstr>Advanced FinAid Solutions Fall 2018 Planning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Here’s to a successful year ahead!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A. Perry</dc:creator>
  <cp:lastModifiedBy>Christy Harper</cp:lastModifiedBy>
  <cp:revision>81</cp:revision>
  <dcterms:created xsi:type="dcterms:W3CDTF">2017-04-27T12:59:24Z</dcterms:created>
  <dcterms:modified xsi:type="dcterms:W3CDTF">2018-08-27T12:59:22Z</dcterms:modified>
</cp:coreProperties>
</file>