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53" autoAdjust="0"/>
  </p:normalViewPr>
  <p:slideViewPr>
    <p:cSldViewPr snapToGrid="0" snapToObjects="1">
      <p:cViewPr varScale="1">
        <p:scale>
          <a:sx n="74" d="100"/>
          <a:sy n="74" d="100"/>
        </p:scale>
        <p:origin x="10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A98AF03-7270-45C2-A683-C5E353EF01A5}" type="datetime4">
              <a:rPr lang="en-US" smtClean="0"/>
              <a:pPr/>
              <a:t>August 9, 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AF16DE-A0D5-4438-950F-5B1E159C2C2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FB5AFD-D735-4504-A039-ADEBB6448D55}" type="datetime4">
              <a:rPr lang="en-US" smtClean="0"/>
              <a:pPr/>
              <a:t>August 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B37D5FE-740C-46F5-801A-FA5477D9711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5C8118-FB93-4E87-B380-0175F2FE2167}" type="datetime4">
              <a:rPr lang="en-US" smtClean="0"/>
              <a:pPr/>
              <a:t>August 9, 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5A93482-8E69-40F7-BCAD-5662A6CADB27}" type="datetime4">
              <a:rPr lang="en-US" smtClean="0"/>
              <a:pPr/>
              <a:t>August 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B37D5FE-740C-46F5-801A-FA5477D9711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BB7EAE1-CAAC-4AEF-919E-158692B1E55E}" type="datetime4">
              <a:rPr lang="en-US" smtClean="0"/>
              <a:pPr/>
              <a:t>August 9, 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AF16DE-A0D5-4438-950F-5B1E159C2C2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525A706-D8F2-4D1A-855A-CADC92600C26}" type="datetime4">
              <a:rPr lang="en-US" smtClean="0"/>
              <a:pPr/>
              <a:t>August 9,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9B4F123-1704-49AC-9D15-C4B1462B8014}" type="datetime4">
              <a:rPr lang="en-US" smtClean="0"/>
              <a:pPr/>
              <a:t>August 9, 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B37D5FE-740C-46F5-801A-FA5477D9711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3127EC2-47FB-48A1-8644-C8A81DDAA119}" type="datetime4">
              <a:rPr lang="en-US" smtClean="0"/>
              <a:pPr/>
              <a:t>August 9, 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E3EC3ED-7435-49F9-84C8-03CCA2F8DEDB}" type="datetime4">
              <a:rPr lang="en-US" smtClean="0"/>
              <a:pPr/>
              <a:t>August 9,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FC49BF1-FCD3-4395-8FF6-0047AF66228E}" type="datetime4">
              <a:rPr lang="en-US" smtClean="0"/>
              <a:pPr/>
              <a:t>August 9, 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B37D5FE-740C-46F5-801A-FA5477D9711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A861222-2C8B-4501-BE87-6797EC025925}" type="datetime4">
              <a:rPr lang="en-US" smtClean="0"/>
              <a:pPr/>
              <a:t>August 9, 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6C01193-8287-4834-A286-6B880643E934}" type="datetime4">
              <a:rPr lang="en-US" smtClean="0"/>
              <a:pPr/>
              <a:t>August 9, 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B37D5FE-740C-46F5-801A-FA5477D9711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tiff"/><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turnonccmath.net/" TargetMode="External"/><Relationship Id="rId2" Type="http://schemas.openxmlformats.org/officeDocument/2006/relationships/hyperlink" Target="http://www.corestandards.org/math"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85959"/>
            <a:ext cx="6400800" cy="1752600"/>
          </a:xfrm>
        </p:spPr>
        <p:txBody>
          <a:bodyPr>
            <a:normAutofit/>
          </a:bodyPr>
          <a:lstStyle/>
          <a:p>
            <a:r>
              <a:rPr lang="en-US" sz="2000" dirty="0"/>
              <a:t>Authors: Zoe Siers and Taylor </a:t>
            </a:r>
            <a:r>
              <a:rPr lang="en-US" sz="2000" dirty="0" err="1"/>
              <a:t>frederick</a:t>
            </a:r>
            <a:endParaRPr lang="en-US" sz="2000" dirty="0"/>
          </a:p>
          <a:p>
            <a:r>
              <a:rPr lang="en-US" sz="2000" dirty="0"/>
              <a:t>Mentor: Dr. Claudia Burgess</a:t>
            </a:r>
          </a:p>
        </p:txBody>
      </p:sp>
      <p:sp>
        <p:nvSpPr>
          <p:cNvPr id="2" name="Title 1"/>
          <p:cNvSpPr>
            <a:spLocks noGrp="1"/>
          </p:cNvSpPr>
          <p:nvPr>
            <p:ph type="ctrTitle"/>
          </p:nvPr>
        </p:nvSpPr>
        <p:spPr/>
        <p:txBody>
          <a:bodyPr>
            <a:normAutofit fontScale="90000"/>
          </a:bodyPr>
          <a:lstStyle/>
          <a:p>
            <a:r>
              <a:rPr lang="en-US" dirty="0"/>
              <a:t>Helping Third Graders Interpret and Make Sense of Word Problems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69" y="4343332"/>
            <a:ext cx="1742389" cy="175288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15655" y="4291016"/>
            <a:ext cx="5793506" cy="1828800"/>
          </a:xfrm>
          <a:prstGeom prst="rect">
            <a:avLst/>
          </a:prstGeom>
        </p:spPr>
      </p:pic>
    </p:spTree>
    <p:extLst>
      <p:ext uri="{BB962C8B-B14F-4D97-AF65-F5344CB8AC3E}">
        <p14:creationId xmlns:p14="http://schemas.microsoft.com/office/powerpoint/2010/main" val="300338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695377"/>
            <a:ext cx="6480174" cy="3513868"/>
          </a:xfrm>
          <a:solidFill>
            <a:srgbClr val="C3AFCC"/>
          </a:solidFill>
          <a:ln w="38100" cmpd="sng">
            <a:solidFill>
              <a:schemeClr val="tx1"/>
            </a:solidFill>
          </a:ln>
        </p:spPr>
        <p:txBody>
          <a:bodyPr>
            <a:noAutofit/>
          </a:bodyPr>
          <a:lstStyle/>
          <a:p>
            <a:r>
              <a:rPr lang="en-US" sz="2700" dirty="0"/>
              <a:t>Some children attended a birthday party. At 3’oclock, 14 children went home and then there were 21 children at the party. How many children attended the birthday party?</a:t>
            </a:r>
          </a:p>
        </p:txBody>
      </p:sp>
      <p:sp>
        <p:nvSpPr>
          <p:cNvPr id="3" name="Title 2"/>
          <p:cNvSpPr>
            <a:spLocks noGrp="1"/>
          </p:cNvSpPr>
          <p:nvPr>
            <p:ph type="title"/>
          </p:nvPr>
        </p:nvSpPr>
        <p:spPr>
          <a:xfrm>
            <a:off x="722313" y="878072"/>
            <a:ext cx="7772400" cy="818687"/>
          </a:xfrm>
        </p:spPr>
        <p:txBody>
          <a:bodyPr>
            <a:noAutofit/>
          </a:bodyPr>
          <a:lstStyle/>
          <a:p>
            <a:r>
              <a:rPr lang="en-US" sz="6600" dirty="0"/>
              <a:t>Key Task 3</a:t>
            </a:r>
          </a:p>
        </p:txBody>
      </p:sp>
    </p:spTree>
    <p:extLst>
      <p:ext uri="{BB962C8B-B14F-4D97-AF65-F5344CB8AC3E}">
        <p14:creationId xmlns:p14="http://schemas.microsoft.com/office/powerpoint/2010/main" val="275565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90" y="909434"/>
            <a:ext cx="2438400" cy="1238713"/>
          </a:xfrm>
          <a:noFill/>
          <a:ln w="38100" cmpd="sng">
            <a:solidFill>
              <a:schemeClr val="bg2"/>
            </a:solidFill>
          </a:ln>
        </p:spPr>
        <p:txBody>
          <a:bodyPr/>
          <a:lstStyle/>
          <a:p>
            <a:pPr algn="ctr"/>
            <a:r>
              <a:rPr lang="en-US" dirty="0">
                <a:solidFill>
                  <a:schemeClr val="bg1"/>
                </a:solidFill>
              </a:rPr>
              <a:t>Initial Assessment Results</a:t>
            </a:r>
          </a:p>
        </p:txBody>
      </p:sp>
      <p:sp>
        <p:nvSpPr>
          <p:cNvPr id="4" name="Text Placeholder 3"/>
          <p:cNvSpPr>
            <a:spLocks noGrp="1"/>
          </p:cNvSpPr>
          <p:nvPr>
            <p:ph type="body" sz="half" idx="2"/>
          </p:nvPr>
        </p:nvSpPr>
        <p:spPr>
          <a:xfrm>
            <a:off x="271256" y="2148148"/>
            <a:ext cx="2438400" cy="4150058"/>
          </a:xfrm>
        </p:spPr>
        <p:txBody>
          <a:bodyPr>
            <a:normAutofit lnSpcReduction="10000"/>
          </a:bodyPr>
          <a:lstStyle/>
          <a:p>
            <a:pPr marL="457200" indent="-457200" algn="ctr">
              <a:buClr>
                <a:schemeClr val="bg1"/>
              </a:buClr>
              <a:buFont typeface="Courier New"/>
              <a:buChar char="o"/>
            </a:pPr>
            <a:r>
              <a:rPr lang="en-US" sz="2800" dirty="0"/>
              <a:t>During the pre-interview, each student solved the problems using various methods. </a:t>
            </a:r>
          </a:p>
        </p:txBody>
      </p:sp>
      <p:pic>
        <p:nvPicPr>
          <p:cNvPr id="5" name="Picture 4" descr="Screen Shot 2018-07-31 at 11.33.12 AM.png"/>
          <p:cNvPicPr>
            <a:picLocks noChangeAspect="1"/>
          </p:cNvPicPr>
          <p:nvPr/>
        </p:nvPicPr>
        <p:blipFill rotWithShape="1">
          <a:blip r:embed="rId2">
            <a:extLst>
              <a:ext uri="{28A0092B-C50C-407E-A947-70E740481C1C}">
                <a14:useLocalDpi xmlns:a14="http://schemas.microsoft.com/office/drawing/2010/main" val="0"/>
              </a:ext>
            </a:extLst>
          </a:blip>
          <a:srcRect t="3341"/>
          <a:stretch/>
        </p:blipFill>
        <p:spPr>
          <a:xfrm>
            <a:off x="3000375" y="595836"/>
            <a:ext cx="5867400" cy="5702369"/>
          </a:xfrm>
          <a:prstGeom prst="rect">
            <a:avLst/>
          </a:prstGeom>
          <a:ln w="38100" cmpd="sng">
            <a:solidFill>
              <a:schemeClr val="tx1"/>
            </a:solidFill>
          </a:ln>
        </p:spPr>
      </p:pic>
      <p:sp>
        <p:nvSpPr>
          <p:cNvPr id="7" name="TextBox 6"/>
          <p:cNvSpPr txBox="1"/>
          <p:nvPr/>
        </p:nvSpPr>
        <p:spPr>
          <a:xfrm>
            <a:off x="3135534" y="689915"/>
            <a:ext cx="2680881" cy="523220"/>
          </a:xfrm>
          <a:prstGeom prst="rect">
            <a:avLst/>
          </a:prstGeom>
          <a:noFill/>
        </p:spPr>
        <p:txBody>
          <a:bodyPr wrap="square" rtlCol="0">
            <a:spAutoFit/>
          </a:bodyPr>
          <a:lstStyle/>
          <a:p>
            <a:pPr algn="ctr"/>
            <a:r>
              <a:rPr lang="en-US" sz="2800" u="sng" dirty="0" err="1">
                <a:solidFill>
                  <a:srgbClr val="FFFFFF"/>
                </a:solidFill>
              </a:rPr>
              <a:t>Jessa</a:t>
            </a:r>
            <a:endParaRPr lang="en-US" sz="2800" u="sng" dirty="0">
              <a:solidFill>
                <a:srgbClr val="FFFFFF"/>
              </a:solidFill>
            </a:endParaRPr>
          </a:p>
        </p:txBody>
      </p:sp>
      <p:sp>
        <p:nvSpPr>
          <p:cNvPr id="8" name="TextBox 7"/>
          <p:cNvSpPr txBox="1"/>
          <p:nvPr/>
        </p:nvSpPr>
        <p:spPr>
          <a:xfrm>
            <a:off x="6020225" y="689915"/>
            <a:ext cx="2727914" cy="523220"/>
          </a:xfrm>
          <a:prstGeom prst="rect">
            <a:avLst/>
          </a:prstGeom>
          <a:noFill/>
        </p:spPr>
        <p:txBody>
          <a:bodyPr wrap="square" rtlCol="0">
            <a:spAutoFit/>
          </a:bodyPr>
          <a:lstStyle/>
          <a:p>
            <a:pPr algn="ctr"/>
            <a:r>
              <a:rPr lang="en-US" sz="2800" u="sng" dirty="0">
                <a:solidFill>
                  <a:srgbClr val="FFFFFF"/>
                </a:solidFill>
              </a:rPr>
              <a:t>Justin</a:t>
            </a:r>
          </a:p>
        </p:txBody>
      </p:sp>
      <p:pic>
        <p:nvPicPr>
          <p:cNvPr id="9" name="Picture 8" descr="Screen Shot 2018-07-31 at 11.42.48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3750738" y="1294946"/>
            <a:ext cx="1450475" cy="2680879"/>
          </a:xfrm>
          <a:prstGeom prst="rect">
            <a:avLst/>
          </a:prstGeom>
          <a:ln w="38100" cmpd="sng">
            <a:solidFill>
              <a:srgbClr val="663366"/>
            </a:solidFill>
          </a:ln>
        </p:spPr>
      </p:pic>
      <p:pic>
        <p:nvPicPr>
          <p:cNvPr id="11" name="Picture 10" descr="Screen Shot 2018-07-31 at 11.44.31 AM.png"/>
          <p:cNvPicPr>
            <a:picLocks noChangeAspect="1"/>
          </p:cNvPicPr>
          <p:nvPr/>
        </p:nvPicPr>
        <p:blipFill rotWithShape="1">
          <a:blip r:embed="rId4">
            <a:extLst>
              <a:ext uri="{28A0092B-C50C-407E-A947-70E740481C1C}">
                <a14:useLocalDpi xmlns:a14="http://schemas.microsoft.com/office/drawing/2010/main" val="0"/>
              </a:ext>
            </a:extLst>
          </a:blip>
          <a:srcRect l="6862"/>
          <a:stretch/>
        </p:blipFill>
        <p:spPr>
          <a:xfrm>
            <a:off x="6710043" y="1560883"/>
            <a:ext cx="1771484" cy="2245990"/>
          </a:xfrm>
          <a:prstGeom prst="rect">
            <a:avLst/>
          </a:prstGeom>
          <a:ln w="38100" cmpd="sng">
            <a:solidFill>
              <a:srgbClr val="663366"/>
            </a:solidFill>
          </a:ln>
        </p:spPr>
      </p:pic>
      <p:sp>
        <p:nvSpPr>
          <p:cNvPr id="12" name="TextBox 11"/>
          <p:cNvSpPr txBox="1"/>
          <p:nvPr/>
        </p:nvSpPr>
        <p:spPr>
          <a:xfrm>
            <a:off x="3135534" y="3771271"/>
            <a:ext cx="2555460" cy="1938992"/>
          </a:xfrm>
          <a:prstGeom prst="rect">
            <a:avLst/>
          </a:prstGeom>
          <a:noFill/>
          <a:ln>
            <a:solidFill>
              <a:schemeClr val="accent1"/>
            </a:solidFill>
          </a:ln>
        </p:spPr>
        <p:txBody>
          <a:bodyPr wrap="square" rtlCol="0">
            <a:spAutoFit/>
          </a:bodyPr>
          <a:lstStyle/>
          <a:p>
            <a:pPr marL="285750" indent="-285750" algn="ctr">
              <a:buFont typeface="Arial"/>
              <a:buChar char="•"/>
            </a:pPr>
            <a:r>
              <a:rPr lang="en-US" sz="2000" dirty="0"/>
              <a:t>She used a number sentence, a hundreds chart, and then an open number line to solve the problem.</a:t>
            </a:r>
          </a:p>
        </p:txBody>
      </p:sp>
      <p:sp>
        <p:nvSpPr>
          <p:cNvPr id="13" name="TextBox 12"/>
          <p:cNvSpPr txBox="1"/>
          <p:nvPr/>
        </p:nvSpPr>
        <p:spPr>
          <a:xfrm>
            <a:off x="6020225" y="3909129"/>
            <a:ext cx="2847550" cy="1631216"/>
          </a:xfrm>
          <a:prstGeom prst="rect">
            <a:avLst/>
          </a:prstGeom>
          <a:noFill/>
          <a:ln w="12700" cmpd="sng">
            <a:solidFill>
              <a:srgbClr val="663366"/>
            </a:solidFill>
          </a:ln>
        </p:spPr>
        <p:txBody>
          <a:bodyPr wrap="square" rtlCol="0">
            <a:spAutoFit/>
          </a:bodyPr>
          <a:lstStyle/>
          <a:p>
            <a:pPr marL="285750" indent="-285750" algn="ctr">
              <a:buFont typeface="Arial"/>
              <a:buChar char="•"/>
            </a:pPr>
            <a:r>
              <a:rPr lang="en-US" sz="2000" dirty="0"/>
              <a:t>He created a t-chart with double digit numbers to organize and decompose tens and ones. </a:t>
            </a:r>
          </a:p>
        </p:txBody>
      </p:sp>
    </p:spTree>
    <p:extLst>
      <p:ext uri="{BB962C8B-B14F-4D97-AF65-F5344CB8AC3E}">
        <p14:creationId xmlns:p14="http://schemas.microsoft.com/office/powerpoint/2010/main" val="80181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Initial Assessment Results Continued</a:t>
            </a:r>
          </a:p>
        </p:txBody>
      </p:sp>
      <p:sp>
        <p:nvSpPr>
          <p:cNvPr id="2" name="TextBox 1"/>
          <p:cNvSpPr txBox="1"/>
          <p:nvPr/>
        </p:nvSpPr>
        <p:spPr>
          <a:xfrm>
            <a:off x="438975" y="1536631"/>
            <a:ext cx="4044838" cy="646331"/>
          </a:xfrm>
          <a:prstGeom prst="rect">
            <a:avLst/>
          </a:prstGeom>
          <a:noFill/>
        </p:spPr>
        <p:txBody>
          <a:bodyPr wrap="square" rtlCol="0">
            <a:spAutoFit/>
          </a:bodyPr>
          <a:lstStyle/>
          <a:p>
            <a:pPr algn="ctr"/>
            <a:r>
              <a:rPr lang="en-US" sz="3600" dirty="0">
                <a:solidFill>
                  <a:schemeClr val="bg1"/>
                </a:solidFill>
              </a:rPr>
              <a:t>Joy</a:t>
            </a:r>
          </a:p>
        </p:txBody>
      </p:sp>
      <p:sp>
        <p:nvSpPr>
          <p:cNvPr id="4" name="TextBox 3"/>
          <p:cNvSpPr txBox="1"/>
          <p:nvPr/>
        </p:nvSpPr>
        <p:spPr>
          <a:xfrm>
            <a:off x="4791314" y="1547912"/>
            <a:ext cx="4044838" cy="646331"/>
          </a:xfrm>
          <a:prstGeom prst="rect">
            <a:avLst/>
          </a:prstGeom>
          <a:noFill/>
        </p:spPr>
        <p:txBody>
          <a:bodyPr wrap="square" rtlCol="0">
            <a:spAutoFit/>
          </a:bodyPr>
          <a:lstStyle/>
          <a:p>
            <a:pPr algn="ctr"/>
            <a:r>
              <a:rPr lang="en-US" sz="3600" dirty="0">
                <a:solidFill>
                  <a:schemeClr val="bg1"/>
                </a:solidFill>
              </a:rPr>
              <a:t>Jill</a:t>
            </a:r>
          </a:p>
        </p:txBody>
      </p:sp>
      <p:sp>
        <p:nvSpPr>
          <p:cNvPr id="3" name="TextBox 2"/>
          <p:cNvSpPr txBox="1"/>
          <p:nvPr/>
        </p:nvSpPr>
        <p:spPr>
          <a:xfrm>
            <a:off x="301752" y="2399026"/>
            <a:ext cx="4182061" cy="1477328"/>
          </a:xfrm>
          <a:prstGeom prst="rect">
            <a:avLst/>
          </a:prstGeom>
          <a:noFill/>
        </p:spPr>
        <p:txBody>
          <a:bodyPr wrap="square" rtlCol="0">
            <a:spAutoFit/>
          </a:bodyPr>
          <a:lstStyle/>
          <a:p>
            <a:pPr algn="ctr"/>
            <a:r>
              <a:rPr lang="en-US" dirty="0"/>
              <a:t>She used a keyword strategy in Key Task 3 and added the two numbers because it said “how many.” We believe she subtracted 21 because the problem stated that the children went home.  </a:t>
            </a:r>
          </a:p>
        </p:txBody>
      </p:sp>
      <p:pic>
        <p:nvPicPr>
          <p:cNvPr id="7" name="Picture 6">
            <a:extLst>
              <a:ext uri="{FF2B5EF4-FFF2-40B4-BE49-F238E27FC236}">
                <a16:creationId xmlns:a16="http://schemas.microsoft.com/office/drawing/2014/main" id="{153DD559-5E91-474B-9977-02339E895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474" y="19842617"/>
            <a:ext cx="1727200" cy="2527300"/>
          </a:xfrm>
          <a:prstGeom prst="rect">
            <a:avLst/>
          </a:prstGeom>
        </p:spPr>
      </p:pic>
      <p:pic>
        <p:nvPicPr>
          <p:cNvPr id="8" name="Picture 7">
            <a:extLst>
              <a:ext uri="{FF2B5EF4-FFF2-40B4-BE49-F238E27FC236}">
                <a16:creationId xmlns:a16="http://schemas.microsoft.com/office/drawing/2014/main" id="{153DD559-5E91-474B-9977-02339E895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874" y="19995017"/>
            <a:ext cx="1727200" cy="2527300"/>
          </a:xfrm>
          <a:prstGeom prst="rect">
            <a:avLst/>
          </a:prstGeom>
        </p:spPr>
      </p:pic>
      <p:pic>
        <p:nvPicPr>
          <p:cNvPr id="9" name="Picture 8">
            <a:extLst>
              <a:ext uri="{FF2B5EF4-FFF2-40B4-BE49-F238E27FC236}">
                <a16:creationId xmlns:a16="http://schemas.microsoft.com/office/drawing/2014/main" id="{153DD559-5E91-474B-9977-02339E895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274" y="20147417"/>
            <a:ext cx="1727200" cy="2527300"/>
          </a:xfrm>
          <a:prstGeom prst="rect">
            <a:avLst/>
          </a:prstGeom>
        </p:spPr>
      </p:pic>
      <p:sp>
        <p:nvSpPr>
          <p:cNvPr id="5" name="TextBox 4"/>
          <p:cNvSpPr txBox="1"/>
          <p:nvPr/>
        </p:nvSpPr>
        <p:spPr>
          <a:xfrm>
            <a:off x="2116485" y="4751012"/>
            <a:ext cx="184666" cy="369332"/>
          </a:xfrm>
          <a:prstGeom prst="rect">
            <a:avLst/>
          </a:prstGeom>
          <a:noFill/>
        </p:spPr>
        <p:txBody>
          <a:bodyPr wrap="none" rtlCol="0">
            <a:spAutoFit/>
          </a:bodyPr>
          <a:lstStyle/>
          <a:p>
            <a:endParaRPr lang="en-US" dirty="0"/>
          </a:p>
        </p:txBody>
      </p:sp>
      <p:pic>
        <p:nvPicPr>
          <p:cNvPr id="10" name="Picture 9" descr="Screen Shot 2018-08-07 at 11.14.55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4213" y="3986114"/>
            <a:ext cx="1676579" cy="2169691"/>
          </a:xfrm>
          <a:prstGeom prst="rect">
            <a:avLst/>
          </a:prstGeom>
          <a:ln w="38100" cmpd="sng">
            <a:solidFill>
              <a:schemeClr val="accent1"/>
            </a:solidFill>
          </a:ln>
        </p:spPr>
      </p:pic>
      <p:sp>
        <p:nvSpPr>
          <p:cNvPr id="11" name="Cloud 10"/>
          <p:cNvSpPr/>
          <p:nvPr/>
        </p:nvSpPr>
        <p:spPr>
          <a:xfrm>
            <a:off x="301751" y="4217896"/>
            <a:ext cx="1309583" cy="103487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21133608">
            <a:off x="567891" y="4289347"/>
            <a:ext cx="858777" cy="923330"/>
          </a:xfrm>
          <a:prstGeom prst="rect">
            <a:avLst/>
          </a:prstGeom>
          <a:noFill/>
        </p:spPr>
        <p:txBody>
          <a:bodyPr wrap="square" rtlCol="0">
            <a:spAutoFit/>
          </a:bodyPr>
          <a:lstStyle/>
          <a:p>
            <a:pPr algn="ctr"/>
            <a:r>
              <a:rPr lang="en-US" b="1" dirty="0">
                <a:solidFill>
                  <a:srgbClr val="FFFFFF"/>
                </a:solidFill>
              </a:rPr>
              <a:t>Key Task 3</a:t>
            </a:r>
          </a:p>
        </p:txBody>
      </p:sp>
      <p:sp>
        <p:nvSpPr>
          <p:cNvPr id="14" name="TextBox 13"/>
          <p:cNvSpPr txBox="1"/>
          <p:nvPr/>
        </p:nvSpPr>
        <p:spPr>
          <a:xfrm>
            <a:off x="4640590" y="2399026"/>
            <a:ext cx="4195562" cy="646331"/>
          </a:xfrm>
          <a:prstGeom prst="rect">
            <a:avLst/>
          </a:prstGeom>
          <a:noFill/>
        </p:spPr>
        <p:txBody>
          <a:bodyPr wrap="square" rtlCol="0">
            <a:spAutoFit/>
          </a:bodyPr>
          <a:lstStyle/>
          <a:p>
            <a:pPr algn="ctr"/>
            <a:r>
              <a:rPr lang="en-US" dirty="0"/>
              <a:t>Jill used the counting-on strategy to solve word problems.  </a:t>
            </a:r>
          </a:p>
        </p:txBody>
      </p:sp>
      <p:sp>
        <p:nvSpPr>
          <p:cNvPr id="16" name="Vertical Scroll 15"/>
          <p:cNvSpPr/>
          <p:nvPr/>
        </p:nvSpPr>
        <p:spPr>
          <a:xfrm>
            <a:off x="4624915" y="3045357"/>
            <a:ext cx="4483813" cy="3126128"/>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860082" y="3648009"/>
            <a:ext cx="4044838" cy="1938992"/>
          </a:xfrm>
          <a:prstGeom prst="rect">
            <a:avLst/>
          </a:prstGeom>
          <a:noFill/>
        </p:spPr>
        <p:txBody>
          <a:bodyPr wrap="square" rtlCol="0">
            <a:spAutoFit/>
          </a:bodyPr>
          <a:lstStyle/>
          <a:p>
            <a:pPr algn="ctr"/>
            <a:r>
              <a:rPr lang="en-US" sz="2400" dirty="0">
                <a:solidFill>
                  <a:srgbClr val="FFFFFF"/>
                </a:solidFill>
                <a:latin typeface="Comic Sans MS"/>
                <a:cs typeface="Comic Sans MS"/>
              </a:rPr>
              <a:t>Key Task 1:</a:t>
            </a:r>
          </a:p>
          <a:p>
            <a:pPr algn="ctr"/>
            <a:r>
              <a:rPr lang="en-US" sz="2400" dirty="0">
                <a:solidFill>
                  <a:srgbClr val="FFFFFF"/>
                </a:solidFill>
                <a:latin typeface="Comic Sans MS"/>
                <a:cs typeface="Comic Sans MS"/>
              </a:rPr>
              <a:t>Jill: I counted. I started at 15.</a:t>
            </a:r>
          </a:p>
          <a:p>
            <a:pPr algn="ctr"/>
            <a:r>
              <a:rPr lang="en-US" sz="2400" dirty="0">
                <a:solidFill>
                  <a:srgbClr val="FFFFFF"/>
                </a:solidFill>
                <a:latin typeface="Comic Sans MS"/>
                <a:cs typeface="Comic Sans MS"/>
              </a:rPr>
              <a:t>(she then counted on to 26)</a:t>
            </a:r>
          </a:p>
        </p:txBody>
      </p:sp>
    </p:spTree>
    <p:extLst>
      <p:ext uri="{BB962C8B-B14F-4D97-AF65-F5344CB8AC3E}">
        <p14:creationId xmlns:p14="http://schemas.microsoft.com/office/powerpoint/2010/main" val="239208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Modeling Strategies for Word Problems </a:t>
            </a:r>
          </a:p>
        </p:txBody>
      </p:sp>
      <p:sp>
        <p:nvSpPr>
          <p:cNvPr id="3" name="Vertical Text Placeholder 2"/>
          <p:cNvSpPr>
            <a:spLocks noGrp="1"/>
          </p:cNvSpPr>
          <p:nvPr>
            <p:ph type="body" orient="vert" idx="1"/>
          </p:nvPr>
        </p:nvSpPr>
        <p:spPr>
          <a:xfrm rot="16200000">
            <a:off x="2243503" y="-436482"/>
            <a:ext cx="4798054" cy="8681553"/>
          </a:xfrm>
        </p:spPr>
        <p:txBody>
          <a:bodyPr/>
          <a:lstStyle/>
          <a:p>
            <a:r>
              <a:rPr lang="en-US" dirty="0"/>
              <a:t>Introductory lesson into making sense of word problems by using an acronym that helped students organize their thinking. </a:t>
            </a:r>
          </a:p>
          <a:p>
            <a:endParaRPr lang="en-US" dirty="0"/>
          </a:p>
          <a:p>
            <a:endParaRPr lang="en-US" dirty="0"/>
          </a:p>
          <a:p>
            <a:endParaRPr lang="en-US" dirty="0"/>
          </a:p>
          <a:p>
            <a:endParaRPr lang="en-US" dirty="0"/>
          </a:p>
          <a:p>
            <a:r>
              <a:rPr lang="en-US" dirty="0"/>
              <a:t>Students responded well to the “looking for” question in the acronym. </a:t>
            </a:r>
          </a:p>
        </p:txBody>
      </p:sp>
      <p:sp>
        <p:nvSpPr>
          <p:cNvPr id="10" name="Pentagon 9"/>
          <p:cNvSpPr/>
          <p:nvPr/>
        </p:nvSpPr>
        <p:spPr>
          <a:xfrm>
            <a:off x="301752" y="3104621"/>
            <a:ext cx="8534400" cy="123169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38972" y="3135982"/>
            <a:ext cx="1473701" cy="923330"/>
          </a:xfrm>
          <a:prstGeom prst="rect">
            <a:avLst/>
          </a:prstGeom>
          <a:noFill/>
        </p:spPr>
        <p:txBody>
          <a:bodyPr wrap="square" rtlCol="0">
            <a:spAutoFit/>
          </a:bodyPr>
          <a:lstStyle/>
          <a:p>
            <a:pPr algn="ctr"/>
            <a:r>
              <a:rPr lang="en-US" b="1" u="sng" dirty="0">
                <a:solidFill>
                  <a:srgbClr val="FFFFFF"/>
                </a:solidFill>
                <a:latin typeface="Chalkboard"/>
                <a:cs typeface="Chalkboard"/>
              </a:rPr>
              <a:t>What’s</a:t>
            </a:r>
          </a:p>
          <a:p>
            <a:pPr algn="ctr"/>
            <a:r>
              <a:rPr lang="en-US" dirty="0">
                <a:solidFill>
                  <a:srgbClr val="FFFFFF"/>
                </a:solidFill>
                <a:latin typeface="Chalkboard"/>
                <a:cs typeface="Chalkboard"/>
              </a:rPr>
              <a:t>What is going on?</a:t>
            </a:r>
          </a:p>
        </p:txBody>
      </p:sp>
      <p:sp>
        <p:nvSpPr>
          <p:cNvPr id="6" name="TextBox 5"/>
          <p:cNvSpPr txBox="1"/>
          <p:nvPr/>
        </p:nvSpPr>
        <p:spPr>
          <a:xfrm>
            <a:off x="2053773" y="3135982"/>
            <a:ext cx="1316924" cy="923330"/>
          </a:xfrm>
          <a:prstGeom prst="rect">
            <a:avLst/>
          </a:prstGeom>
          <a:noFill/>
        </p:spPr>
        <p:txBody>
          <a:bodyPr wrap="square" rtlCol="0">
            <a:spAutoFit/>
          </a:bodyPr>
          <a:lstStyle/>
          <a:p>
            <a:pPr algn="ctr"/>
            <a:r>
              <a:rPr lang="en-US" b="1" u="sng" dirty="0">
                <a:solidFill>
                  <a:srgbClr val="FFFFFF"/>
                </a:solidFill>
                <a:latin typeface="Chalkboard"/>
                <a:cs typeface="Chalkboard"/>
              </a:rPr>
              <a:t>Wyatt</a:t>
            </a:r>
          </a:p>
          <a:p>
            <a:pPr algn="ctr"/>
            <a:r>
              <a:rPr lang="en-US" dirty="0">
                <a:solidFill>
                  <a:srgbClr val="FFFFFF"/>
                </a:solidFill>
                <a:latin typeface="Chalkboard"/>
                <a:cs typeface="Chalkboard"/>
              </a:rPr>
              <a:t>Who is involved?</a:t>
            </a:r>
          </a:p>
        </p:txBody>
      </p:sp>
      <p:sp>
        <p:nvSpPr>
          <p:cNvPr id="7" name="TextBox 6"/>
          <p:cNvSpPr txBox="1"/>
          <p:nvPr/>
        </p:nvSpPr>
        <p:spPr>
          <a:xfrm>
            <a:off x="3621543" y="3135982"/>
            <a:ext cx="1160146" cy="1200329"/>
          </a:xfrm>
          <a:prstGeom prst="rect">
            <a:avLst/>
          </a:prstGeom>
          <a:noFill/>
        </p:spPr>
        <p:txBody>
          <a:bodyPr wrap="square" rtlCol="0">
            <a:spAutoFit/>
          </a:bodyPr>
          <a:lstStyle/>
          <a:p>
            <a:r>
              <a:rPr lang="en-US" b="1" u="sng" dirty="0">
                <a:solidFill>
                  <a:srgbClr val="FFFFFF"/>
                </a:solidFill>
                <a:latin typeface="Chalkboard"/>
                <a:cs typeface="Chalkboard"/>
              </a:rPr>
              <a:t>Doing</a:t>
            </a:r>
          </a:p>
          <a:p>
            <a:r>
              <a:rPr lang="en-US" dirty="0">
                <a:solidFill>
                  <a:srgbClr val="FFFFFF"/>
                </a:solidFill>
                <a:latin typeface="Chalkboard"/>
                <a:cs typeface="Chalkboard"/>
              </a:rPr>
              <a:t>What are they doing?</a:t>
            </a:r>
          </a:p>
        </p:txBody>
      </p:sp>
      <p:sp>
        <p:nvSpPr>
          <p:cNvPr id="8" name="TextBox 7"/>
          <p:cNvSpPr txBox="1"/>
          <p:nvPr/>
        </p:nvSpPr>
        <p:spPr>
          <a:xfrm>
            <a:off x="4844401" y="3120301"/>
            <a:ext cx="1755899" cy="923330"/>
          </a:xfrm>
          <a:prstGeom prst="rect">
            <a:avLst/>
          </a:prstGeom>
          <a:noFill/>
        </p:spPr>
        <p:txBody>
          <a:bodyPr wrap="square" rtlCol="0">
            <a:spAutoFit/>
          </a:bodyPr>
          <a:lstStyle/>
          <a:p>
            <a:r>
              <a:rPr lang="en-US" b="1" u="sng" dirty="0">
                <a:solidFill>
                  <a:srgbClr val="FFFFFF"/>
                </a:solidFill>
                <a:latin typeface="Chalkboard"/>
                <a:cs typeface="Chalkboard"/>
              </a:rPr>
              <a:t>Looking For</a:t>
            </a:r>
          </a:p>
          <a:p>
            <a:r>
              <a:rPr lang="en-US" dirty="0">
                <a:solidFill>
                  <a:srgbClr val="FFFFFF"/>
                </a:solidFill>
                <a:latin typeface="Chalkboard"/>
                <a:cs typeface="Chalkboard"/>
              </a:rPr>
              <a:t>What are we looking for?</a:t>
            </a:r>
          </a:p>
        </p:txBody>
      </p:sp>
      <p:sp>
        <p:nvSpPr>
          <p:cNvPr id="9" name="TextBox 8"/>
          <p:cNvSpPr txBox="1"/>
          <p:nvPr/>
        </p:nvSpPr>
        <p:spPr>
          <a:xfrm>
            <a:off x="6537588" y="3104621"/>
            <a:ext cx="1583444" cy="1200329"/>
          </a:xfrm>
          <a:prstGeom prst="rect">
            <a:avLst/>
          </a:prstGeom>
          <a:noFill/>
        </p:spPr>
        <p:txBody>
          <a:bodyPr wrap="square" rtlCol="0">
            <a:spAutoFit/>
          </a:bodyPr>
          <a:lstStyle/>
          <a:p>
            <a:pPr algn="ctr"/>
            <a:r>
              <a:rPr lang="en-US" b="1" u="sng" dirty="0">
                <a:solidFill>
                  <a:srgbClr val="FFFFFF"/>
                </a:solidFill>
                <a:latin typeface="Chalkboard"/>
                <a:cs typeface="Chalkboard"/>
              </a:rPr>
              <a:t>Numbers</a:t>
            </a:r>
          </a:p>
          <a:p>
            <a:pPr algn="ctr"/>
            <a:r>
              <a:rPr lang="en-US" dirty="0">
                <a:solidFill>
                  <a:srgbClr val="FFFFFF"/>
                </a:solidFill>
                <a:latin typeface="Chalkboard"/>
                <a:cs typeface="Chalkboard"/>
              </a:rPr>
              <a:t>What numbers are involved</a:t>
            </a:r>
          </a:p>
        </p:txBody>
      </p:sp>
    </p:spTree>
    <p:extLst>
      <p:ext uri="{BB962C8B-B14F-4D97-AF65-F5344CB8AC3E}">
        <p14:creationId xmlns:p14="http://schemas.microsoft.com/office/powerpoint/2010/main" val="377354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6799"/>
            <a:ext cx="8534400" cy="924833"/>
          </a:xfrm>
        </p:spPr>
        <p:txBody>
          <a:bodyPr>
            <a:normAutofit fontScale="90000"/>
          </a:bodyPr>
          <a:lstStyle/>
          <a:p>
            <a:r>
              <a:rPr lang="en-US" dirty="0"/>
              <a:t>Lesson 2: Making Sense of Word Problems with Clues</a:t>
            </a:r>
          </a:p>
        </p:txBody>
      </p:sp>
      <p:sp>
        <p:nvSpPr>
          <p:cNvPr id="3" name="Vertical Text Placeholder 2"/>
          <p:cNvSpPr>
            <a:spLocks noGrp="1"/>
          </p:cNvSpPr>
          <p:nvPr>
            <p:ph type="body" orient="vert" idx="1"/>
          </p:nvPr>
        </p:nvSpPr>
        <p:spPr>
          <a:xfrm rot="16200000">
            <a:off x="2051379" y="45636"/>
            <a:ext cx="4766776" cy="7936926"/>
          </a:xfrm>
        </p:spPr>
        <p:txBody>
          <a:bodyPr/>
          <a:lstStyle/>
          <a:p>
            <a:r>
              <a:rPr lang="en-US" dirty="0"/>
              <a:t>Students explained their thought processes for solving one-step word problems involving addition and subtraction.</a:t>
            </a:r>
          </a:p>
          <a:p>
            <a:r>
              <a:rPr lang="en-US" dirty="0"/>
              <a:t>Joy, Jill, and </a:t>
            </a:r>
            <a:r>
              <a:rPr lang="en-US" dirty="0" err="1"/>
              <a:t>Jessa</a:t>
            </a:r>
            <a:r>
              <a:rPr lang="en-US" dirty="0"/>
              <a:t> all showed conceptual understanding of place value.</a:t>
            </a:r>
          </a:p>
          <a:p>
            <a:endParaRPr lang="en-US" dirty="0"/>
          </a:p>
        </p:txBody>
      </p:sp>
      <p:pic>
        <p:nvPicPr>
          <p:cNvPr id="4" name="Picture 3">
            <a:extLst>
              <a:ext uri="{FF2B5EF4-FFF2-40B4-BE49-F238E27FC236}">
                <a16:creationId xmlns:a16="http://schemas.microsoft.com/office/drawing/2014/main" id="{03EB5B30-6163-BE44-9952-0A5B8AF77FC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43043"/>
          <a:stretch/>
        </p:blipFill>
        <p:spPr>
          <a:xfrm>
            <a:off x="8657838" y="20071797"/>
            <a:ext cx="5381066" cy="614615"/>
          </a:xfrm>
          <a:prstGeom prst="rect">
            <a:avLst/>
          </a:prstGeom>
        </p:spPr>
      </p:pic>
      <p:pic>
        <p:nvPicPr>
          <p:cNvPr id="6" name="Picture 5" descr="Screen Shot 2018-08-07 at 11.41.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913" y="4133892"/>
            <a:ext cx="6273800" cy="711200"/>
          </a:xfrm>
          <a:prstGeom prst="rect">
            <a:avLst/>
          </a:prstGeom>
          <a:ln w="38100" cmpd="sng">
            <a:solidFill>
              <a:srgbClr val="663366"/>
            </a:solidFill>
          </a:ln>
        </p:spPr>
      </p:pic>
      <p:sp>
        <p:nvSpPr>
          <p:cNvPr id="7" name="TextBox 6"/>
          <p:cNvSpPr txBox="1"/>
          <p:nvPr/>
        </p:nvSpPr>
        <p:spPr>
          <a:xfrm>
            <a:off x="2351649" y="5080290"/>
            <a:ext cx="5690994" cy="1200328"/>
          </a:xfrm>
          <a:prstGeom prst="rect">
            <a:avLst/>
          </a:prstGeom>
          <a:noFill/>
          <a:ln w="12700" cmpd="sng">
            <a:noFill/>
          </a:ln>
        </p:spPr>
        <p:txBody>
          <a:bodyPr wrap="square" rtlCol="0">
            <a:spAutoFit/>
          </a:bodyPr>
          <a:lstStyle/>
          <a:p>
            <a:pPr algn="ctr"/>
            <a:r>
              <a:rPr lang="en-US" sz="2400" dirty="0">
                <a:latin typeface="American Typewriter"/>
                <a:cs typeface="American Typewriter"/>
              </a:rPr>
              <a:t>Jill showed a new type of thinking by setting up a number sentence and treating it like an algebraic equation.</a:t>
            </a:r>
          </a:p>
        </p:txBody>
      </p:sp>
      <p:sp>
        <p:nvSpPr>
          <p:cNvPr id="8" name="Bent Arrow 7"/>
          <p:cNvSpPr/>
          <p:nvPr/>
        </p:nvSpPr>
        <p:spPr>
          <a:xfrm rot="16200000">
            <a:off x="1715969" y="5080290"/>
            <a:ext cx="550085" cy="72127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595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8360"/>
            <a:ext cx="8534400" cy="758952"/>
          </a:xfrm>
        </p:spPr>
        <p:txBody>
          <a:bodyPr>
            <a:normAutofit fontScale="90000"/>
          </a:bodyPr>
          <a:lstStyle/>
          <a:p>
            <a:r>
              <a:rPr lang="en-US" dirty="0"/>
              <a:t>Lesson 3: Solving Open Tasks and Acting Out Problems</a:t>
            </a:r>
          </a:p>
        </p:txBody>
      </p:sp>
      <p:sp>
        <p:nvSpPr>
          <p:cNvPr id="3" name="Vertical Text Placeholder 2"/>
          <p:cNvSpPr>
            <a:spLocks noGrp="1"/>
          </p:cNvSpPr>
          <p:nvPr>
            <p:ph type="body" orient="vert" idx="1"/>
          </p:nvPr>
        </p:nvSpPr>
        <p:spPr>
          <a:xfrm rot="16200000">
            <a:off x="2243503" y="-452159"/>
            <a:ext cx="4813732" cy="8697232"/>
          </a:xfrm>
        </p:spPr>
        <p:txBody>
          <a:bodyPr>
            <a:normAutofit/>
          </a:bodyPr>
          <a:lstStyle/>
          <a:p>
            <a:r>
              <a:rPr lang="en-US" dirty="0"/>
              <a:t>We put the students’ names into word problems to help them think about acting out problems and contextualizing their answers. </a:t>
            </a:r>
          </a:p>
          <a:p>
            <a:endParaRPr lang="en-US" dirty="0"/>
          </a:p>
          <a:p>
            <a:endParaRPr lang="en-US" dirty="0"/>
          </a:p>
          <a:p>
            <a:endParaRPr lang="en-US" dirty="0"/>
          </a:p>
          <a:p>
            <a:endParaRPr lang="en-US" dirty="0"/>
          </a:p>
          <a:p>
            <a:r>
              <a:rPr lang="en-US" dirty="0"/>
              <a:t>Justin related his answers back to the context, however Jill, </a:t>
            </a:r>
            <a:r>
              <a:rPr lang="en-US" dirty="0" err="1"/>
              <a:t>Jessa</a:t>
            </a:r>
            <a:r>
              <a:rPr lang="en-US" dirty="0"/>
              <a:t> and Joy all had difficulties choosing appropriate mathematical operations for the context. </a:t>
            </a:r>
          </a:p>
        </p:txBody>
      </p:sp>
      <p:pic>
        <p:nvPicPr>
          <p:cNvPr id="5" name="Picture 4" descr="Screen Shot 2018-08-07 at 11.50.48 AM.png"/>
          <p:cNvPicPr>
            <a:picLocks noChangeAspect="1"/>
          </p:cNvPicPr>
          <p:nvPr/>
        </p:nvPicPr>
        <p:blipFill rotWithShape="1">
          <a:blip r:embed="rId2">
            <a:extLst>
              <a:ext uri="{28A0092B-C50C-407E-A947-70E740481C1C}">
                <a14:useLocalDpi xmlns:a14="http://schemas.microsoft.com/office/drawing/2010/main" val="0"/>
              </a:ext>
            </a:extLst>
          </a:blip>
          <a:srcRect t="17077"/>
          <a:stretch/>
        </p:blipFill>
        <p:spPr>
          <a:xfrm>
            <a:off x="2530596" y="2979184"/>
            <a:ext cx="3583695" cy="1665486"/>
          </a:xfrm>
          <a:prstGeom prst="rect">
            <a:avLst/>
          </a:prstGeom>
        </p:spPr>
      </p:pic>
      <p:sp>
        <p:nvSpPr>
          <p:cNvPr id="6" name="TextBox 5"/>
          <p:cNvSpPr txBox="1"/>
          <p:nvPr/>
        </p:nvSpPr>
        <p:spPr>
          <a:xfrm>
            <a:off x="2633846" y="3073262"/>
            <a:ext cx="3370699" cy="1477328"/>
          </a:xfrm>
          <a:prstGeom prst="rect">
            <a:avLst/>
          </a:prstGeom>
          <a:noFill/>
        </p:spPr>
        <p:txBody>
          <a:bodyPr wrap="square" rtlCol="0">
            <a:spAutoFit/>
          </a:bodyPr>
          <a:lstStyle/>
          <a:p>
            <a:pPr algn="ctr"/>
            <a:r>
              <a:rPr lang="en-US" b="1" dirty="0"/>
              <a:t>Joy has _ gummy bears to eat during the movie. Jill has _ gummy bears to eat. How many more gummy bears does Joy have?</a:t>
            </a:r>
          </a:p>
        </p:txBody>
      </p:sp>
    </p:spTree>
    <p:extLst>
      <p:ext uri="{BB962C8B-B14F-4D97-AF65-F5344CB8AC3E}">
        <p14:creationId xmlns:p14="http://schemas.microsoft.com/office/powerpoint/2010/main" val="426639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8360"/>
            <a:ext cx="8534400" cy="758952"/>
          </a:xfrm>
        </p:spPr>
        <p:txBody>
          <a:bodyPr>
            <a:normAutofit fontScale="90000"/>
          </a:bodyPr>
          <a:lstStyle/>
          <a:p>
            <a:r>
              <a:rPr lang="en-US" dirty="0"/>
              <a:t>Lesson 4: Word Problems with Extraneous Numbers</a:t>
            </a:r>
          </a:p>
        </p:txBody>
      </p:sp>
      <p:sp>
        <p:nvSpPr>
          <p:cNvPr id="3" name="Vertical Text Placeholder 2"/>
          <p:cNvSpPr>
            <a:spLocks noGrp="1"/>
          </p:cNvSpPr>
          <p:nvPr>
            <p:ph type="body" orient="vert" idx="1"/>
          </p:nvPr>
        </p:nvSpPr>
        <p:spPr>
          <a:xfrm rot="16200000">
            <a:off x="2118081" y="-405139"/>
            <a:ext cx="4782373" cy="8415032"/>
          </a:xfrm>
        </p:spPr>
        <p:txBody>
          <a:bodyPr/>
          <a:lstStyle/>
          <a:p>
            <a:r>
              <a:rPr lang="en-US" dirty="0"/>
              <a:t>Students were given a word problem containing some numbers that were not needed to solve it.</a:t>
            </a:r>
          </a:p>
          <a:p>
            <a:endParaRPr lang="en-US" dirty="0"/>
          </a:p>
          <a:p>
            <a:endParaRPr lang="en-US" dirty="0"/>
          </a:p>
          <a:p>
            <a:endParaRPr lang="en-US" dirty="0"/>
          </a:p>
          <a:p>
            <a:endParaRPr lang="en-US" dirty="0"/>
          </a:p>
          <a:p>
            <a:r>
              <a:rPr lang="en-US" dirty="0"/>
              <a:t>All students struggled to connect their operations with the context. In particular, Jill gave an answer to a question with no explanation as to why she choose her answer.  </a:t>
            </a:r>
          </a:p>
        </p:txBody>
      </p:sp>
      <p:sp>
        <p:nvSpPr>
          <p:cNvPr id="4" name="TextBox 3">
            <a:extLst>
              <a:ext uri="{FF2B5EF4-FFF2-40B4-BE49-F238E27FC236}">
                <a16:creationId xmlns:a16="http://schemas.microsoft.com/office/drawing/2014/main" id="{2535F81B-4249-914B-B113-762193FF428B}"/>
              </a:ext>
            </a:extLst>
          </p:cNvPr>
          <p:cNvSpPr txBox="1"/>
          <p:nvPr/>
        </p:nvSpPr>
        <p:spPr>
          <a:xfrm>
            <a:off x="15200148" y="17457267"/>
            <a:ext cx="6360906" cy="2354491"/>
          </a:xfrm>
          <a:prstGeom prst="rect">
            <a:avLst/>
          </a:prstGeom>
          <a:noFill/>
        </p:spPr>
        <p:txBody>
          <a:bodyPr wrap="square" rtlCol="0">
            <a:spAutoFit/>
          </a:bodyPr>
          <a:lstStyle/>
          <a:p>
            <a:r>
              <a:rPr lang="en-US" sz="2100" dirty="0">
                <a:latin typeface="Comic Sans MS" panose="030F0902030302020204" pitchFamily="66" charset="0"/>
              </a:rPr>
              <a:t>Mary’s birthday was on the 4</a:t>
            </a:r>
            <a:r>
              <a:rPr lang="en-US" sz="2100" baseline="30000" dirty="0">
                <a:latin typeface="Comic Sans MS" panose="030F0902030302020204" pitchFamily="66" charset="0"/>
              </a:rPr>
              <a:t>th</a:t>
            </a:r>
            <a:r>
              <a:rPr lang="en-US" sz="2100" dirty="0">
                <a:latin typeface="Comic Sans MS" panose="030F0902030302020204" pitchFamily="66" charset="0"/>
              </a:rPr>
              <a:t> of July. She turned 9. Her party was at 17 Dusty Way. At 3 o’clock there were 10 boys and some girls swimming in the pool. At 5 o’clock, some more girls came to swim. Now there are 20 girls swimming in the pool. How many more girls came at 5 o’clock than at 3 o’clock?</a:t>
            </a:r>
          </a:p>
        </p:txBody>
      </p:sp>
      <p:sp>
        <p:nvSpPr>
          <p:cNvPr id="5" name="TextBox 4"/>
          <p:cNvSpPr txBox="1"/>
          <p:nvPr/>
        </p:nvSpPr>
        <p:spPr>
          <a:xfrm>
            <a:off x="1755899" y="2446066"/>
            <a:ext cx="5753704" cy="2031325"/>
          </a:xfrm>
          <a:prstGeom prst="rect">
            <a:avLst/>
          </a:prstGeom>
          <a:noFill/>
        </p:spPr>
        <p:txBody>
          <a:bodyPr wrap="square" rtlCol="0">
            <a:spAutoFit/>
          </a:bodyPr>
          <a:lstStyle/>
          <a:p>
            <a:pPr algn="ctr"/>
            <a:r>
              <a:rPr lang="en-US" dirty="0">
                <a:latin typeface="Comic Sans MS" panose="030F0902030302020204" pitchFamily="66" charset="0"/>
              </a:rPr>
              <a:t>Mary’s birthday was on the 4</a:t>
            </a:r>
            <a:r>
              <a:rPr lang="en-US" baseline="30000" dirty="0">
                <a:latin typeface="Comic Sans MS" panose="030F0902030302020204" pitchFamily="66" charset="0"/>
              </a:rPr>
              <a:t>th</a:t>
            </a:r>
            <a:r>
              <a:rPr lang="en-US" dirty="0">
                <a:latin typeface="Comic Sans MS" panose="030F0902030302020204" pitchFamily="66" charset="0"/>
              </a:rPr>
              <a:t> of July. She turned 9. Her party was at 17 Dusty Way. At 3 o’clock there were 10 boys and some girls swimming in the pool. At 5 o’clock, some more girls came to swim. Now there are 20 girls swimming in the pool. How many more girls came at 5 o’clock than at 3 o’clock?</a:t>
            </a:r>
          </a:p>
          <a:p>
            <a:endParaRPr lang="en-US" dirty="0"/>
          </a:p>
        </p:txBody>
      </p:sp>
      <p:sp>
        <p:nvSpPr>
          <p:cNvPr id="6" name="TextBox 5"/>
          <p:cNvSpPr txBox="1"/>
          <p:nvPr/>
        </p:nvSpPr>
        <p:spPr>
          <a:xfrm rot="19443492">
            <a:off x="274435" y="3034230"/>
            <a:ext cx="1474595" cy="461665"/>
          </a:xfrm>
          <a:prstGeom prst="rect">
            <a:avLst/>
          </a:prstGeom>
          <a:solidFill>
            <a:schemeClr val="accent1"/>
          </a:solidFill>
        </p:spPr>
        <p:txBody>
          <a:bodyPr wrap="square" rtlCol="0">
            <a:spAutoFit/>
          </a:bodyPr>
          <a:lstStyle/>
          <a:p>
            <a:r>
              <a:rPr lang="en-US" sz="2400" b="1" dirty="0">
                <a:latin typeface="Chalkboard"/>
                <a:cs typeface="Chalkboard"/>
              </a:rPr>
              <a:t>Example:</a:t>
            </a:r>
          </a:p>
        </p:txBody>
      </p:sp>
    </p:spTree>
    <p:extLst>
      <p:ext uri="{BB962C8B-B14F-4D97-AF65-F5344CB8AC3E}">
        <p14:creationId xmlns:p14="http://schemas.microsoft.com/office/powerpoint/2010/main" val="370175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4040"/>
            <a:ext cx="8534400" cy="758952"/>
          </a:xfrm>
        </p:spPr>
        <p:txBody>
          <a:bodyPr>
            <a:normAutofit fontScale="90000"/>
          </a:bodyPr>
          <a:lstStyle/>
          <a:p>
            <a:r>
              <a:rPr lang="en-US" dirty="0"/>
              <a:t>Lesson 5: Solving a Word Problem with Two Answers </a:t>
            </a:r>
          </a:p>
        </p:txBody>
      </p:sp>
      <p:sp>
        <p:nvSpPr>
          <p:cNvPr id="3" name="Vertical Text Placeholder 2"/>
          <p:cNvSpPr>
            <a:spLocks noGrp="1"/>
          </p:cNvSpPr>
          <p:nvPr>
            <p:ph type="body" orient="vert" idx="1"/>
          </p:nvPr>
        </p:nvSpPr>
        <p:spPr>
          <a:xfrm rot="16200000">
            <a:off x="2174433" y="-358396"/>
            <a:ext cx="4789037" cy="8534400"/>
          </a:xfrm>
        </p:spPr>
        <p:txBody>
          <a:bodyPr>
            <a:normAutofit lnSpcReduction="10000"/>
          </a:bodyPr>
          <a:lstStyle/>
          <a:p>
            <a:r>
              <a:rPr lang="en-US" dirty="0"/>
              <a:t>Students were given a word problem with two correct answer. After students offered their own solutions, they had to decide if the solution presented by a puppet was correct or not. </a:t>
            </a:r>
          </a:p>
          <a:p>
            <a:endParaRPr lang="en-US" dirty="0"/>
          </a:p>
          <a:p>
            <a:endParaRPr lang="en-US" dirty="0"/>
          </a:p>
          <a:p>
            <a:endParaRPr lang="en-US" dirty="0"/>
          </a:p>
          <a:p>
            <a:endParaRPr lang="en-US" dirty="0"/>
          </a:p>
          <a:p>
            <a:r>
              <a:rPr lang="en-US" dirty="0"/>
              <a:t>Joy, Jill and Justin were all able to leverage the context of the problem to make sense of potential solutions to the task. </a:t>
            </a:r>
          </a:p>
        </p:txBody>
      </p:sp>
      <p:pic>
        <p:nvPicPr>
          <p:cNvPr id="4" name="Picture 3">
            <a:extLst>
              <a:ext uri="{FF2B5EF4-FFF2-40B4-BE49-F238E27FC236}">
                <a16:creationId xmlns:a16="http://schemas.microsoft.com/office/drawing/2014/main" id="{9E03E918-3EF9-8043-9018-89F9A590F3FD}"/>
              </a:ext>
            </a:extLst>
          </p:cNvPr>
          <p:cNvPicPr>
            <a:picLocks noChangeAspect="1"/>
          </p:cNvPicPr>
          <p:nvPr/>
        </p:nvPicPr>
        <p:blipFill>
          <a:blip r:embed="rId2"/>
          <a:stretch>
            <a:fillRect/>
          </a:stretch>
        </p:blipFill>
        <p:spPr>
          <a:xfrm rot="309106">
            <a:off x="15054132" y="22323301"/>
            <a:ext cx="1586751" cy="2396905"/>
          </a:xfrm>
          <a:prstGeom prst="rect">
            <a:avLst/>
          </a:prstGeom>
        </p:spPr>
      </p:pic>
      <p:pic>
        <p:nvPicPr>
          <p:cNvPr id="5" name="Picture 4" descr="Screen Shot 2018-08-07 at 7.36.41 PM.png"/>
          <p:cNvPicPr>
            <a:picLocks noChangeAspect="1"/>
          </p:cNvPicPr>
          <p:nvPr/>
        </p:nvPicPr>
        <p:blipFill rotWithShape="1">
          <a:blip r:embed="rId3" cstate="email">
            <a:extLst>
              <a:ext uri="{28A0092B-C50C-407E-A947-70E740481C1C}">
                <a14:useLocalDpi xmlns:a14="http://schemas.microsoft.com/office/drawing/2010/main" val="0"/>
              </a:ext>
            </a:extLst>
          </a:blip>
          <a:srcRect l="7759" r="9613"/>
          <a:stretch/>
        </p:blipFill>
        <p:spPr>
          <a:xfrm>
            <a:off x="1410989" y="3341501"/>
            <a:ext cx="1316925" cy="1589551"/>
          </a:xfrm>
          <a:prstGeom prst="rect">
            <a:avLst/>
          </a:prstGeom>
        </p:spPr>
      </p:pic>
      <p:pic>
        <p:nvPicPr>
          <p:cNvPr id="6" name="Picture 5" descr="Screen Shot 2018-08-07 at 7.37.25 PM.png"/>
          <p:cNvPicPr>
            <a:picLocks noChangeAspect="1"/>
          </p:cNvPicPr>
          <p:nvPr/>
        </p:nvPicPr>
        <p:blipFill rotWithShape="1">
          <a:blip r:embed="rId4" cstate="email">
            <a:extLst>
              <a:ext uri="{28A0092B-C50C-407E-A947-70E740481C1C}">
                <a14:useLocalDpi xmlns:a14="http://schemas.microsoft.com/office/drawing/2010/main" val="0"/>
              </a:ext>
            </a:extLst>
          </a:blip>
          <a:srcRect l="6603" r="11321"/>
          <a:stretch/>
        </p:blipFill>
        <p:spPr>
          <a:xfrm>
            <a:off x="6576792" y="3341500"/>
            <a:ext cx="1363957" cy="1589552"/>
          </a:xfrm>
          <a:prstGeom prst="rect">
            <a:avLst/>
          </a:prstGeom>
        </p:spPr>
      </p:pic>
      <p:sp>
        <p:nvSpPr>
          <p:cNvPr id="7" name="Cloud 6"/>
          <p:cNvSpPr/>
          <p:nvPr/>
        </p:nvSpPr>
        <p:spPr>
          <a:xfrm>
            <a:off x="3005736" y="3501517"/>
            <a:ext cx="1505056" cy="135925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loud 7"/>
          <p:cNvSpPr/>
          <p:nvPr/>
        </p:nvSpPr>
        <p:spPr>
          <a:xfrm rot="2170425">
            <a:off x="4871378" y="3387360"/>
            <a:ext cx="1505056" cy="135925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20976439">
            <a:off x="3055777" y="3671105"/>
            <a:ext cx="1385178" cy="1015663"/>
          </a:xfrm>
          <a:prstGeom prst="rect">
            <a:avLst/>
          </a:prstGeom>
          <a:noFill/>
        </p:spPr>
        <p:txBody>
          <a:bodyPr wrap="square" rtlCol="0">
            <a:spAutoFit/>
          </a:bodyPr>
          <a:lstStyle/>
          <a:p>
            <a:pPr algn="ctr"/>
            <a:r>
              <a:rPr lang="en-US" sz="1200" b="1" dirty="0">
                <a:solidFill>
                  <a:schemeClr val="accent5"/>
                </a:solidFill>
              </a:rPr>
              <a:t>We don</a:t>
            </a:r>
            <a:r>
              <a:rPr lang="fr-FR" sz="1200" b="1" dirty="0">
                <a:solidFill>
                  <a:schemeClr val="accent5"/>
                </a:solidFill>
              </a:rPr>
              <a:t>’</a:t>
            </a:r>
            <a:r>
              <a:rPr lang="en-US" sz="1200" b="1" dirty="0">
                <a:solidFill>
                  <a:schemeClr val="accent5"/>
                </a:solidFill>
              </a:rPr>
              <a:t>t need any more muffins because there is 1 left over. </a:t>
            </a:r>
          </a:p>
        </p:txBody>
      </p:sp>
      <p:sp>
        <p:nvSpPr>
          <p:cNvPr id="10" name="TextBox 9"/>
          <p:cNvSpPr txBox="1"/>
          <p:nvPr/>
        </p:nvSpPr>
        <p:spPr>
          <a:xfrm rot="1260371">
            <a:off x="4959550" y="3603788"/>
            <a:ext cx="1202803" cy="892552"/>
          </a:xfrm>
          <a:prstGeom prst="rect">
            <a:avLst/>
          </a:prstGeom>
          <a:noFill/>
        </p:spPr>
        <p:txBody>
          <a:bodyPr wrap="square" rtlCol="0">
            <a:spAutoFit/>
          </a:bodyPr>
          <a:lstStyle/>
          <a:p>
            <a:pPr algn="ctr"/>
            <a:r>
              <a:rPr lang="en-US" sz="1300" b="1" dirty="0">
                <a:solidFill>
                  <a:srgbClr val="CCFFCC"/>
                </a:solidFill>
              </a:rPr>
              <a:t>Justin: No, because everyone needs 3!</a:t>
            </a:r>
          </a:p>
        </p:txBody>
      </p:sp>
    </p:spTree>
    <p:extLst>
      <p:ext uri="{BB962C8B-B14F-4D97-AF65-F5344CB8AC3E}">
        <p14:creationId xmlns:p14="http://schemas.microsoft.com/office/powerpoint/2010/main" val="154378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Word Problems by Using Play</a:t>
            </a:r>
          </a:p>
        </p:txBody>
      </p:sp>
      <p:sp>
        <p:nvSpPr>
          <p:cNvPr id="3" name="Vertical Text Placeholder 2"/>
          <p:cNvSpPr>
            <a:spLocks noGrp="1"/>
          </p:cNvSpPr>
          <p:nvPr>
            <p:ph type="body" orient="vert" idx="1"/>
          </p:nvPr>
        </p:nvSpPr>
        <p:spPr>
          <a:xfrm rot="16200000">
            <a:off x="2105024" y="-427806"/>
            <a:ext cx="4927857" cy="8534400"/>
          </a:xfrm>
        </p:spPr>
        <p:txBody>
          <a:bodyPr>
            <a:normAutofit/>
          </a:bodyPr>
          <a:lstStyle/>
          <a:p>
            <a:r>
              <a:rPr lang="en-US" dirty="0"/>
              <a:t>Students built word problems through a “Notice and Wonder” activity involving a bowl of fruit. </a:t>
            </a:r>
          </a:p>
          <a:p>
            <a:endParaRPr lang="en-US" dirty="0"/>
          </a:p>
          <a:p>
            <a:endParaRPr lang="en-US" dirty="0"/>
          </a:p>
          <a:p>
            <a:endParaRPr lang="en-US" dirty="0"/>
          </a:p>
          <a:p>
            <a:r>
              <a:rPr lang="en-US" dirty="0"/>
              <a:t>Students watched the teachers perform a skit and then participated in acting out two word problems and had to determine which word problem matched the skit performed by the teachers.</a:t>
            </a:r>
          </a:p>
          <a:p>
            <a:endParaRPr lang="en-US" dirty="0"/>
          </a:p>
          <a:p>
            <a:endParaRPr lang="en-US" dirty="0"/>
          </a:p>
          <a:p>
            <a:endParaRPr lang="en-US" dirty="0"/>
          </a:p>
          <a:p>
            <a:endParaRPr lang="en-US" dirty="0"/>
          </a:p>
          <a:p>
            <a:pPr marL="0" indent="0">
              <a:buNone/>
            </a:pPr>
            <a:endParaRPr lang="en-US" dirty="0"/>
          </a:p>
          <a:p>
            <a:endParaRPr lang="en-US" dirty="0"/>
          </a:p>
        </p:txBody>
      </p:sp>
      <p:sp>
        <p:nvSpPr>
          <p:cNvPr id="5" name="TextBox 4"/>
          <p:cNvSpPr txBox="1"/>
          <p:nvPr/>
        </p:nvSpPr>
        <p:spPr>
          <a:xfrm>
            <a:off x="2633848" y="2399026"/>
            <a:ext cx="4123226" cy="1200329"/>
          </a:xfrm>
          <a:prstGeom prst="rect">
            <a:avLst/>
          </a:prstGeom>
          <a:solidFill>
            <a:srgbClr val="663366"/>
          </a:solidFill>
          <a:ln w="12700" cmpd="sng">
            <a:solidFill>
              <a:schemeClr val="bg2"/>
            </a:solidFill>
          </a:ln>
        </p:spPr>
        <p:txBody>
          <a:bodyPr wrap="square" rtlCol="0">
            <a:spAutoFit/>
          </a:bodyPr>
          <a:lstStyle/>
          <a:p>
            <a:pPr algn="ctr"/>
            <a:r>
              <a:rPr lang="en-US" dirty="0">
                <a:solidFill>
                  <a:srgbClr val="CCFFCC"/>
                </a:solidFill>
                <a:latin typeface="Comic Sans MS" panose="030F0902030302020204" pitchFamily="66" charset="0"/>
              </a:rPr>
              <a:t>Justin: Uh… I had BLANK fruits and</a:t>
            </a:r>
          </a:p>
          <a:p>
            <a:pPr algn="ctr"/>
            <a:r>
              <a:rPr lang="en-US" dirty="0">
                <a:solidFill>
                  <a:srgbClr val="CCFFCC"/>
                </a:solidFill>
                <a:latin typeface="Comic Sans MS" panose="030F0902030302020204" pitchFamily="66" charset="0"/>
              </a:rPr>
              <a:t>vegetables. I got BLANK more. How many do I have now? </a:t>
            </a:r>
          </a:p>
          <a:p>
            <a:endParaRPr lang="en-US" dirty="0"/>
          </a:p>
        </p:txBody>
      </p:sp>
      <p:sp>
        <p:nvSpPr>
          <p:cNvPr id="6" name="TextBox 5"/>
          <p:cNvSpPr txBox="1"/>
          <p:nvPr/>
        </p:nvSpPr>
        <p:spPr>
          <a:xfrm rot="20865768">
            <a:off x="481866" y="2517687"/>
            <a:ext cx="1640154" cy="1200329"/>
          </a:xfrm>
          <a:prstGeom prst="rect">
            <a:avLst/>
          </a:prstGeom>
          <a:solidFill>
            <a:schemeClr val="bg2">
              <a:lumMod val="40000"/>
              <a:lumOff val="60000"/>
            </a:schemeClr>
          </a:solidFill>
          <a:ln w="12700" cmpd="sng">
            <a:solidFill>
              <a:schemeClr val="accent1"/>
            </a:solidFill>
          </a:ln>
        </p:spPr>
        <p:txBody>
          <a:bodyPr wrap="square" rtlCol="0">
            <a:spAutoFit/>
          </a:bodyPr>
          <a:lstStyle/>
          <a:p>
            <a:pPr algn="ctr"/>
            <a:r>
              <a:rPr lang="en-US" dirty="0"/>
              <a:t>“Notice and Wonder" Word Problem</a:t>
            </a:r>
          </a:p>
        </p:txBody>
      </p:sp>
      <p:cxnSp>
        <p:nvCxnSpPr>
          <p:cNvPr id="8" name="Straight Arrow Connector 7"/>
          <p:cNvCxnSpPr/>
          <p:nvPr/>
        </p:nvCxnSpPr>
        <p:spPr>
          <a:xfrm>
            <a:off x="2138529" y="2634225"/>
            <a:ext cx="4326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87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7: </a:t>
            </a:r>
          </a:p>
        </p:txBody>
      </p:sp>
      <p:sp>
        <p:nvSpPr>
          <p:cNvPr id="3" name="Vertical Text Placeholder 2"/>
          <p:cNvSpPr>
            <a:spLocks noGrp="1"/>
          </p:cNvSpPr>
          <p:nvPr>
            <p:ph type="body" orient="vert" idx="1"/>
          </p:nvPr>
        </p:nvSpPr>
        <p:spPr>
          <a:xfrm rot="16200000">
            <a:off x="2150847" y="-429022"/>
            <a:ext cx="4836212" cy="8534400"/>
          </a:xfrm>
        </p:spPr>
        <p:txBody>
          <a:bodyPr/>
          <a:lstStyle/>
          <a:p>
            <a:r>
              <a:rPr lang="en-US" dirty="0"/>
              <a:t>Students create a word problem as a class in the “Notice and Wonder” activity and had difficulty connecting an operation to the word problem.</a:t>
            </a:r>
          </a:p>
          <a:p>
            <a:endParaRPr lang="en-US" dirty="0"/>
          </a:p>
          <a:p>
            <a:endParaRPr lang="en-US" dirty="0"/>
          </a:p>
          <a:p>
            <a:endParaRPr lang="en-US" dirty="0"/>
          </a:p>
          <a:p>
            <a:endParaRPr lang="en-US" dirty="0"/>
          </a:p>
          <a:p>
            <a:r>
              <a:rPr lang="en-US" dirty="0"/>
              <a:t>Students acted out three word problems as a class and solved them immediately following their performances. </a:t>
            </a:r>
          </a:p>
        </p:txBody>
      </p:sp>
      <p:pic>
        <p:nvPicPr>
          <p:cNvPr id="4" name="Picture 3" descr="Screen Shot 2018-08-07 at 7.49.5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81151" y="2911346"/>
            <a:ext cx="2136119" cy="1463870"/>
          </a:xfrm>
          <a:prstGeom prst="rect">
            <a:avLst/>
          </a:prstGeom>
          <a:ln w="38100" cmpd="sng">
            <a:solidFill>
              <a:srgbClr val="663366"/>
            </a:solidFill>
          </a:ln>
        </p:spPr>
      </p:pic>
      <p:pic>
        <p:nvPicPr>
          <p:cNvPr id="5" name="Picture 4" descr="Screen Shot 2018-08-07 at 7.50.3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405080">
            <a:off x="338986" y="3339568"/>
            <a:ext cx="2633848" cy="681026"/>
          </a:xfrm>
          <a:prstGeom prst="rect">
            <a:avLst/>
          </a:prstGeom>
          <a:ln w="12700" cmpd="sng">
            <a:solidFill>
              <a:srgbClr val="663366"/>
            </a:solidFill>
          </a:ln>
        </p:spPr>
      </p:pic>
      <p:pic>
        <p:nvPicPr>
          <p:cNvPr id="6" name="Picture 5" descr="Screen Shot 2018-08-07 at 7.50.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61871">
            <a:off x="5537273" y="3425219"/>
            <a:ext cx="3197739" cy="575417"/>
          </a:xfrm>
          <a:prstGeom prst="rect">
            <a:avLst/>
          </a:prstGeom>
          <a:ln w="12700" cmpd="sng">
            <a:solidFill>
              <a:srgbClr val="663366"/>
            </a:solidFill>
          </a:ln>
        </p:spPr>
      </p:pic>
    </p:spTree>
    <p:extLst>
      <p:ext uri="{BB962C8B-B14F-4D97-AF65-F5344CB8AC3E}">
        <p14:creationId xmlns:p14="http://schemas.microsoft.com/office/powerpoint/2010/main" val="213765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082" y="181843"/>
            <a:ext cx="7024744" cy="837163"/>
          </a:xfrm>
        </p:spPr>
        <p:txBody>
          <a:bodyPr>
            <a:normAutofit/>
          </a:bodyPr>
          <a:lstStyle/>
          <a:p>
            <a:pPr algn="ctr"/>
            <a:r>
              <a:rPr lang="en-US" sz="4000" dirty="0"/>
              <a:t>Introduction</a:t>
            </a:r>
          </a:p>
        </p:txBody>
      </p:sp>
      <p:sp>
        <p:nvSpPr>
          <p:cNvPr id="3" name="Content Placeholder 2"/>
          <p:cNvSpPr>
            <a:spLocks noGrp="1"/>
          </p:cNvSpPr>
          <p:nvPr>
            <p:ph sz="quarter" idx="1"/>
          </p:nvPr>
        </p:nvSpPr>
        <p:spPr>
          <a:xfrm>
            <a:off x="423298" y="1772282"/>
            <a:ext cx="8450262" cy="4421282"/>
          </a:xfrm>
        </p:spPr>
        <p:txBody>
          <a:bodyPr>
            <a:noAutofit/>
          </a:bodyPr>
          <a:lstStyle/>
          <a:p>
            <a:r>
              <a:rPr lang="en-US" sz="3200" dirty="0"/>
              <a:t>Research indicates that students struggle to engage with word problems (Hunt, 2014). This is due to:</a:t>
            </a:r>
          </a:p>
          <a:p>
            <a:pPr lvl="1"/>
            <a:r>
              <a:rPr lang="en-US" sz="2800" dirty="0"/>
              <a:t>Schools emphasizing routine word problems that do not connect solutions to context (</a:t>
            </a:r>
            <a:r>
              <a:rPr lang="en-US" sz="2800" dirty="0" err="1"/>
              <a:t>Nosegbre-Okoka</a:t>
            </a:r>
            <a:r>
              <a:rPr lang="en-US" sz="2800" dirty="0"/>
              <a:t>, 2004).</a:t>
            </a:r>
          </a:p>
          <a:p>
            <a:pPr lvl="1"/>
            <a:r>
              <a:rPr lang="en-US" sz="2800" dirty="0"/>
              <a:t>Schools assigning a limited, narrow range of problems for students to solve (</a:t>
            </a:r>
            <a:r>
              <a:rPr lang="en-US" sz="2800" dirty="0" err="1"/>
              <a:t>Christou</a:t>
            </a:r>
            <a:r>
              <a:rPr lang="en-US" sz="2800" dirty="0"/>
              <a:t> &amp; </a:t>
            </a:r>
            <a:r>
              <a:rPr lang="en-US" sz="2800" dirty="0" err="1"/>
              <a:t>Philippou</a:t>
            </a:r>
            <a:r>
              <a:rPr lang="en-US" sz="2800" dirty="0"/>
              <a:t>, 1998). </a:t>
            </a:r>
          </a:p>
        </p:txBody>
      </p:sp>
    </p:spTree>
    <p:extLst>
      <p:ext uri="{BB962C8B-B14F-4D97-AF65-F5344CB8AC3E}">
        <p14:creationId xmlns:p14="http://schemas.microsoft.com/office/powerpoint/2010/main" val="2418373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689916"/>
            <a:ext cx="2800362" cy="3590699"/>
          </a:xfrm>
          <a:ln w="19050" cmpd="sng">
            <a:solidFill>
              <a:srgbClr val="663366"/>
            </a:solidFill>
          </a:ln>
        </p:spPr>
        <p:txBody>
          <a:bodyPr/>
          <a:lstStyle/>
          <a:p>
            <a:pPr algn="ctr"/>
            <a:r>
              <a:rPr lang="en-US" u="sng" dirty="0"/>
              <a:t>Joy and </a:t>
            </a:r>
            <a:r>
              <a:rPr lang="en-US" u="sng" dirty="0" err="1"/>
              <a:t>Jessa</a:t>
            </a:r>
            <a:r>
              <a:rPr lang="en-US" u="sng" dirty="0"/>
              <a:t>:</a:t>
            </a:r>
            <a:br>
              <a:rPr lang="en-US" u="sng" dirty="0"/>
            </a:br>
            <a:r>
              <a:rPr lang="en-US" sz="1700" u="sng" dirty="0"/>
              <a:t/>
            </a:r>
            <a:br>
              <a:rPr lang="en-US" sz="1700" u="sng" dirty="0"/>
            </a:br>
            <a:r>
              <a:rPr lang="en-US" sz="1700" dirty="0">
                <a:latin typeface="+mn-lt"/>
              </a:rPr>
              <a:t>Both continued to rely on number sentences and hundreds charts. However, they were able to pull details from the context of the problem to help them justify their operations and verbalize the reasoning behind their answers. </a:t>
            </a:r>
            <a:endParaRPr lang="en-US" sz="1700" dirty="0"/>
          </a:p>
        </p:txBody>
      </p:sp>
      <p:sp>
        <p:nvSpPr>
          <p:cNvPr id="4" name="Text Placeholder 3"/>
          <p:cNvSpPr>
            <a:spLocks noGrp="1"/>
          </p:cNvSpPr>
          <p:nvPr>
            <p:ph type="body" sz="half" idx="2"/>
          </p:nvPr>
        </p:nvSpPr>
        <p:spPr>
          <a:xfrm>
            <a:off x="203810" y="990600"/>
            <a:ext cx="2615590" cy="5257800"/>
          </a:xfrm>
        </p:spPr>
        <p:txBody>
          <a:bodyPr>
            <a:normAutofit/>
          </a:bodyPr>
          <a:lstStyle/>
          <a:p>
            <a:pPr algn="ctr"/>
            <a:r>
              <a:rPr lang="en-US" sz="2300" b="1" u="sng" dirty="0"/>
              <a:t>Post-Assessment Results</a:t>
            </a:r>
          </a:p>
          <a:p>
            <a:pPr marL="342900" indent="-342900">
              <a:buClr>
                <a:schemeClr val="bg2"/>
              </a:buClr>
              <a:buFont typeface="Courier New"/>
              <a:buChar char="o"/>
            </a:pPr>
            <a:r>
              <a:rPr lang="en-US" sz="2300" dirty="0"/>
              <a:t>At the end of the study, each student showed significant progress as seen in the post-interviews. </a:t>
            </a:r>
          </a:p>
        </p:txBody>
      </p:sp>
      <p:sp>
        <p:nvSpPr>
          <p:cNvPr id="5" name="Right Arrow 4"/>
          <p:cNvSpPr/>
          <p:nvPr/>
        </p:nvSpPr>
        <p:spPr>
          <a:xfrm>
            <a:off x="674313" y="4959673"/>
            <a:ext cx="1865643" cy="7485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20227" y="689916"/>
            <a:ext cx="2900369" cy="3600986"/>
          </a:xfrm>
          <a:prstGeom prst="rect">
            <a:avLst/>
          </a:prstGeom>
          <a:noFill/>
          <a:ln w="19050" cmpd="sng">
            <a:solidFill>
              <a:srgbClr val="663366"/>
            </a:solidFill>
          </a:ln>
        </p:spPr>
        <p:txBody>
          <a:bodyPr wrap="square" rtlCol="0">
            <a:spAutoFit/>
          </a:bodyPr>
          <a:lstStyle/>
          <a:p>
            <a:pPr algn="ctr"/>
            <a:r>
              <a:rPr lang="en-US" sz="2400" b="1" u="sng" dirty="0"/>
              <a:t>Jill</a:t>
            </a:r>
          </a:p>
          <a:p>
            <a:pPr algn="ctr"/>
            <a:endParaRPr lang="en-US" sz="1700" b="1" dirty="0"/>
          </a:p>
          <a:p>
            <a:pPr algn="ctr"/>
            <a:r>
              <a:rPr lang="en-US" sz="1700" b="1" dirty="0"/>
              <a:t>She continued to use the counting-on strategy in the post-interview. She was able to communicate contextual details from the word problem and use them to support her mathematical operations when solving key tasks.</a:t>
            </a:r>
          </a:p>
        </p:txBody>
      </p:sp>
      <p:sp>
        <p:nvSpPr>
          <p:cNvPr id="7" name="TextBox 6"/>
          <p:cNvSpPr txBox="1"/>
          <p:nvPr/>
        </p:nvSpPr>
        <p:spPr>
          <a:xfrm>
            <a:off x="3000375" y="4343333"/>
            <a:ext cx="5935896" cy="2031325"/>
          </a:xfrm>
          <a:prstGeom prst="rect">
            <a:avLst/>
          </a:prstGeom>
          <a:noFill/>
          <a:ln w="19050" cmpd="sng">
            <a:solidFill>
              <a:srgbClr val="663366"/>
            </a:solidFill>
          </a:ln>
        </p:spPr>
        <p:txBody>
          <a:bodyPr wrap="square" rtlCol="0">
            <a:spAutoFit/>
          </a:bodyPr>
          <a:lstStyle/>
          <a:p>
            <a:pPr algn="ctr"/>
            <a:r>
              <a:rPr lang="en-US" sz="2400" b="1" u="sng" dirty="0">
                <a:latin typeface="+mj-lt"/>
              </a:rPr>
              <a:t>Justin:</a:t>
            </a:r>
          </a:p>
          <a:p>
            <a:pPr algn="ctr"/>
            <a:r>
              <a:rPr lang="en-US" sz="1700" b="1" dirty="0"/>
              <a:t>He was able to write answer sentences that connected his answer back to the word problem. He also strayed away from decomposing numbers using a t-chart, and instead relied on hundreds charts and invented strategies in the post-interview. </a:t>
            </a:r>
          </a:p>
        </p:txBody>
      </p:sp>
    </p:spTree>
    <p:extLst>
      <p:ext uri="{BB962C8B-B14F-4D97-AF65-F5344CB8AC3E}">
        <p14:creationId xmlns:p14="http://schemas.microsoft.com/office/powerpoint/2010/main" val="4629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and Discussion</a:t>
            </a:r>
          </a:p>
        </p:txBody>
      </p:sp>
      <p:sp>
        <p:nvSpPr>
          <p:cNvPr id="3" name="Vertical Text Placeholder 2"/>
          <p:cNvSpPr>
            <a:spLocks noGrp="1"/>
          </p:cNvSpPr>
          <p:nvPr>
            <p:ph type="body" orient="vert" idx="1"/>
          </p:nvPr>
        </p:nvSpPr>
        <p:spPr>
          <a:xfrm rot="16200000">
            <a:off x="2272423" y="-323128"/>
            <a:ext cx="4593060" cy="8534401"/>
          </a:xfrm>
        </p:spPr>
        <p:txBody>
          <a:bodyPr>
            <a:normAutofit lnSpcReduction="10000"/>
          </a:bodyPr>
          <a:lstStyle/>
          <a:p>
            <a:pPr marL="0" indent="0" algn="ctr">
              <a:buNone/>
            </a:pPr>
            <a:r>
              <a:rPr lang="en-US" b="1" dirty="0"/>
              <a:t>After analyzing and collecting data, the following was apparent:</a:t>
            </a:r>
          </a:p>
          <a:p>
            <a:r>
              <a:rPr lang="en-US" dirty="0"/>
              <a:t>It was challenging for elementary students to meet the </a:t>
            </a:r>
            <a:r>
              <a:rPr lang="en-US" dirty="0" err="1"/>
              <a:t>Confrey</a:t>
            </a:r>
            <a:r>
              <a:rPr lang="en-US" dirty="0"/>
              <a:t> et al. (2012) learning progressions for the Common Core.</a:t>
            </a:r>
          </a:p>
          <a:p>
            <a:r>
              <a:rPr lang="en-US" dirty="0"/>
              <a:t>It was difficult for students to comprehend and make sense of word problems.</a:t>
            </a:r>
          </a:p>
          <a:p>
            <a:r>
              <a:rPr lang="en-US" dirty="0"/>
              <a:t> Initially, students heavily relied on keyword strategies, selecting random numbers in problems, and choosing operations without understanding what the problem was asking. </a:t>
            </a:r>
          </a:p>
        </p:txBody>
      </p:sp>
    </p:spTree>
    <p:extLst>
      <p:ext uri="{BB962C8B-B14F-4D97-AF65-F5344CB8AC3E}">
        <p14:creationId xmlns:p14="http://schemas.microsoft.com/office/powerpoint/2010/main" val="238516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and Discussion Continued</a:t>
            </a:r>
          </a:p>
        </p:txBody>
      </p:sp>
      <p:sp>
        <p:nvSpPr>
          <p:cNvPr id="3" name="Vertical Text Placeholder 2"/>
          <p:cNvSpPr>
            <a:spLocks noGrp="1"/>
          </p:cNvSpPr>
          <p:nvPr>
            <p:ph type="body" orient="vert" idx="1"/>
          </p:nvPr>
        </p:nvSpPr>
        <p:spPr>
          <a:xfrm rot="16200000">
            <a:off x="1957960" y="-141963"/>
            <a:ext cx="4694999" cy="8007414"/>
          </a:xfrm>
        </p:spPr>
        <p:txBody>
          <a:bodyPr/>
          <a:lstStyle/>
          <a:p>
            <a:pPr marL="0" indent="0" algn="ctr">
              <a:buNone/>
            </a:pPr>
            <a:r>
              <a:rPr lang="en-US" b="1" dirty="0"/>
              <a:t>We recommend:</a:t>
            </a:r>
          </a:p>
          <a:p>
            <a:r>
              <a:rPr lang="en-US" dirty="0"/>
              <a:t>Students acting out word problems in order for them to develop a deeper understanding of what the problem is asking and aid them in putting their solutions back into the context of the problem.</a:t>
            </a:r>
          </a:p>
          <a:p>
            <a:r>
              <a:rPr lang="en-US" dirty="0"/>
              <a:t>We found that explaining strategies verbally, using base-ten models, and writing their own equations furthered students’ conceptual understanding of word problems. </a:t>
            </a:r>
          </a:p>
          <a:p>
            <a:endParaRPr lang="en-US" dirty="0"/>
          </a:p>
        </p:txBody>
      </p:sp>
    </p:spTree>
    <p:extLst>
      <p:ext uri="{BB962C8B-B14F-4D97-AF65-F5344CB8AC3E}">
        <p14:creationId xmlns:p14="http://schemas.microsoft.com/office/powerpoint/2010/main" val="1173214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4919" y="2693789"/>
            <a:ext cx="8512538" cy="3837972"/>
          </a:xfrm>
        </p:spPr>
        <p:txBody>
          <a:bodyPr>
            <a:normAutofit fontScale="47500" lnSpcReduction="20000"/>
          </a:bodyPr>
          <a:lstStyle/>
          <a:p>
            <a:pPr indent="-457200" algn="l"/>
            <a:r>
              <a:rPr lang="en-US" sz="2500" dirty="0" err="1">
                <a:latin typeface="Times New Roman"/>
                <a:cs typeface="Times New Roman"/>
              </a:rPr>
              <a:t>Christou</a:t>
            </a:r>
            <a:r>
              <a:rPr lang="en-US" sz="2500" dirty="0">
                <a:latin typeface="Times New Roman"/>
                <a:cs typeface="Times New Roman"/>
              </a:rPr>
              <a:t>, C., &amp; </a:t>
            </a:r>
            <a:r>
              <a:rPr lang="en-US" sz="2500" dirty="0" err="1">
                <a:latin typeface="Times New Roman"/>
                <a:cs typeface="Times New Roman"/>
              </a:rPr>
              <a:t>Philippou</a:t>
            </a:r>
            <a:r>
              <a:rPr lang="en-US" sz="2500" dirty="0">
                <a:latin typeface="Times New Roman"/>
                <a:cs typeface="Times New Roman"/>
              </a:rPr>
              <a:t>, G. (1998). The developmental nature of 	ability to solve one-step word problems. </a:t>
            </a:r>
            <a:r>
              <a:rPr lang="en-US" sz="2500" i="1" dirty="0">
                <a:latin typeface="Times New Roman"/>
                <a:cs typeface="Times New Roman"/>
              </a:rPr>
              <a:t>Journal for 	Research in Mathematics Education</a:t>
            </a:r>
            <a:r>
              <a:rPr lang="en-US" sz="2500" dirty="0">
                <a:latin typeface="Times New Roman"/>
                <a:cs typeface="Times New Roman"/>
              </a:rPr>
              <a:t>, </a:t>
            </a:r>
            <a:r>
              <a:rPr lang="en-US" sz="2500" i="1" dirty="0">
                <a:latin typeface="Times New Roman"/>
                <a:cs typeface="Times New Roman"/>
              </a:rPr>
              <a:t>29</a:t>
            </a:r>
            <a:r>
              <a:rPr lang="en-US" sz="2500" dirty="0">
                <a:latin typeface="Times New Roman"/>
                <a:cs typeface="Times New Roman"/>
              </a:rPr>
              <a:t>(4), 436-442.</a:t>
            </a:r>
          </a:p>
          <a:p>
            <a:pPr algn="l"/>
            <a:r>
              <a:rPr lang="en-US" sz="2500" dirty="0">
                <a:latin typeface="Times New Roman"/>
                <a:cs typeface="Times New Roman"/>
              </a:rPr>
              <a:t>Common Core State Standards Initiative. (2010). </a:t>
            </a:r>
            <a:r>
              <a:rPr lang="en-US" sz="2500" i="1" dirty="0">
                <a:latin typeface="Times New Roman"/>
                <a:cs typeface="Times New Roman"/>
              </a:rPr>
              <a:t>Common core state 	standard for mathematics</a:t>
            </a:r>
            <a:r>
              <a:rPr lang="en-US" sz="2500" dirty="0">
                <a:latin typeface="Times New Roman"/>
                <a:cs typeface="Times New Roman"/>
              </a:rPr>
              <a:t>. Retrieved from 			</a:t>
            </a:r>
            <a:r>
              <a:rPr lang="en-US" sz="2500" dirty="0">
                <a:latin typeface="Times New Roman"/>
                <a:cs typeface="Times New Roman"/>
                <a:hlinkClick r:id="rId2"/>
              </a:rPr>
              <a:t>http://www.corestandards.org/math</a:t>
            </a:r>
            <a:endParaRPr lang="en-US" sz="2500" dirty="0">
              <a:latin typeface="Times New Roman"/>
              <a:cs typeface="Times New Roman"/>
            </a:endParaRPr>
          </a:p>
          <a:p>
            <a:pPr algn="l"/>
            <a:r>
              <a:rPr lang="en-US" sz="2500" dirty="0" err="1">
                <a:latin typeface="Times New Roman"/>
                <a:cs typeface="Times New Roman"/>
              </a:rPr>
              <a:t>Confrey</a:t>
            </a:r>
            <a:r>
              <a:rPr lang="en-US" sz="2500" dirty="0">
                <a:latin typeface="Times New Roman"/>
                <a:cs typeface="Times New Roman"/>
              </a:rPr>
              <a:t>, J., Nguyen, K.H., Lee, K., </a:t>
            </a:r>
            <a:r>
              <a:rPr lang="en-US" sz="2500" dirty="0" err="1">
                <a:latin typeface="Times New Roman"/>
                <a:cs typeface="Times New Roman"/>
              </a:rPr>
              <a:t>Panorkou</a:t>
            </a:r>
            <a:r>
              <a:rPr lang="en-US" sz="2500" dirty="0">
                <a:latin typeface="Times New Roman"/>
                <a:cs typeface="Times New Roman"/>
              </a:rPr>
              <a:t>, N., Corley, A. K., &amp; 	Maloney, A.P. (2012). </a:t>
            </a:r>
            <a:r>
              <a:rPr lang="en-US" sz="2500" i="1" dirty="0" err="1">
                <a:latin typeface="Times New Roman"/>
                <a:cs typeface="Times New Roman"/>
              </a:rPr>
              <a:t>TurnOnCCMath.net</a:t>
            </a:r>
            <a:r>
              <a:rPr lang="en-US" sz="2500" i="1" dirty="0">
                <a:latin typeface="Times New Roman"/>
                <a:cs typeface="Times New Roman"/>
              </a:rPr>
              <a:t>: Learning trajectories 	for the K-8 Common Core Math Standards. </a:t>
            </a:r>
            <a:r>
              <a:rPr lang="en-US" sz="2500" dirty="0">
                <a:latin typeface="Times New Roman"/>
                <a:cs typeface="Times New Roman"/>
              </a:rPr>
              <a:t>Retrieved from 	</a:t>
            </a:r>
            <a:r>
              <a:rPr lang="en-US" sz="2500" dirty="0">
                <a:latin typeface="Times New Roman"/>
                <a:cs typeface="Times New Roman"/>
                <a:hlinkClick r:id="rId3"/>
              </a:rPr>
              <a:t>http://www.turnonccmath.net</a:t>
            </a:r>
            <a:r>
              <a:rPr lang="en-US" sz="2500" dirty="0">
                <a:latin typeface="Times New Roman"/>
                <a:cs typeface="Times New Roman"/>
              </a:rPr>
              <a:t> </a:t>
            </a:r>
          </a:p>
          <a:p>
            <a:pPr algn="l"/>
            <a:r>
              <a:rPr lang="en-US" sz="2500" dirty="0">
                <a:latin typeface="Times New Roman"/>
                <a:cs typeface="Times New Roman"/>
              </a:rPr>
              <a:t>Dominguez, H., (2016). Mirrors and windows into student noticing. 	</a:t>
            </a:r>
            <a:r>
              <a:rPr lang="en-US" sz="2500" i="1" dirty="0">
                <a:latin typeface="Times New Roman"/>
                <a:cs typeface="Times New Roman"/>
              </a:rPr>
              <a:t>Teaching Children Mathematics, 22</a:t>
            </a:r>
            <a:r>
              <a:rPr lang="en-US" sz="2500" dirty="0">
                <a:latin typeface="Times New Roman"/>
                <a:cs typeface="Times New Roman"/>
              </a:rPr>
              <a:t>(6), 359-365.</a:t>
            </a:r>
          </a:p>
          <a:p>
            <a:pPr algn="l"/>
            <a:r>
              <a:rPr lang="en-US" sz="2500" dirty="0">
                <a:latin typeface="Times New Roman"/>
                <a:cs typeface="Times New Roman"/>
              </a:rPr>
              <a:t>Hunt, J.B. (2014-2015). Problems without numbers. </a:t>
            </a:r>
            <a:r>
              <a:rPr lang="en-US" sz="2500" i="1" dirty="0">
                <a:latin typeface="Times New Roman"/>
                <a:cs typeface="Times New Roman"/>
              </a:rPr>
              <a:t>Teaching Children 	Mathematics, 21</a:t>
            </a:r>
            <a:r>
              <a:rPr lang="en-US" sz="2500" dirty="0">
                <a:latin typeface="Times New Roman"/>
                <a:cs typeface="Times New Roman"/>
              </a:rPr>
              <a:t>(5), 320.</a:t>
            </a:r>
          </a:p>
          <a:p>
            <a:pPr algn="l"/>
            <a:r>
              <a:rPr lang="en-US" sz="2500" dirty="0">
                <a:latin typeface="Times New Roman"/>
                <a:cs typeface="Times New Roman"/>
              </a:rPr>
              <a:t>Murata, A., &amp; Stewart, C. (2017). Facilitating mathematical practices 	through visual representations. </a:t>
            </a:r>
            <a:r>
              <a:rPr lang="en-US" sz="2500" i="1" dirty="0">
                <a:latin typeface="Times New Roman"/>
                <a:cs typeface="Times New Roman"/>
              </a:rPr>
              <a:t>Teaching Children 	Mathematics, 23</a:t>
            </a:r>
            <a:r>
              <a:rPr lang="en-US" sz="2500" dirty="0">
                <a:latin typeface="Times New Roman"/>
                <a:cs typeface="Times New Roman"/>
              </a:rPr>
              <a:t>(7), 405-412.</a:t>
            </a:r>
          </a:p>
          <a:p>
            <a:pPr algn="l"/>
            <a:r>
              <a:rPr lang="en-US" sz="2500" dirty="0">
                <a:latin typeface="Times New Roman"/>
                <a:cs typeface="Times New Roman"/>
              </a:rPr>
              <a:t>Ng, S. F, &amp; Lee, K. (2009). The model method: Singapore children’s tool 	for representing and solving algebraic word problems. 	</a:t>
            </a:r>
            <a:r>
              <a:rPr lang="en-US" sz="2500" i="1" dirty="0">
                <a:latin typeface="Times New Roman"/>
                <a:cs typeface="Times New Roman"/>
              </a:rPr>
              <a:t>Journal for Research in Mathematics Education, 40</a:t>
            </a:r>
            <a:r>
              <a:rPr lang="en-US" sz="2500" dirty="0">
                <a:latin typeface="Times New Roman"/>
                <a:cs typeface="Times New Roman"/>
              </a:rPr>
              <a:t>(3), 282-313.</a:t>
            </a:r>
          </a:p>
          <a:p>
            <a:pPr algn="l"/>
            <a:r>
              <a:rPr lang="en-US" sz="2500" dirty="0" err="1">
                <a:latin typeface="Times New Roman"/>
                <a:cs typeface="Times New Roman"/>
              </a:rPr>
              <a:t>Nosegbe-Okoka</a:t>
            </a:r>
            <a:r>
              <a:rPr lang="en-US" sz="2500" dirty="0">
                <a:latin typeface="Times New Roman"/>
                <a:cs typeface="Times New Roman"/>
              </a:rPr>
              <a:t>, C. (2004). A sense-making approach to word problems. 	</a:t>
            </a:r>
            <a:r>
              <a:rPr lang="en-US" sz="2500" i="1" dirty="0">
                <a:latin typeface="Times New Roman"/>
                <a:cs typeface="Times New Roman"/>
              </a:rPr>
              <a:t>Mathematics Teaching in the Middle School</a:t>
            </a:r>
            <a:r>
              <a:rPr lang="en-US" sz="2500" dirty="0">
                <a:latin typeface="Times New Roman"/>
                <a:cs typeface="Times New Roman"/>
              </a:rPr>
              <a:t>, </a:t>
            </a:r>
            <a:r>
              <a:rPr lang="en-US" sz="2500" i="1" dirty="0">
                <a:latin typeface="Times New Roman"/>
                <a:cs typeface="Times New Roman"/>
              </a:rPr>
              <a:t>10</a:t>
            </a:r>
            <a:r>
              <a:rPr lang="en-US" sz="2500" dirty="0">
                <a:latin typeface="Times New Roman"/>
                <a:cs typeface="Times New Roman"/>
              </a:rPr>
              <a:t>(1), 41-45.</a:t>
            </a:r>
          </a:p>
          <a:p>
            <a:endParaRPr lang="en-US" dirty="0"/>
          </a:p>
        </p:txBody>
      </p:sp>
      <p:sp>
        <p:nvSpPr>
          <p:cNvPr id="3" name="Title 2"/>
          <p:cNvSpPr>
            <a:spLocks noGrp="1"/>
          </p:cNvSpPr>
          <p:nvPr>
            <p:ph type="ctrTitle"/>
          </p:nvPr>
        </p:nvSpPr>
        <p:spPr/>
        <p:txBody>
          <a:bodyPr/>
          <a:lstStyle/>
          <a:p>
            <a:r>
              <a:rPr lang="en-US" dirty="0"/>
              <a:t>References</a:t>
            </a:r>
          </a:p>
        </p:txBody>
      </p:sp>
    </p:spTree>
    <p:extLst>
      <p:ext uri="{BB962C8B-B14F-4D97-AF65-F5344CB8AC3E}">
        <p14:creationId xmlns:p14="http://schemas.microsoft.com/office/powerpoint/2010/main" val="266090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19957"/>
            <a:ext cx="7024744" cy="799064"/>
          </a:xfrm>
        </p:spPr>
        <p:txBody>
          <a:bodyPr>
            <a:normAutofit/>
          </a:bodyPr>
          <a:lstStyle/>
          <a:p>
            <a:pPr algn="ctr"/>
            <a:r>
              <a:rPr lang="en-US" sz="4000" dirty="0"/>
              <a:t>Introduction</a:t>
            </a:r>
          </a:p>
        </p:txBody>
      </p:sp>
      <p:sp>
        <p:nvSpPr>
          <p:cNvPr id="3" name="Content Placeholder 2"/>
          <p:cNvSpPr>
            <a:spLocks noGrp="1"/>
          </p:cNvSpPr>
          <p:nvPr>
            <p:ph sz="half" idx="1"/>
          </p:nvPr>
        </p:nvSpPr>
        <p:spPr>
          <a:xfrm>
            <a:off x="543764" y="1742111"/>
            <a:ext cx="3815418" cy="4529852"/>
          </a:xfrm>
          <a:ln>
            <a:solidFill>
              <a:schemeClr val="tx2"/>
            </a:solidFill>
          </a:ln>
        </p:spPr>
        <p:txBody>
          <a:bodyPr>
            <a:noAutofit/>
          </a:bodyPr>
          <a:lstStyle/>
          <a:p>
            <a:r>
              <a:rPr lang="en-US" sz="2200" b="1" dirty="0"/>
              <a:t>Purpose:</a:t>
            </a:r>
          </a:p>
          <a:p>
            <a:pPr lvl="1"/>
            <a:r>
              <a:rPr lang="en-US" dirty="0"/>
              <a:t>To investigate how a group of students entering third grade made sense of multiple types of word problems (Common Core State Standards Initiative, 2010) and to design an instructional sequence to help develop an array of problem-solving strategies.</a:t>
            </a:r>
          </a:p>
        </p:txBody>
      </p:sp>
      <p:sp>
        <p:nvSpPr>
          <p:cNvPr id="4" name="Content Placeholder 3"/>
          <p:cNvSpPr>
            <a:spLocks noGrp="1"/>
          </p:cNvSpPr>
          <p:nvPr>
            <p:ph sz="half" idx="2"/>
          </p:nvPr>
        </p:nvSpPr>
        <p:spPr>
          <a:xfrm>
            <a:off x="4862133" y="1742111"/>
            <a:ext cx="3804581" cy="4529852"/>
          </a:xfrm>
          <a:ln>
            <a:solidFill>
              <a:srgbClr val="263B86"/>
            </a:solidFill>
          </a:ln>
        </p:spPr>
        <p:txBody>
          <a:bodyPr>
            <a:normAutofit fontScale="77500" lnSpcReduction="20000"/>
          </a:bodyPr>
          <a:lstStyle/>
          <a:p>
            <a:pPr>
              <a:lnSpc>
                <a:spcPct val="120000"/>
              </a:lnSpc>
            </a:pPr>
            <a:r>
              <a:rPr lang="en-US" sz="2800" b="1" dirty="0"/>
              <a:t>Specific Research Questions:</a:t>
            </a:r>
          </a:p>
          <a:p>
            <a:pPr marL="822960" lvl="1" indent="-457200">
              <a:lnSpc>
                <a:spcPct val="120000"/>
              </a:lnSpc>
              <a:buFont typeface="+mj-lt"/>
              <a:buAutoNum type="arabicPeriod"/>
            </a:pPr>
            <a:r>
              <a:rPr lang="en-US" sz="2800" dirty="0"/>
              <a:t>Which strategies do students use to solve word problems before, during, and after the instructional sequence?</a:t>
            </a:r>
          </a:p>
          <a:p>
            <a:pPr marL="822960" lvl="1" indent="-457200">
              <a:buFont typeface="+mj-lt"/>
              <a:buAutoNum type="arabicPeriod"/>
            </a:pPr>
            <a:r>
              <a:rPr lang="en-US" sz="2800" dirty="0"/>
              <a:t>To what extent, and how, do the students’ strategies change and develop over the course of instruction?</a:t>
            </a:r>
          </a:p>
          <a:p>
            <a:pPr marL="525780" indent="-457200">
              <a:buFont typeface="+mj-lt"/>
              <a:buAutoNum type="arabicPeriod"/>
            </a:pPr>
            <a:endParaRPr lang="en-US" dirty="0"/>
          </a:p>
        </p:txBody>
      </p:sp>
    </p:spTree>
    <p:extLst>
      <p:ext uri="{BB962C8B-B14F-4D97-AF65-F5344CB8AC3E}">
        <p14:creationId xmlns:p14="http://schemas.microsoft.com/office/powerpoint/2010/main" val="24912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09041"/>
            <a:ext cx="3090440" cy="1089520"/>
          </a:xfrm>
        </p:spPr>
        <p:txBody>
          <a:bodyPr>
            <a:normAutofit/>
          </a:bodyPr>
          <a:lstStyle/>
          <a:p>
            <a:pPr algn="ctr"/>
            <a:r>
              <a:rPr lang="en-US" sz="3000" dirty="0"/>
              <a:t>Curriculum Framework:</a:t>
            </a:r>
          </a:p>
        </p:txBody>
      </p:sp>
      <p:sp>
        <p:nvSpPr>
          <p:cNvPr id="4" name="Text Placeholder 3"/>
          <p:cNvSpPr>
            <a:spLocks noGrp="1"/>
          </p:cNvSpPr>
          <p:nvPr>
            <p:ph type="body" idx="2"/>
          </p:nvPr>
        </p:nvSpPr>
        <p:spPr>
          <a:xfrm>
            <a:off x="3090440" y="4344596"/>
            <a:ext cx="5453889" cy="1870267"/>
          </a:xfrm>
        </p:spPr>
        <p:txBody>
          <a:bodyPr>
            <a:normAutofit lnSpcReduction="10000"/>
          </a:bodyPr>
          <a:lstStyle/>
          <a:p>
            <a:pPr marL="285750" indent="-285750" algn="ctr">
              <a:buFont typeface="Wingdings" charset="2"/>
              <a:buChar char="v"/>
            </a:pPr>
            <a:r>
              <a:rPr lang="en-US" sz="2800" dirty="0">
                <a:solidFill>
                  <a:srgbClr val="263B86"/>
                </a:solidFill>
              </a:rPr>
              <a:t>These goals serve to focus children’s attention on addition and subtraction word problems and using mental strategies. </a:t>
            </a:r>
          </a:p>
          <a:p>
            <a:pPr marL="742950" lvl="1" indent="-285750">
              <a:buFont typeface="Arial"/>
              <a:buChar char="•"/>
            </a:pPr>
            <a:endParaRPr lang="en-US" dirty="0"/>
          </a:p>
        </p:txBody>
      </p:sp>
      <p:sp>
        <p:nvSpPr>
          <p:cNvPr id="2" name="Content Placeholder 1"/>
          <p:cNvSpPr>
            <a:spLocks noGrp="1"/>
          </p:cNvSpPr>
          <p:nvPr>
            <p:ph sz="quarter" idx="1"/>
          </p:nvPr>
        </p:nvSpPr>
        <p:spPr>
          <a:xfrm>
            <a:off x="329231" y="2059122"/>
            <a:ext cx="2398683" cy="4275561"/>
          </a:xfrm>
          <a:ln>
            <a:solidFill>
              <a:schemeClr val="bg1"/>
            </a:solidFill>
          </a:ln>
        </p:spPr>
        <p:txBody>
          <a:bodyPr>
            <a:noAutofit/>
          </a:bodyPr>
          <a:lstStyle/>
          <a:p>
            <a:pPr>
              <a:buClr>
                <a:schemeClr val="bg1"/>
              </a:buClr>
              <a:buFont typeface="Courier New"/>
              <a:buChar char="o"/>
            </a:pPr>
            <a:r>
              <a:rPr lang="en-US" sz="2250" dirty="0"/>
              <a:t>Instructional goals for our sessions were drawn from the </a:t>
            </a:r>
            <a:r>
              <a:rPr lang="en-US" sz="2250" dirty="0" err="1"/>
              <a:t>Confrey</a:t>
            </a:r>
            <a:r>
              <a:rPr lang="en-US" sz="2250" dirty="0"/>
              <a:t> et al. (2012) learning progressions for Grade 2 Operations and Algebraic Thinking.  </a:t>
            </a:r>
          </a:p>
        </p:txBody>
      </p:sp>
      <p:pic>
        <p:nvPicPr>
          <p:cNvPr id="6" name="Picture 5">
            <a:extLst>
              <a:ext uri="{FF2B5EF4-FFF2-40B4-BE49-F238E27FC236}">
                <a16:creationId xmlns:a16="http://schemas.microsoft.com/office/drawing/2014/main" id="{7265A0C7-074E-BE43-A8C8-1ACA3EB70D76}"/>
              </a:ext>
            </a:extLst>
          </p:cNvPr>
          <p:cNvPicPr>
            <a:picLocks noChangeAspect="1"/>
          </p:cNvPicPr>
          <p:nvPr/>
        </p:nvPicPr>
        <p:blipFill rotWithShape="1">
          <a:blip r:embed="rId2">
            <a:extLst>
              <a:ext uri="{28A0092B-C50C-407E-A947-70E740481C1C}">
                <a14:useLocalDpi xmlns:a14="http://schemas.microsoft.com/office/drawing/2010/main" val="0"/>
              </a:ext>
            </a:extLst>
          </a:blip>
          <a:srcRect l="45772" t="13808"/>
          <a:stretch/>
        </p:blipFill>
        <p:spPr>
          <a:xfrm>
            <a:off x="14892293" y="7850191"/>
            <a:ext cx="2781531" cy="5363292"/>
          </a:xfrm>
          <a:prstGeom prst="rect">
            <a:avLst/>
          </a:prstGeom>
          <a:ln w="38100">
            <a:solidFill>
              <a:schemeClr val="tx1"/>
            </a:solidFill>
          </a:ln>
        </p:spPr>
      </p:pic>
      <p:pic>
        <p:nvPicPr>
          <p:cNvPr id="7" name="Picture 6">
            <a:extLst>
              <a:ext uri="{FF2B5EF4-FFF2-40B4-BE49-F238E27FC236}">
                <a16:creationId xmlns:a16="http://schemas.microsoft.com/office/drawing/2014/main" id="{7265A0C7-074E-BE43-A8C8-1ACA3EB70D76}"/>
              </a:ext>
            </a:extLst>
          </p:cNvPr>
          <p:cNvPicPr>
            <a:picLocks noChangeAspect="1"/>
          </p:cNvPicPr>
          <p:nvPr/>
        </p:nvPicPr>
        <p:blipFill rotWithShape="1">
          <a:blip r:embed="rId2">
            <a:extLst>
              <a:ext uri="{28A0092B-C50C-407E-A947-70E740481C1C}">
                <a14:useLocalDpi xmlns:a14="http://schemas.microsoft.com/office/drawing/2010/main" val="0"/>
              </a:ext>
            </a:extLst>
          </a:blip>
          <a:srcRect l="45772" t="13808"/>
          <a:stretch/>
        </p:blipFill>
        <p:spPr>
          <a:xfrm>
            <a:off x="15044693" y="8002591"/>
            <a:ext cx="2781531" cy="5363292"/>
          </a:xfrm>
          <a:prstGeom prst="rect">
            <a:avLst/>
          </a:prstGeom>
          <a:ln w="38100">
            <a:solidFill>
              <a:schemeClr val="tx1"/>
            </a:solidFill>
          </a:ln>
        </p:spPr>
      </p:pic>
      <p:pic>
        <p:nvPicPr>
          <p:cNvPr id="8" name="Picture 7">
            <a:extLst>
              <a:ext uri="{FF2B5EF4-FFF2-40B4-BE49-F238E27FC236}">
                <a16:creationId xmlns:a16="http://schemas.microsoft.com/office/drawing/2014/main" id="{7265A0C7-074E-BE43-A8C8-1ACA3EB70D76}"/>
              </a:ext>
            </a:extLst>
          </p:cNvPr>
          <p:cNvPicPr>
            <a:picLocks noChangeAspect="1"/>
          </p:cNvPicPr>
          <p:nvPr/>
        </p:nvPicPr>
        <p:blipFill rotWithShape="1">
          <a:blip r:embed="rId2">
            <a:extLst>
              <a:ext uri="{28A0092B-C50C-407E-A947-70E740481C1C}">
                <a14:useLocalDpi xmlns:a14="http://schemas.microsoft.com/office/drawing/2010/main" val="0"/>
              </a:ext>
            </a:extLst>
          </a:blip>
          <a:srcRect l="45772" t="13808"/>
          <a:stretch/>
        </p:blipFill>
        <p:spPr>
          <a:xfrm>
            <a:off x="15197093" y="8154991"/>
            <a:ext cx="2781531" cy="5363292"/>
          </a:xfrm>
          <a:prstGeom prst="rect">
            <a:avLst/>
          </a:prstGeom>
          <a:ln w="38100">
            <a:solidFill>
              <a:schemeClr val="tx1"/>
            </a:solidFill>
          </a:ln>
        </p:spPr>
      </p:pic>
      <p:pic>
        <p:nvPicPr>
          <p:cNvPr id="10" name="Picture 9">
            <a:extLst>
              <a:ext uri="{FF2B5EF4-FFF2-40B4-BE49-F238E27FC236}">
                <a16:creationId xmlns:a16="http://schemas.microsoft.com/office/drawing/2014/main" id="{7265A0C7-074E-BE43-A8C8-1ACA3EB70D76}"/>
              </a:ext>
            </a:extLst>
          </p:cNvPr>
          <p:cNvPicPr>
            <a:picLocks noChangeAspect="1"/>
          </p:cNvPicPr>
          <p:nvPr/>
        </p:nvPicPr>
        <p:blipFill rotWithShape="1">
          <a:blip r:embed="rId2">
            <a:extLst>
              <a:ext uri="{28A0092B-C50C-407E-A947-70E740481C1C}">
                <a14:useLocalDpi xmlns:a14="http://schemas.microsoft.com/office/drawing/2010/main" val="0"/>
              </a:ext>
            </a:extLst>
          </a:blip>
          <a:srcRect l="45772" t="13808"/>
          <a:stretch/>
        </p:blipFill>
        <p:spPr>
          <a:xfrm>
            <a:off x="15349493" y="8307391"/>
            <a:ext cx="2781531" cy="5363292"/>
          </a:xfrm>
          <a:prstGeom prst="rect">
            <a:avLst/>
          </a:prstGeom>
          <a:ln w="38100">
            <a:solidFill>
              <a:schemeClr val="tx1"/>
            </a:solidFill>
          </a:ln>
        </p:spPr>
      </p:pic>
      <p:pic>
        <p:nvPicPr>
          <p:cNvPr id="11" name="Picture 10">
            <a:extLst>
              <a:ext uri="{FF2B5EF4-FFF2-40B4-BE49-F238E27FC236}">
                <a16:creationId xmlns:a16="http://schemas.microsoft.com/office/drawing/2014/main" id="{7265A0C7-074E-BE43-A8C8-1ACA3EB70D76}"/>
              </a:ext>
            </a:extLst>
          </p:cNvPr>
          <p:cNvPicPr>
            <a:picLocks noChangeAspect="1"/>
          </p:cNvPicPr>
          <p:nvPr/>
        </p:nvPicPr>
        <p:blipFill rotWithShape="1">
          <a:blip r:embed="rId2">
            <a:extLst>
              <a:ext uri="{28A0092B-C50C-407E-A947-70E740481C1C}">
                <a14:useLocalDpi xmlns:a14="http://schemas.microsoft.com/office/drawing/2010/main" val="0"/>
              </a:ext>
            </a:extLst>
          </a:blip>
          <a:srcRect l="45772" t="13808"/>
          <a:stretch/>
        </p:blipFill>
        <p:spPr>
          <a:xfrm>
            <a:off x="15501893" y="8459791"/>
            <a:ext cx="2781531" cy="5363292"/>
          </a:xfrm>
          <a:prstGeom prst="rect">
            <a:avLst/>
          </a:prstGeom>
          <a:ln w="38100">
            <a:solidFill>
              <a:schemeClr val="tx1"/>
            </a:solidFill>
          </a:ln>
        </p:spPr>
      </p:pic>
      <p:pic>
        <p:nvPicPr>
          <p:cNvPr id="12" name="Picture 11" descr="Learning Thing.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7953" y="648169"/>
            <a:ext cx="1836223" cy="3488824"/>
          </a:xfrm>
          <a:prstGeom prst="rect">
            <a:avLst/>
          </a:prstGeom>
          <a:ln>
            <a:solidFill>
              <a:srgbClr val="263B86"/>
            </a:solidFill>
          </a:ln>
        </p:spPr>
      </p:pic>
    </p:spTree>
    <p:extLst>
      <p:ext uri="{BB962C8B-B14F-4D97-AF65-F5344CB8AC3E}">
        <p14:creationId xmlns:p14="http://schemas.microsoft.com/office/powerpoint/2010/main" val="278128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Literature-Based Teaching Strategies</a:t>
            </a:r>
          </a:p>
        </p:txBody>
      </p:sp>
      <p:sp>
        <p:nvSpPr>
          <p:cNvPr id="3" name="Vertical Text Placeholder 2"/>
          <p:cNvSpPr>
            <a:spLocks noGrp="1"/>
          </p:cNvSpPr>
          <p:nvPr>
            <p:ph type="body" orient="vert" idx="1"/>
          </p:nvPr>
        </p:nvSpPr>
        <p:spPr>
          <a:xfrm rot="16200000">
            <a:off x="2374456" y="211838"/>
            <a:ext cx="4587377" cy="7626952"/>
          </a:xfrm>
        </p:spPr>
        <p:txBody>
          <a:bodyPr>
            <a:normAutofit fontScale="92500" lnSpcReduction="20000"/>
          </a:bodyPr>
          <a:lstStyle/>
          <a:p>
            <a:r>
              <a:rPr lang="en-US" sz="3500" dirty="0"/>
              <a:t>How to help students with word problems:</a:t>
            </a:r>
          </a:p>
          <a:p>
            <a:pPr lvl="1"/>
            <a:r>
              <a:rPr lang="en-US" sz="3500" dirty="0"/>
              <a:t>Elicit students’ interpretations of problems (Dominguez, 2016).</a:t>
            </a:r>
          </a:p>
          <a:p>
            <a:pPr lvl="1"/>
            <a:r>
              <a:rPr lang="en-US" sz="3500" dirty="0"/>
              <a:t>Use manipulative representations and diagrams (Murata &amp; Stewart, 2017).</a:t>
            </a:r>
          </a:p>
          <a:p>
            <a:pPr lvl="1"/>
            <a:r>
              <a:rPr lang="en-US" sz="3500" dirty="0"/>
              <a:t>Encourage students to make sense of word problems rather than relying on key-word approaches (</a:t>
            </a:r>
            <a:r>
              <a:rPr lang="en-US" sz="3500" dirty="0" err="1"/>
              <a:t>Nosegbe-Okoka</a:t>
            </a:r>
            <a:r>
              <a:rPr lang="en-US" sz="3500" dirty="0"/>
              <a:t>, 2004).</a:t>
            </a:r>
          </a:p>
          <a:p>
            <a:pPr marL="365760" lvl="1" indent="0">
              <a:buNone/>
            </a:pPr>
            <a:endParaRPr lang="en-US" dirty="0"/>
          </a:p>
        </p:txBody>
      </p:sp>
    </p:spTree>
    <p:extLst>
      <p:ext uri="{BB962C8B-B14F-4D97-AF65-F5344CB8AC3E}">
        <p14:creationId xmlns:p14="http://schemas.microsoft.com/office/powerpoint/2010/main" val="254458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Methodology: Participation</a:t>
            </a:r>
          </a:p>
        </p:txBody>
      </p:sp>
      <p:sp>
        <p:nvSpPr>
          <p:cNvPr id="3" name="Vertical Text Placeholder 2"/>
          <p:cNvSpPr>
            <a:spLocks noGrp="1"/>
          </p:cNvSpPr>
          <p:nvPr>
            <p:ph type="body" orient="vert" idx="1"/>
          </p:nvPr>
        </p:nvSpPr>
        <p:spPr>
          <a:xfrm rot="16200000">
            <a:off x="2407046" y="-317555"/>
            <a:ext cx="4555099" cy="8303111"/>
          </a:xfrm>
        </p:spPr>
        <p:txBody>
          <a:bodyPr>
            <a:noAutofit/>
          </a:bodyPr>
          <a:lstStyle/>
          <a:p>
            <a:r>
              <a:rPr lang="en-US" sz="3000" dirty="0"/>
              <a:t>Participants: Four students (3 female, 1 male)</a:t>
            </a:r>
          </a:p>
          <a:p>
            <a:pPr lvl="1"/>
            <a:r>
              <a:rPr lang="en-US" sz="3000" dirty="0"/>
              <a:t>Student pseudonyms: Justin, </a:t>
            </a:r>
            <a:r>
              <a:rPr lang="en-US" sz="3000" dirty="0" err="1"/>
              <a:t>Jessa</a:t>
            </a:r>
            <a:r>
              <a:rPr lang="en-US" sz="3000" dirty="0"/>
              <a:t>, Jill, and Joy</a:t>
            </a:r>
          </a:p>
          <a:p>
            <a:r>
              <a:rPr lang="en-US" sz="3000" dirty="0"/>
              <a:t>All students were transitioning from Grade 2 to Grade 3</a:t>
            </a:r>
          </a:p>
          <a:p>
            <a:r>
              <a:rPr lang="en-US" sz="3000" dirty="0"/>
              <a:t>Students were assessed with 30 minute pre and post-interviews </a:t>
            </a:r>
          </a:p>
          <a:p>
            <a:r>
              <a:rPr lang="en-US" sz="3000" dirty="0" err="1"/>
              <a:t>Jessa</a:t>
            </a:r>
            <a:r>
              <a:rPr lang="en-US" sz="3000" dirty="0"/>
              <a:t> and Jill missed one of the weekly sessions.</a:t>
            </a:r>
          </a:p>
        </p:txBody>
      </p:sp>
    </p:spTree>
    <p:extLst>
      <p:ext uri="{BB962C8B-B14F-4D97-AF65-F5344CB8AC3E}">
        <p14:creationId xmlns:p14="http://schemas.microsoft.com/office/powerpoint/2010/main" val="392349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9833" y="856527"/>
            <a:ext cx="3304572" cy="1463153"/>
          </a:xfrm>
        </p:spPr>
        <p:txBody>
          <a:bodyPr>
            <a:normAutofit/>
          </a:bodyPr>
          <a:lstStyle/>
          <a:p>
            <a:pPr algn="ctr"/>
            <a:r>
              <a:rPr lang="en-US" dirty="0"/>
              <a:t>PATHWAYS Instructional Cycle:</a:t>
            </a:r>
          </a:p>
        </p:txBody>
      </p:sp>
      <p:sp>
        <p:nvSpPr>
          <p:cNvPr id="5" name="Text Placeholder 4"/>
          <p:cNvSpPr>
            <a:spLocks noGrp="1"/>
          </p:cNvSpPr>
          <p:nvPr>
            <p:ph type="body" idx="2"/>
          </p:nvPr>
        </p:nvSpPr>
        <p:spPr>
          <a:xfrm>
            <a:off x="381000" y="2075280"/>
            <a:ext cx="2362200" cy="4144963"/>
          </a:xfrm>
          <a:ln>
            <a:solidFill>
              <a:srgbClr val="FFFFFF"/>
            </a:solidFill>
          </a:ln>
        </p:spPr>
        <p:txBody>
          <a:bodyPr>
            <a:normAutofit/>
          </a:bodyPr>
          <a:lstStyle/>
          <a:p>
            <a:pPr>
              <a:buClr>
                <a:schemeClr val="bg1"/>
              </a:buClr>
            </a:pPr>
            <a:r>
              <a:rPr lang="en-US" sz="2000" b="1" dirty="0">
                <a:solidFill>
                  <a:srgbClr val="000000"/>
                </a:solidFill>
              </a:rPr>
              <a:t>Procedure:</a:t>
            </a:r>
          </a:p>
          <a:p>
            <a:pPr marL="285750" indent="-285750">
              <a:buClr>
                <a:schemeClr val="bg1"/>
              </a:buClr>
              <a:buFont typeface="Courier New"/>
              <a:buChar char="o"/>
            </a:pPr>
            <a:r>
              <a:rPr lang="en-US" sz="2000" dirty="0">
                <a:solidFill>
                  <a:srgbClr val="000000"/>
                </a:solidFill>
              </a:rPr>
              <a:t>The cycle shown was repeated nine times. </a:t>
            </a:r>
          </a:p>
          <a:p>
            <a:pPr marL="285750" indent="-285750">
              <a:buClr>
                <a:schemeClr val="bg1"/>
              </a:buClr>
              <a:buFont typeface="Courier New"/>
              <a:buChar char="o"/>
            </a:pPr>
            <a:r>
              <a:rPr lang="en-US" sz="2000" dirty="0">
                <a:solidFill>
                  <a:srgbClr val="000000"/>
                </a:solidFill>
              </a:rPr>
              <a:t>We coded the data collaboratively to qualitatively identify student reasoning patterns. </a:t>
            </a:r>
          </a:p>
        </p:txBody>
      </p:sp>
      <p:sp>
        <p:nvSpPr>
          <p:cNvPr id="6" name="TextBox 5"/>
          <p:cNvSpPr txBox="1"/>
          <p:nvPr/>
        </p:nvSpPr>
        <p:spPr>
          <a:xfrm>
            <a:off x="255576" y="719898"/>
            <a:ext cx="2633848" cy="1292662"/>
          </a:xfrm>
          <a:prstGeom prst="rect">
            <a:avLst/>
          </a:prstGeom>
          <a:noFill/>
        </p:spPr>
        <p:txBody>
          <a:bodyPr wrap="square" rtlCol="0">
            <a:spAutoFit/>
          </a:bodyPr>
          <a:lstStyle/>
          <a:p>
            <a:pPr algn="ctr"/>
            <a:r>
              <a:rPr lang="en-US" sz="2600" dirty="0">
                <a:solidFill>
                  <a:schemeClr val="bg1"/>
                </a:solidFill>
                <a:latin typeface="+mj-lt"/>
              </a:rPr>
              <a:t>PATHWAYS Instructional Cycle:</a:t>
            </a:r>
          </a:p>
        </p:txBody>
      </p:sp>
      <p:sp>
        <p:nvSpPr>
          <p:cNvPr id="7" name="Rectangle 6"/>
          <p:cNvSpPr/>
          <p:nvPr/>
        </p:nvSpPr>
        <p:spPr>
          <a:xfrm>
            <a:off x="4550029" y="693860"/>
            <a:ext cx="2884694" cy="1599782"/>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71949" y="778127"/>
            <a:ext cx="2821982" cy="1384995"/>
          </a:xfrm>
          <a:prstGeom prst="rect">
            <a:avLst/>
          </a:prstGeom>
          <a:noFill/>
        </p:spPr>
        <p:txBody>
          <a:bodyPr wrap="square" rtlCol="0">
            <a:spAutoFit/>
          </a:bodyPr>
          <a:lstStyle/>
          <a:p>
            <a:pPr algn="ctr"/>
            <a:r>
              <a:rPr lang="en-US" sz="2100" dirty="0"/>
              <a:t>Interact with children to gather data on their mathematical understanding.</a:t>
            </a:r>
          </a:p>
        </p:txBody>
      </p:sp>
      <p:sp>
        <p:nvSpPr>
          <p:cNvPr id="19" name="Rectangle 18"/>
          <p:cNvSpPr/>
          <p:nvPr/>
        </p:nvSpPr>
        <p:spPr>
          <a:xfrm>
            <a:off x="6070766" y="2519993"/>
            <a:ext cx="2884694" cy="1599782"/>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718983" y="4463427"/>
            <a:ext cx="2884694" cy="1599782"/>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889424" y="2514389"/>
            <a:ext cx="2884694" cy="1599782"/>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stock-vector--element-set-of-ten-numbers-form-zero-to-nine-number-flat-design-697090471.jpg"/>
          <p:cNvPicPr>
            <a:picLocks noChangeAspect="1"/>
          </p:cNvPicPr>
          <p:nvPr/>
        </p:nvPicPr>
        <p:blipFill rotWithShape="1">
          <a:blip r:embed="rId2" cstate="email">
            <a:extLst>
              <a:ext uri="{28A0092B-C50C-407E-A947-70E740481C1C}">
                <a14:useLocalDpi xmlns:a14="http://schemas.microsoft.com/office/drawing/2010/main" val="0"/>
              </a:ext>
            </a:extLst>
          </a:blip>
          <a:srcRect l="8621" t="7238" r="75718" b="69401"/>
          <a:stretch/>
        </p:blipFill>
        <p:spPr>
          <a:xfrm>
            <a:off x="4527554" y="656632"/>
            <a:ext cx="288790" cy="459520"/>
          </a:xfrm>
          <a:prstGeom prst="rect">
            <a:avLst/>
          </a:prstGeom>
        </p:spPr>
      </p:pic>
      <p:sp>
        <p:nvSpPr>
          <p:cNvPr id="24" name="TextBox 23"/>
          <p:cNvSpPr txBox="1"/>
          <p:nvPr/>
        </p:nvSpPr>
        <p:spPr>
          <a:xfrm>
            <a:off x="6070766" y="2456998"/>
            <a:ext cx="2831537" cy="1708160"/>
          </a:xfrm>
          <a:prstGeom prst="rect">
            <a:avLst/>
          </a:prstGeom>
          <a:noFill/>
        </p:spPr>
        <p:txBody>
          <a:bodyPr wrap="square" rtlCol="0">
            <a:spAutoFit/>
          </a:bodyPr>
          <a:lstStyle/>
          <a:p>
            <a:pPr algn="ctr"/>
            <a:r>
              <a:rPr lang="en-US" sz="2100" dirty="0"/>
              <a:t>Transcribe and analyze video interactions to identify children’s learning needs. </a:t>
            </a:r>
          </a:p>
        </p:txBody>
      </p:sp>
      <p:pic>
        <p:nvPicPr>
          <p:cNvPr id="25" name="Picture 24" descr="stock-vector--element-set-of-ten-numbers-form-zero-to-nine-number-flat-design-697090471.jpg"/>
          <p:cNvPicPr>
            <a:picLocks noChangeAspect="1"/>
          </p:cNvPicPr>
          <p:nvPr/>
        </p:nvPicPr>
        <p:blipFill rotWithShape="1">
          <a:blip r:embed="rId3" cstate="email">
            <a:extLst>
              <a:ext uri="{28A0092B-C50C-407E-A947-70E740481C1C}">
                <a14:useLocalDpi xmlns:a14="http://schemas.microsoft.com/office/drawing/2010/main" val="0"/>
              </a:ext>
            </a:extLst>
          </a:blip>
          <a:srcRect l="36627" t="6916" r="40398" b="67041"/>
          <a:stretch/>
        </p:blipFill>
        <p:spPr>
          <a:xfrm>
            <a:off x="6119140" y="2519993"/>
            <a:ext cx="358507" cy="433481"/>
          </a:xfrm>
          <a:prstGeom prst="rect">
            <a:avLst/>
          </a:prstGeom>
        </p:spPr>
      </p:pic>
      <p:sp>
        <p:nvSpPr>
          <p:cNvPr id="26" name="TextBox 25"/>
          <p:cNvSpPr txBox="1"/>
          <p:nvPr/>
        </p:nvSpPr>
        <p:spPr>
          <a:xfrm>
            <a:off x="4739833" y="4568454"/>
            <a:ext cx="2884694" cy="1384995"/>
          </a:xfrm>
          <a:prstGeom prst="rect">
            <a:avLst/>
          </a:prstGeom>
          <a:noFill/>
        </p:spPr>
        <p:txBody>
          <a:bodyPr wrap="square" rtlCol="0">
            <a:spAutoFit/>
          </a:bodyPr>
          <a:lstStyle/>
          <a:p>
            <a:pPr algn="ctr"/>
            <a:r>
              <a:rPr lang="en-US" sz="2100" dirty="0"/>
              <a:t>Create a problem-based lesson to address students’ learning needs. </a:t>
            </a:r>
          </a:p>
        </p:txBody>
      </p:sp>
      <p:pic>
        <p:nvPicPr>
          <p:cNvPr id="27" name="Picture 26" descr="stock-vector--element-set-of-ten-numbers-form-zero-to-nine-number-flat-design-697090471.jpg"/>
          <p:cNvPicPr>
            <a:picLocks noChangeAspect="1"/>
          </p:cNvPicPr>
          <p:nvPr/>
        </p:nvPicPr>
        <p:blipFill rotWithShape="1">
          <a:blip r:embed="rId4" cstate="email">
            <a:extLst>
              <a:ext uri="{28A0092B-C50C-407E-A947-70E740481C1C}">
                <a14:useLocalDpi xmlns:a14="http://schemas.microsoft.com/office/drawing/2010/main" val="0"/>
              </a:ext>
            </a:extLst>
          </a:blip>
          <a:srcRect l="70917" t="6033" r="7823" b="69291"/>
          <a:stretch/>
        </p:blipFill>
        <p:spPr>
          <a:xfrm>
            <a:off x="4739833" y="4463427"/>
            <a:ext cx="329916" cy="408455"/>
          </a:xfrm>
          <a:prstGeom prst="rect">
            <a:avLst/>
          </a:prstGeom>
        </p:spPr>
      </p:pic>
      <p:sp>
        <p:nvSpPr>
          <p:cNvPr id="28" name="TextBox 27"/>
          <p:cNvSpPr txBox="1"/>
          <p:nvPr/>
        </p:nvSpPr>
        <p:spPr>
          <a:xfrm>
            <a:off x="3006814" y="2514389"/>
            <a:ext cx="2872311" cy="1708160"/>
          </a:xfrm>
          <a:prstGeom prst="rect">
            <a:avLst/>
          </a:prstGeom>
          <a:noFill/>
        </p:spPr>
        <p:txBody>
          <a:bodyPr wrap="square" rtlCol="0">
            <a:spAutoFit/>
          </a:bodyPr>
          <a:lstStyle/>
          <a:p>
            <a:pPr algn="ctr"/>
            <a:r>
              <a:rPr lang="en-US" sz="2100" dirty="0"/>
              <a:t>Try the lesson with a group of peers and faculty members and refine it based on their feedback.</a:t>
            </a:r>
          </a:p>
        </p:txBody>
      </p:sp>
      <p:pic>
        <p:nvPicPr>
          <p:cNvPr id="29" name="Picture 28" descr="stock-vector--element-set-of-ten-numbers-form-zero-to-nine-number-flat-design-697090471.jpg"/>
          <p:cNvPicPr>
            <a:picLocks noChangeAspect="1"/>
          </p:cNvPicPr>
          <p:nvPr/>
        </p:nvPicPr>
        <p:blipFill rotWithShape="1">
          <a:blip r:embed="rId5" cstate="email">
            <a:extLst>
              <a:ext uri="{28A0092B-C50C-407E-A947-70E740481C1C}">
                <a14:useLocalDpi xmlns:a14="http://schemas.microsoft.com/office/drawing/2010/main" val="0"/>
              </a:ext>
            </a:extLst>
          </a:blip>
          <a:srcRect l="6301" t="35839" r="71410" b="40354"/>
          <a:stretch/>
        </p:blipFill>
        <p:spPr>
          <a:xfrm>
            <a:off x="2858706" y="2519993"/>
            <a:ext cx="358509" cy="408455"/>
          </a:xfrm>
          <a:prstGeom prst="rect">
            <a:avLst/>
          </a:prstGeom>
        </p:spPr>
      </p:pic>
      <p:sp>
        <p:nvSpPr>
          <p:cNvPr id="9" name="Curved Left Arrow 8"/>
          <p:cNvSpPr/>
          <p:nvPr/>
        </p:nvSpPr>
        <p:spPr>
          <a:xfrm rot="998792">
            <a:off x="7825796" y="4309208"/>
            <a:ext cx="789442" cy="12605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Curved Left Arrow 30"/>
          <p:cNvSpPr/>
          <p:nvPr/>
        </p:nvSpPr>
        <p:spPr>
          <a:xfrm rot="7669559">
            <a:off x="3389245" y="4362510"/>
            <a:ext cx="789442" cy="12605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Curved Down Arrow 31"/>
          <p:cNvSpPr/>
          <p:nvPr/>
        </p:nvSpPr>
        <p:spPr>
          <a:xfrm rot="18538066">
            <a:off x="3094830" y="1251308"/>
            <a:ext cx="1281847" cy="74248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rot="19481908">
            <a:off x="7852323" y="920856"/>
            <a:ext cx="789442" cy="126058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38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136766"/>
          </a:xfrm>
          <a:solidFill>
            <a:srgbClr val="C3AFCC"/>
          </a:solidFill>
          <a:ln w="38100" cmpd="sng">
            <a:solidFill>
              <a:schemeClr val="accent1"/>
            </a:solidFill>
          </a:ln>
        </p:spPr>
        <p:txBody>
          <a:bodyPr>
            <a:noAutofit/>
          </a:bodyPr>
          <a:lstStyle/>
          <a:p>
            <a:r>
              <a:rPr lang="en-US" sz="2800" dirty="0"/>
              <a:t>15 apples were in a basket. Jose put some more apples in the basket and now there are 26. How many apples did Jose put in the basket?</a:t>
            </a:r>
          </a:p>
        </p:txBody>
      </p:sp>
      <p:sp>
        <p:nvSpPr>
          <p:cNvPr id="3" name="Title 2"/>
          <p:cNvSpPr>
            <a:spLocks noGrp="1"/>
          </p:cNvSpPr>
          <p:nvPr>
            <p:ph type="title"/>
          </p:nvPr>
        </p:nvSpPr>
        <p:spPr>
          <a:xfrm>
            <a:off x="722313" y="798008"/>
            <a:ext cx="7772400" cy="912767"/>
          </a:xfrm>
        </p:spPr>
        <p:txBody>
          <a:bodyPr>
            <a:noAutofit/>
          </a:bodyPr>
          <a:lstStyle/>
          <a:p>
            <a:r>
              <a:rPr lang="en-US" sz="6600" dirty="0"/>
              <a:t>Key Task 1</a:t>
            </a:r>
          </a:p>
        </p:txBody>
      </p:sp>
    </p:spTree>
    <p:extLst>
      <p:ext uri="{BB962C8B-B14F-4D97-AF65-F5344CB8AC3E}">
        <p14:creationId xmlns:p14="http://schemas.microsoft.com/office/powerpoint/2010/main" val="15438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962720"/>
            <a:ext cx="6480174" cy="2384130"/>
          </a:xfrm>
          <a:solidFill>
            <a:srgbClr val="C3AFCC"/>
          </a:solidFill>
          <a:ln w="38100" cmpd="sng">
            <a:solidFill>
              <a:srgbClr val="663366"/>
            </a:solidFill>
          </a:ln>
        </p:spPr>
        <p:txBody>
          <a:bodyPr>
            <a:noAutofit/>
          </a:bodyPr>
          <a:lstStyle/>
          <a:p>
            <a:r>
              <a:rPr lang="en-US" sz="2800" dirty="0"/>
              <a:t>Anna had 43 Lego pieces. She give some to Alicia and now she has 19. how many </a:t>
            </a:r>
            <a:r>
              <a:rPr lang="en-US" sz="2800" dirty="0" err="1"/>
              <a:t>lego</a:t>
            </a:r>
            <a:r>
              <a:rPr lang="en-US" sz="2800" dirty="0"/>
              <a:t> pieces did </a:t>
            </a:r>
            <a:r>
              <a:rPr lang="en-US" sz="2800" dirty="0" err="1"/>
              <a:t>anna</a:t>
            </a:r>
            <a:r>
              <a:rPr lang="en-US" sz="2800" dirty="0"/>
              <a:t> give away?</a:t>
            </a:r>
          </a:p>
        </p:txBody>
      </p:sp>
      <p:sp>
        <p:nvSpPr>
          <p:cNvPr id="3" name="Title 2"/>
          <p:cNvSpPr>
            <a:spLocks noGrp="1"/>
          </p:cNvSpPr>
          <p:nvPr>
            <p:ph type="title"/>
          </p:nvPr>
        </p:nvSpPr>
        <p:spPr>
          <a:xfrm>
            <a:off x="722313" y="721274"/>
            <a:ext cx="7772400" cy="944126"/>
          </a:xfrm>
        </p:spPr>
        <p:txBody>
          <a:bodyPr>
            <a:noAutofit/>
          </a:bodyPr>
          <a:lstStyle/>
          <a:p>
            <a:r>
              <a:rPr lang="en-US" sz="6600" dirty="0"/>
              <a:t>Key Task 2</a:t>
            </a:r>
          </a:p>
        </p:txBody>
      </p:sp>
    </p:spTree>
    <p:extLst>
      <p:ext uri="{BB962C8B-B14F-4D97-AF65-F5344CB8AC3E}">
        <p14:creationId xmlns:p14="http://schemas.microsoft.com/office/powerpoint/2010/main" val="21063306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TotalTime>
  <Words>1544</Words>
  <Application>Microsoft Office PowerPoint</Application>
  <PresentationFormat>On-screen Show (4:3)</PresentationFormat>
  <Paragraphs>151</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American Typewriter</vt:lpstr>
      <vt:lpstr>Arial</vt:lpstr>
      <vt:lpstr>Chalkboard</vt:lpstr>
      <vt:lpstr>Comic Sans MS</vt:lpstr>
      <vt:lpstr>Courier New</vt:lpstr>
      <vt:lpstr>Georgia</vt:lpstr>
      <vt:lpstr>Times New Roman</vt:lpstr>
      <vt:lpstr>Wingdings</vt:lpstr>
      <vt:lpstr>Wingdings 2</vt:lpstr>
      <vt:lpstr>Civic</vt:lpstr>
      <vt:lpstr>Helping Third Graders Interpret and Make Sense of Word Problems</vt:lpstr>
      <vt:lpstr>Introduction</vt:lpstr>
      <vt:lpstr>Introduction</vt:lpstr>
      <vt:lpstr>Curriculum Framework:</vt:lpstr>
      <vt:lpstr>Literature-Based Teaching Strategies</vt:lpstr>
      <vt:lpstr>Methodology: Participation</vt:lpstr>
      <vt:lpstr>PATHWAYS Instructional Cycle:</vt:lpstr>
      <vt:lpstr>Key Task 1</vt:lpstr>
      <vt:lpstr>Key Task 2</vt:lpstr>
      <vt:lpstr>Key Task 3</vt:lpstr>
      <vt:lpstr>Initial Assessment Results</vt:lpstr>
      <vt:lpstr>Initial Assessment Results Continued</vt:lpstr>
      <vt:lpstr>Lesson 1: Modeling Strategies for Word Problems </vt:lpstr>
      <vt:lpstr>Lesson 2: Making Sense of Word Problems with Clues</vt:lpstr>
      <vt:lpstr>Lesson 3: Solving Open Tasks and Acting Out Problems</vt:lpstr>
      <vt:lpstr>Lesson 4: Word Problems with Extraneous Numbers</vt:lpstr>
      <vt:lpstr>Lesson 5: Solving a Word Problem with Two Answers </vt:lpstr>
      <vt:lpstr>Lesson 6: Word Problems by Using Play</vt:lpstr>
      <vt:lpstr>Lesson 7: </vt:lpstr>
      <vt:lpstr>Joy and Jessa:  Both continued to rely on number sentences and hundreds charts. However, they were able to pull details from the context of the problem to help them justify their operations and verbalize the reasoning behind their answers. </vt:lpstr>
      <vt:lpstr>Reflection and Discussion</vt:lpstr>
      <vt:lpstr>Reflection and Discussion Continued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Study of ????</dc:title>
  <dc:creator>Zoe Siers</dc:creator>
  <cp:lastModifiedBy>Randall Groth</cp:lastModifiedBy>
  <cp:revision>42</cp:revision>
  <cp:lastPrinted>2018-07-31T15:39:49Z</cp:lastPrinted>
  <dcterms:created xsi:type="dcterms:W3CDTF">2018-07-16T17:14:43Z</dcterms:created>
  <dcterms:modified xsi:type="dcterms:W3CDTF">2018-08-09T14:07:20Z</dcterms:modified>
</cp:coreProperties>
</file>