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1" r:id="rId5"/>
    <p:sldId id="259" r:id="rId6"/>
    <p:sldId id="262" r:id="rId7"/>
    <p:sldId id="260" r:id="rId8"/>
    <p:sldId id="263" r:id="rId9"/>
    <p:sldId id="271" r:id="rId10"/>
    <p:sldId id="264" r:id="rId11"/>
    <p:sldId id="265" r:id="rId12"/>
    <p:sldId id="272" r:id="rId13"/>
    <p:sldId id="273" r:id="rId14"/>
    <p:sldId id="266" r:id="rId15"/>
    <p:sldId id="274" r:id="rId16"/>
    <p:sldId id="267" r:id="rId17"/>
    <p:sldId id="275" r:id="rId18"/>
    <p:sldId id="268" r:id="rId19"/>
    <p:sldId id="269" r:id="rId20"/>
    <p:sldId id="276" r:id="rId21"/>
    <p:sldId id="277"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 " initials="" lastIdx="23" clrIdx="0">
    <p:extLst>
      <p:ext uri="{19B8F6BF-5375-455C-9EA6-DF929625EA0E}">
        <p15:presenceInfo xmlns:p15="http://schemas.microsoft.com/office/powerpoint/2012/main" userId="ba00f323164d8fb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6" autoAdjust="0"/>
    <p:restoredTop sz="94660"/>
  </p:normalViewPr>
  <p:slideViewPr>
    <p:cSldViewPr snapToGrid="0">
      <p:cViewPr varScale="1">
        <p:scale>
          <a:sx n="82" d="100"/>
          <a:sy n="82" d="100"/>
        </p:scale>
        <p:origin x="96"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2D6BA0B-7C6E-429D-8B5B-BDCEE0C43E70}" type="datetimeFigureOut">
              <a:rPr lang="en-US" smtClean="0"/>
              <a:t>8/28/2018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79AEC7-342E-4575-B6B6-D6F327381C1D}" type="slidenum">
              <a:rPr lang="en-US" smtClean="0"/>
              <a:t>‹#›</a:t>
            </a:fld>
            <a:endParaRPr lang="en-US"/>
          </a:p>
        </p:txBody>
      </p:sp>
    </p:spTree>
    <p:extLst>
      <p:ext uri="{BB962C8B-B14F-4D97-AF65-F5344CB8AC3E}">
        <p14:creationId xmlns:p14="http://schemas.microsoft.com/office/powerpoint/2010/main" val="35971454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a:t>Click icon to add picture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2D6BA0B-7C6E-429D-8B5B-BDCEE0C43E70}" type="datetimeFigureOut">
              <a:rPr lang="en-US" smtClean="0"/>
              <a:t>8/28/2018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79AEC7-342E-4575-B6B6-D6F327381C1D}" type="slidenum">
              <a:rPr lang="en-US" smtClean="0"/>
              <a:t>‹#›</a:t>
            </a:fld>
            <a:endParaRPr lang="en-US"/>
          </a:p>
        </p:txBody>
      </p:sp>
    </p:spTree>
    <p:extLst>
      <p:ext uri="{BB962C8B-B14F-4D97-AF65-F5344CB8AC3E}">
        <p14:creationId xmlns:p14="http://schemas.microsoft.com/office/powerpoint/2010/main" val="11882117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a:t>Edit Master text styles</a:t>
            </a:r>
          </a:p>
        </p:txBody>
      </p:sp>
      <p:sp>
        <p:nvSpPr>
          <p:cNvPr id="4" name="Date Placeholder 3"/>
          <p:cNvSpPr>
            <a:spLocks noGrp="1"/>
          </p:cNvSpPr>
          <p:nvPr>
            <p:ph type="dt" sz="half" idx="10"/>
          </p:nvPr>
        </p:nvSpPr>
        <p:spPr/>
        <p:txBody>
          <a:bodyPr/>
          <a:lstStyle/>
          <a:p>
            <a:fld id="{72D6BA0B-7C6E-429D-8B5B-BDCEE0C43E70}" type="datetimeFigureOut">
              <a:rPr lang="en-US" smtClean="0"/>
              <a:t>8/28/2018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79AEC7-342E-4575-B6B6-D6F327381C1D}" type="slidenum">
              <a:rPr lang="en-US" smtClean="0"/>
              <a:t>‹#›</a:t>
            </a:fld>
            <a:endParaRPr lang="en-US"/>
          </a:p>
        </p:txBody>
      </p:sp>
    </p:spTree>
    <p:extLst>
      <p:ext uri="{BB962C8B-B14F-4D97-AF65-F5344CB8AC3E}">
        <p14:creationId xmlns:p14="http://schemas.microsoft.com/office/powerpoint/2010/main" val="20993722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a:t>Edit Master text styles</a:t>
            </a:r>
          </a:p>
        </p:txBody>
      </p:sp>
      <p:sp>
        <p:nvSpPr>
          <p:cNvPr id="2" name="Date Placeholder 1"/>
          <p:cNvSpPr>
            <a:spLocks noGrp="1"/>
          </p:cNvSpPr>
          <p:nvPr>
            <p:ph type="dt" sz="half" idx="10"/>
          </p:nvPr>
        </p:nvSpPr>
        <p:spPr/>
        <p:txBody>
          <a:bodyPr/>
          <a:lstStyle/>
          <a:p>
            <a:fld id="{72D6BA0B-7C6E-429D-8B5B-BDCEE0C43E70}" type="datetimeFigureOut">
              <a:rPr lang="en-US" smtClean="0"/>
              <a:t>8/28/2018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779AEC7-342E-4575-B6B6-D6F327381C1D}" type="slidenum">
              <a:rPr lang="en-US" smtClean="0"/>
              <a:t>‹#›</a:t>
            </a:fld>
            <a:endParaRPr lang="en-US"/>
          </a:p>
        </p:txBody>
      </p:sp>
    </p:spTree>
    <p:extLst>
      <p:ext uri="{BB962C8B-B14F-4D97-AF65-F5344CB8AC3E}">
        <p14:creationId xmlns:p14="http://schemas.microsoft.com/office/powerpoint/2010/main" val="21353265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2D6BA0B-7C6E-429D-8B5B-BDCEE0C43E70}" type="datetimeFigureOut">
              <a:rPr lang="en-US" smtClean="0"/>
              <a:t>8/28/2018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79AEC7-342E-4575-B6B6-D6F327381C1D}" type="slidenum">
              <a:rPr lang="en-US" smtClean="0"/>
              <a:t>‹#›</a:t>
            </a:fld>
            <a:endParaRPr lang="en-US"/>
          </a:p>
        </p:txBody>
      </p:sp>
    </p:spTree>
    <p:extLst>
      <p:ext uri="{BB962C8B-B14F-4D97-AF65-F5344CB8AC3E}">
        <p14:creationId xmlns:p14="http://schemas.microsoft.com/office/powerpoint/2010/main" val="20149499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2D6BA0B-7C6E-429D-8B5B-BDCEE0C43E70}" type="datetimeFigureOut">
              <a:rPr lang="en-US" smtClean="0"/>
              <a:t>8/28/2018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79AEC7-342E-4575-B6B6-D6F327381C1D}" type="slidenum">
              <a:rPr lang="en-US" smtClean="0"/>
              <a:t>‹#›</a:t>
            </a:fld>
            <a:endParaRPr lang="en-US"/>
          </a:p>
        </p:txBody>
      </p:sp>
    </p:spTree>
    <p:extLst>
      <p:ext uri="{BB962C8B-B14F-4D97-AF65-F5344CB8AC3E}">
        <p14:creationId xmlns:p14="http://schemas.microsoft.com/office/powerpoint/2010/main" val="31845442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2D6BA0B-7C6E-429D-8B5B-BDCEE0C43E70}" type="datetimeFigureOut">
              <a:rPr lang="en-US" smtClean="0"/>
              <a:t>8/28/2018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79AEC7-342E-4575-B6B6-D6F327381C1D}" type="slidenum">
              <a:rPr lang="en-US" smtClean="0"/>
              <a:t>‹#›</a:t>
            </a:fld>
            <a:endParaRPr lang="en-US"/>
          </a:p>
        </p:txBody>
      </p:sp>
    </p:spTree>
    <p:extLst>
      <p:ext uri="{BB962C8B-B14F-4D97-AF65-F5344CB8AC3E}">
        <p14:creationId xmlns:p14="http://schemas.microsoft.com/office/powerpoint/2010/main" val="9761257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2D6BA0B-7C6E-429D-8B5B-BDCEE0C43E70}" type="datetimeFigureOut">
              <a:rPr lang="en-US" smtClean="0"/>
              <a:t>8/28/2018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79AEC7-342E-4575-B6B6-D6F327381C1D}" type="slidenum">
              <a:rPr lang="en-US" smtClean="0"/>
              <a:t>‹#›</a:t>
            </a:fld>
            <a:endParaRPr lang="en-US"/>
          </a:p>
        </p:txBody>
      </p:sp>
    </p:spTree>
    <p:extLst>
      <p:ext uri="{BB962C8B-B14F-4D97-AF65-F5344CB8AC3E}">
        <p14:creationId xmlns:p14="http://schemas.microsoft.com/office/powerpoint/2010/main" val="23403350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2D6BA0B-7C6E-429D-8B5B-BDCEE0C43E70}" type="datetimeFigureOut">
              <a:rPr lang="en-US" smtClean="0"/>
              <a:t>8/28/2018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79AEC7-342E-4575-B6B6-D6F327381C1D}" type="slidenum">
              <a:rPr lang="en-US" smtClean="0"/>
              <a:t>‹#›</a:t>
            </a:fld>
            <a:endParaRPr lang="en-US"/>
          </a:p>
        </p:txBody>
      </p:sp>
    </p:spTree>
    <p:extLst>
      <p:ext uri="{BB962C8B-B14F-4D97-AF65-F5344CB8AC3E}">
        <p14:creationId xmlns:p14="http://schemas.microsoft.com/office/powerpoint/2010/main" val="5139874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2D6BA0B-7C6E-429D-8B5B-BDCEE0C43E70}" type="datetimeFigureOut">
              <a:rPr lang="en-US" smtClean="0"/>
              <a:t>8/28/2018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779AEC7-342E-4575-B6B6-D6F327381C1D}" type="slidenum">
              <a:rPr lang="en-US" smtClean="0"/>
              <a:t>‹#›</a:t>
            </a:fld>
            <a:endParaRPr lang="en-US"/>
          </a:p>
        </p:txBody>
      </p:sp>
    </p:spTree>
    <p:extLst>
      <p:ext uri="{BB962C8B-B14F-4D97-AF65-F5344CB8AC3E}">
        <p14:creationId xmlns:p14="http://schemas.microsoft.com/office/powerpoint/2010/main" val="12639060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2D6BA0B-7C6E-429D-8B5B-BDCEE0C43E70}" type="datetimeFigureOut">
              <a:rPr lang="en-US" smtClean="0"/>
              <a:t>8/28/2018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779AEC7-342E-4575-B6B6-D6F327381C1D}" type="slidenum">
              <a:rPr lang="en-US" smtClean="0"/>
              <a:t>‹#›</a:t>
            </a:fld>
            <a:endParaRPr lang="en-US"/>
          </a:p>
        </p:txBody>
      </p:sp>
    </p:spTree>
    <p:extLst>
      <p:ext uri="{BB962C8B-B14F-4D97-AF65-F5344CB8AC3E}">
        <p14:creationId xmlns:p14="http://schemas.microsoft.com/office/powerpoint/2010/main" val="13633299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D6BA0B-7C6E-429D-8B5B-BDCEE0C43E70}" type="datetimeFigureOut">
              <a:rPr lang="en-US" smtClean="0"/>
              <a:t>8/28/2018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779AEC7-342E-4575-B6B6-D6F327381C1D}" type="slidenum">
              <a:rPr lang="en-US" smtClean="0"/>
              <a:t>‹#›</a:t>
            </a:fld>
            <a:endParaRPr lang="en-US"/>
          </a:p>
        </p:txBody>
      </p:sp>
    </p:spTree>
    <p:extLst>
      <p:ext uri="{BB962C8B-B14F-4D97-AF65-F5344CB8AC3E}">
        <p14:creationId xmlns:p14="http://schemas.microsoft.com/office/powerpoint/2010/main" val="3591356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2D6BA0B-7C6E-429D-8B5B-BDCEE0C43E70}" type="datetimeFigureOut">
              <a:rPr lang="en-US" smtClean="0"/>
              <a:t>8/28/2018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79AEC7-342E-4575-B6B6-D6F327381C1D}" type="slidenum">
              <a:rPr lang="en-US" smtClean="0"/>
              <a:t>‹#›</a:t>
            </a:fld>
            <a:endParaRPr lang="en-US"/>
          </a:p>
        </p:txBody>
      </p:sp>
    </p:spTree>
    <p:extLst>
      <p:ext uri="{BB962C8B-B14F-4D97-AF65-F5344CB8AC3E}">
        <p14:creationId xmlns:p14="http://schemas.microsoft.com/office/powerpoint/2010/main" val="14039802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a:t>Click icon to add picture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3885810" y="6041362"/>
            <a:ext cx="976879" cy="365125"/>
          </a:xfrm>
        </p:spPr>
        <p:txBody>
          <a:bodyPr/>
          <a:lstStyle/>
          <a:p>
            <a:fld id="{72D6BA0B-7C6E-429D-8B5B-BDCEE0C43E70}" type="datetimeFigureOut">
              <a:rPr lang="en-US" smtClean="0"/>
              <a:t>8/28/2018</a:t>
            </a:fld>
            <a:endParaRPr lang="en-US"/>
          </a:p>
        </p:txBody>
      </p:sp>
      <p:sp>
        <p:nvSpPr>
          <p:cNvPr id="6" name="Footer Placeholder 5"/>
          <p:cNvSpPr>
            <a:spLocks noGrp="1"/>
          </p:cNvSpPr>
          <p:nvPr>
            <p:ph type="ftr" sz="quarter" idx="11"/>
          </p:nvPr>
        </p:nvSpPr>
        <p:spPr>
          <a:xfrm>
            <a:off x="590396" y="6041362"/>
            <a:ext cx="3295413" cy="365125"/>
          </a:xfrm>
        </p:spPr>
        <p:txBody>
          <a:bodyPr/>
          <a:lstStyle/>
          <a:p>
            <a:endParaRPr lang="en-US"/>
          </a:p>
        </p:txBody>
      </p:sp>
      <p:sp>
        <p:nvSpPr>
          <p:cNvPr id="7" name="Slide Number Placeholder 6"/>
          <p:cNvSpPr>
            <a:spLocks noGrp="1"/>
          </p:cNvSpPr>
          <p:nvPr>
            <p:ph type="sldNum" sz="quarter" idx="12"/>
          </p:nvPr>
        </p:nvSpPr>
        <p:spPr>
          <a:xfrm>
            <a:off x="4862689" y="5915888"/>
            <a:ext cx="1062155" cy="490599"/>
          </a:xfrm>
        </p:spPr>
        <p:txBody>
          <a:bodyPr/>
          <a:lstStyle/>
          <a:p>
            <a:fld id="{D779AEC7-342E-4575-B6B6-D6F327381C1D}" type="slidenum">
              <a:rPr lang="en-US" smtClean="0"/>
              <a:t>‹#›</a:t>
            </a:fld>
            <a:endParaRPr lang="en-US"/>
          </a:p>
        </p:txBody>
      </p:sp>
    </p:spTree>
    <p:extLst>
      <p:ext uri="{BB962C8B-B14F-4D97-AF65-F5344CB8AC3E}">
        <p14:creationId xmlns:p14="http://schemas.microsoft.com/office/powerpoint/2010/main" val="33235706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72D6BA0B-7C6E-429D-8B5B-BDCEE0C43E70}" type="datetimeFigureOut">
              <a:rPr lang="en-US" smtClean="0"/>
              <a:t>8/28/2018</a:t>
            </a:fld>
            <a:endParaRPr lang="en-US"/>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D779AEC7-342E-4575-B6B6-D6F327381C1D}" type="slidenum">
              <a:rPr lang="en-US" smtClean="0"/>
              <a:t>‹#›</a:t>
            </a:fld>
            <a:endParaRPr lang="en-US"/>
          </a:p>
        </p:txBody>
      </p:sp>
    </p:spTree>
    <p:extLst>
      <p:ext uri="{BB962C8B-B14F-4D97-AF65-F5344CB8AC3E}">
        <p14:creationId xmlns:p14="http://schemas.microsoft.com/office/powerpoint/2010/main" val="406983712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A82EC8-EE44-430E-8466-E62A80D09919}"/>
              </a:ext>
            </a:extLst>
          </p:cNvPr>
          <p:cNvSpPr>
            <a:spLocks noGrp="1"/>
          </p:cNvSpPr>
          <p:nvPr>
            <p:ph type="ctrTitle"/>
          </p:nvPr>
        </p:nvSpPr>
        <p:spPr/>
        <p:txBody>
          <a:bodyPr/>
          <a:lstStyle/>
          <a:p>
            <a:r>
              <a:rPr lang="en-US" dirty="0"/>
              <a:t>Learning About Statistical Distributions and Typical Values in Sixth Grade</a:t>
            </a:r>
          </a:p>
        </p:txBody>
      </p:sp>
      <p:sp>
        <p:nvSpPr>
          <p:cNvPr id="3" name="Subtitle 2">
            <a:extLst>
              <a:ext uri="{FF2B5EF4-FFF2-40B4-BE49-F238E27FC236}">
                <a16:creationId xmlns:a16="http://schemas.microsoft.com/office/drawing/2014/main" id="{71F88A5C-874C-45CB-AF33-5D039602987D}"/>
              </a:ext>
            </a:extLst>
          </p:cNvPr>
          <p:cNvSpPr>
            <a:spLocks noGrp="1"/>
          </p:cNvSpPr>
          <p:nvPr>
            <p:ph type="subTitle" idx="1"/>
          </p:nvPr>
        </p:nvSpPr>
        <p:spPr>
          <a:xfrm>
            <a:off x="810001" y="5280846"/>
            <a:ext cx="10572000" cy="791247"/>
          </a:xfrm>
        </p:spPr>
        <p:txBody>
          <a:bodyPr>
            <a:normAutofit/>
          </a:bodyPr>
          <a:lstStyle/>
          <a:p>
            <a:r>
              <a:rPr lang="en-US" dirty="0"/>
              <a:t>Presentation by: Nick Bennett and Rachel Dean</a:t>
            </a:r>
          </a:p>
          <a:p>
            <a:r>
              <a:rPr lang="en-US" dirty="0"/>
              <a:t>Faculty Mentor: Dr. Randall </a:t>
            </a:r>
            <a:r>
              <a:rPr lang="en-US" dirty="0" err="1"/>
              <a:t>Groth</a:t>
            </a:r>
            <a:endParaRPr lang="en-US" dirty="0"/>
          </a:p>
        </p:txBody>
      </p:sp>
      <p:pic>
        <p:nvPicPr>
          <p:cNvPr id="4" name="Picture 3">
            <a:extLst>
              <a:ext uri="{FF2B5EF4-FFF2-40B4-BE49-F238E27FC236}">
                <a16:creationId xmlns:a16="http://schemas.microsoft.com/office/drawing/2014/main" id="{3DF55F1D-CF41-41D7-916F-C022EB4966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4731" y="83734"/>
            <a:ext cx="1737360" cy="1747824"/>
          </a:xfrm>
          <a:prstGeom prst="rect">
            <a:avLst/>
          </a:prstGeom>
        </p:spPr>
      </p:pic>
      <p:pic>
        <p:nvPicPr>
          <p:cNvPr id="5" name="Picture 4">
            <a:extLst>
              <a:ext uri="{FF2B5EF4-FFF2-40B4-BE49-F238E27FC236}">
                <a16:creationId xmlns:a16="http://schemas.microsoft.com/office/drawing/2014/main" id="{0B79F846-9FBA-46F5-B5D0-484188DAB76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43200" y="182880"/>
            <a:ext cx="4908806" cy="1549532"/>
          </a:xfrm>
          <a:prstGeom prst="rect">
            <a:avLst/>
          </a:prstGeom>
        </p:spPr>
      </p:pic>
    </p:spTree>
    <p:extLst>
      <p:ext uri="{BB962C8B-B14F-4D97-AF65-F5344CB8AC3E}">
        <p14:creationId xmlns:p14="http://schemas.microsoft.com/office/powerpoint/2010/main" val="36667448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F94789-2192-4996-AEA0-AEE8ABA349D3}"/>
              </a:ext>
            </a:extLst>
          </p:cNvPr>
          <p:cNvSpPr>
            <a:spLocks noGrp="1"/>
          </p:cNvSpPr>
          <p:nvPr>
            <p:ph type="title"/>
          </p:nvPr>
        </p:nvSpPr>
        <p:spPr/>
        <p:txBody>
          <a:bodyPr>
            <a:normAutofit/>
          </a:bodyPr>
          <a:lstStyle/>
          <a:p>
            <a:r>
              <a:rPr lang="en-US" dirty="0"/>
              <a:t>Initial Assessment Results</a:t>
            </a:r>
          </a:p>
        </p:txBody>
      </p:sp>
      <p:sp>
        <p:nvSpPr>
          <p:cNvPr id="3" name="Content Placeholder 2">
            <a:extLst>
              <a:ext uri="{FF2B5EF4-FFF2-40B4-BE49-F238E27FC236}">
                <a16:creationId xmlns:a16="http://schemas.microsoft.com/office/drawing/2014/main" id="{EABB12E2-B164-4DBA-92B9-EEC75112AE2A}"/>
              </a:ext>
            </a:extLst>
          </p:cNvPr>
          <p:cNvSpPr>
            <a:spLocks noGrp="1"/>
          </p:cNvSpPr>
          <p:nvPr>
            <p:ph sz="half" idx="1"/>
          </p:nvPr>
        </p:nvSpPr>
        <p:spPr>
          <a:xfrm>
            <a:off x="818712" y="2222287"/>
            <a:ext cx="5185873" cy="3992863"/>
          </a:xfrm>
        </p:spPr>
        <p:txBody>
          <a:bodyPr>
            <a:normAutofit lnSpcReduction="10000"/>
          </a:bodyPr>
          <a:lstStyle/>
          <a:p>
            <a:pPr>
              <a:buFont typeface="Courier New" panose="02070309020205020404" pitchFamily="49" charset="0"/>
              <a:buChar char="o"/>
            </a:pPr>
            <a:r>
              <a:rPr lang="en-US" sz="1800" dirty="0"/>
              <a:t>From Key Item 1, Brian created a line plot with the data given. Claire and Allison also made a line plot; Andrew made a graph resembling a histogram. When asked to determine typical value, Claire, Andrew, and Allison focused on the tallest stack of data; Brian did not choose a specific value in the graph.</a:t>
            </a:r>
          </a:p>
          <a:p>
            <a:pPr>
              <a:buFont typeface="Courier New" panose="02070309020205020404" pitchFamily="49" charset="0"/>
              <a:buChar char="o"/>
            </a:pPr>
            <a:r>
              <a:rPr lang="en-US" sz="1800" dirty="0"/>
              <a:t>From Key Item 2, the majority of the students chose values that were neither the mean or the median. For example, Andrew chose 87 because “bike stores are kind of popular.” Only Allison chose the median because it was close to many data points.</a:t>
            </a:r>
          </a:p>
        </p:txBody>
      </p:sp>
      <p:sp>
        <p:nvSpPr>
          <p:cNvPr id="7" name="Content Placeholder 6">
            <a:extLst>
              <a:ext uri="{FF2B5EF4-FFF2-40B4-BE49-F238E27FC236}">
                <a16:creationId xmlns:a16="http://schemas.microsoft.com/office/drawing/2014/main" id="{4F037629-2125-4C8A-B847-A50512C89AA7}"/>
              </a:ext>
            </a:extLst>
          </p:cNvPr>
          <p:cNvSpPr>
            <a:spLocks noGrp="1"/>
          </p:cNvSpPr>
          <p:nvPr>
            <p:ph sz="half" idx="2"/>
          </p:nvPr>
        </p:nvSpPr>
        <p:spPr/>
        <p:txBody>
          <a:bodyPr>
            <a:normAutofit lnSpcReduction="10000"/>
          </a:bodyPr>
          <a:lstStyle/>
          <a:p>
            <a:endParaRPr lang="en-US"/>
          </a:p>
        </p:txBody>
      </p:sp>
      <p:pic>
        <p:nvPicPr>
          <p:cNvPr id="6" name="Picture 5">
            <a:extLst>
              <a:ext uri="{FF2B5EF4-FFF2-40B4-BE49-F238E27FC236}">
                <a16:creationId xmlns:a16="http://schemas.microsoft.com/office/drawing/2014/main" id="{4C04F8DD-2FDA-47C8-A62C-FBAACE5298C8}"/>
              </a:ext>
            </a:extLst>
          </p:cNvPr>
          <p:cNvPicPr>
            <a:picLocks noChangeAspect="1"/>
          </p:cNvPicPr>
          <p:nvPr/>
        </p:nvPicPr>
        <p:blipFill rotWithShape="1">
          <a:blip r:embed="rId2">
            <a:extLst>
              <a:ext uri="{28A0092B-C50C-407E-A947-70E740481C1C}">
                <a14:useLocalDpi xmlns:a14="http://schemas.microsoft.com/office/drawing/2010/main" val="0"/>
              </a:ext>
            </a:extLst>
          </a:blip>
          <a:srcRect t="39405"/>
          <a:stretch/>
        </p:blipFill>
        <p:spPr>
          <a:xfrm>
            <a:off x="6391892" y="2023790"/>
            <a:ext cx="5172936" cy="4191360"/>
          </a:xfrm>
          <a:prstGeom prst="rect">
            <a:avLst/>
          </a:prstGeom>
        </p:spPr>
      </p:pic>
    </p:spTree>
    <p:extLst>
      <p:ext uri="{BB962C8B-B14F-4D97-AF65-F5344CB8AC3E}">
        <p14:creationId xmlns:p14="http://schemas.microsoft.com/office/powerpoint/2010/main" val="37058085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26705-5ED1-49DE-9D1F-1EC1250A6C43}"/>
              </a:ext>
            </a:extLst>
          </p:cNvPr>
          <p:cNvSpPr>
            <a:spLocks noGrp="1"/>
          </p:cNvSpPr>
          <p:nvPr>
            <p:ph type="title"/>
          </p:nvPr>
        </p:nvSpPr>
        <p:spPr/>
        <p:txBody>
          <a:bodyPr>
            <a:normAutofit/>
          </a:bodyPr>
          <a:lstStyle/>
          <a:p>
            <a:r>
              <a:rPr lang="en-US" dirty="0"/>
              <a:t>Lesson 1: How Many Red Skittles?</a:t>
            </a:r>
          </a:p>
        </p:txBody>
      </p:sp>
      <p:sp>
        <p:nvSpPr>
          <p:cNvPr id="3" name="Content Placeholder 2">
            <a:extLst>
              <a:ext uri="{FF2B5EF4-FFF2-40B4-BE49-F238E27FC236}">
                <a16:creationId xmlns:a16="http://schemas.microsoft.com/office/drawing/2014/main" id="{192FA860-E0E0-4BB5-8128-9C75E06120BE}"/>
              </a:ext>
            </a:extLst>
          </p:cNvPr>
          <p:cNvSpPr>
            <a:spLocks noGrp="1"/>
          </p:cNvSpPr>
          <p:nvPr>
            <p:ph sz="half" idx="1"/>
          </p:nvPr>
        </p:nvSpPr>
        <p:spPr/>
        <p:txBody>
          <a:bodyPr>
            <a:normAutofit fontScale="92500" lnSpcReduction="20000"/>
          </a:bodyPr>
          <a:lstStyle/>
          <a:p>
            <a:pPr>
              <a:buFont typeface="Courier New" panose="02070309020205020404" pitchFamily="49" charset="0"/>
              <a:buChar char="o"/>
            </a:pPr>
            <a:r>
              <a:rPr lang="en-US" sz="2400" dirty="0"/>
              <a:t>Students were given packs of Skittles to open and were asked to count the number of red Skittles in order to find a typical number of reds in a pack.</a:t>
            </a:r>
          </a:p>
          <a:p>
            <a:pPr>
              <a:buFont typeface="Courier New" panose="02070309020205020404" pitchFamily="49" charset="0"/>
              <a:buChar char="o"/>
            </a:pPr>
            <a:r>
              <a:rPr lang="en-US" sz="2400" dirty="0"/>
              <a:t>The group was able to create a dot plot together.</a:t>
            </a:r>
          </a:p>
          <a:p>
            <a:pPr>
              <a:buFont typeface="Courier New" panose="02070309020205020404" pitchFamily="49" charset="0"/>
              <a:buChar char="o"/>
            </a:pPr>
            <a:r>
              <a:rPr lang="en-US" sz="2400" dirty="0"/>
              <a:t>Students were inconsistent in reading values from the dot plot; at times, they lost track of what the dots represented.</a:t>
            </a:r>
          </a:p>
        </p:txBody>
      </p:sp>
      <p:sp>
        <p:nvSpPr>
          <p:cNvPr id="8" name="Content Placeholder 7">
            <a:extLst>
              <a:ext uri="{FF2B5EF4-FFF2-40B4-BE49-F238E27FC236}">
                <a16:creationId xmlns:a16="http://schemas.microsoft.com/office/drawing/2014/main" id="{D19ED272-93BE-494E-BAC9-F96C88DEB0F8}"/>
              </a:ext>
            </a:extLst>
          </p:cNvPr>
          <p:cNvSpPr>
            <a:spLocks noGrp="1"/>
          </p:cNvSpPr>
          <p:nvPr>
            <p:ph sz="half" idx="2"/>
          </p:nvPr>
        </p:nvSpPr>
        <p:spPr/>
        <p:txBody>
          <a:bodyPr>
            <a:normAutofit fontScale="92500" lnSpcReduction="20000"/>
          </a:bodyPr>
          <a:lstStyle/>
          <a:p>
            <a:endParaRPr lang="en-US"/>
          </a:p>
        </p:txBody>
      </p:sp>
      <p:pic>
        <p:nvPicPr>
          <p:cNvPr id="7" name="Picture 6">
            <a:extLst>
              <a:ext uri="{FF2B5EF4-FFF2-40B4-BE49-F238E27FC236}">
                <a16:creationId xmlns:a16="http://schemas.microsoft.com/office/drawing/2014/main" id="{1D54DB0D-A047-4420-A517-73C5B2797C31}"/>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100000"/>
                    </a14:imgEffect>
                    <a14:imgEffect>
                      <a14:brightnessContrast bright="3000" contrast="5000"/>
                    </a14:imgEffect>
                  </a14:imgLayer>
                </a14:imgProps>
              </a:ext>
            </a:extLst>
          </a:blip>
          <a:srcRect b="20253"/>
          <a:stretch/>
        </p:blipFill>
        <p:spPr>
          <a:xfrm>
            <a:off x="6187415" y="2265920"/>
            <a:ext cx="5579561" cy="355149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9419903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7F4B1-A4F5-4BED-B568-D4FAA8CDF7EB}"/>
              </a:ext>
            </a:extLst>
          </p:cNvPr>
          <p:cNvSpPr>
            <a:spLocks noGrp="1"/>
          </p:cNvSpPr>
          <p:nvPr>
            <p:ph type="title"/>
          </p:nvPr>
        </p:nvSpPr>
        <p:spPr/>
        <p:txBody>
          <a:bodyPr>
            <a:normAutofit/>
          </a:bodyPr>
          <a:lstStyle/>
          <a:p>
            <a:r>
              <a:rPr lang="en-US" dirty="0"/>
              <a:t>Lesson 2: Typical Number of Siblings</a:t>
            </a:r>
          </a:p>
        </p:txBody>
      </p:sp>
      <p:sp>
        <p:nvSpPr>
          <p:cNvPr id="3" name="Content Placeholder 2">
            <a:extLst>
              <a:ext uri="{FF2B5EF4-FFF2-40B4-BE49-F238E27FC236}">
                <a16:creationId xmlns:a16="http://schemas.microsoft.com/office/drawing/2014/main" id="{4B3A72DC-10EC-4C55-8384-2036067DAA52}"/>
              </a:ext>
            </a:extLst>
          </p:cNvPr>
          <p:cNvSpPr>
            <a:spLocks noGrp="1"/>
          </p:cNvSpPr>
          <p:nvPr>
            <p:ph sz="half" idx="1"/>
          </p:nvPr>
        </p:nvSpPr>
        <p:spPr/>
        <p:txBody>
          <a:bodyPr>
            <a:normAutofit fontScale="92500"/>
          </a:bodyPr>
          <a:lstStyle/>
          <a:p>
            <a:r>
              <a:rPr lang="en-US" sz="2400" dirty="0"/>
              <a:t>After collaboratively creating a dot plot from Post-It notes, students were more consistent in reading dot plot data values.</a:t>
            </a:r>
          </a:p>
          <a:p>
            <a:r>
              <a:rPr lang="en-US" sz="2400" dirty="0"/>
              <a:t>When asked to analyze the data and determine typical values, students tended to rely strictly on context knowledge rather than data, or to focus only on the tallest stack.</a:t>
            </a:r>
          </a:p>
        </p:txBody>
      </p:sp>
      <p:sp>
        <p:nvSpPr>
          <p:cNvPr id="5" name="Content Placeholder 4">
            <a:extLst>
              <a:ext uri="{FF2B5EF4-FFF2-40B4-BE49-F238E27FC236}">
                <a16:creationId xmlns:a16="http://schemas.microsoft.com/office/drawing/2014/main" id="{5EB77EB7-750F-4E16-9366-30C7BE0BD39E}"/>
              </a:ext>
            </a:extLst>
          </p:cNvPr>
          <p:cNvSpPr>
            <a:spLocks noGrp="1"/>
          </p:cNvSpPr>
          <p:nvPr>
            <p:ph sz="half" idx="2"/>
          </p:nvPr>
        </p:nvSpPr>
        <p:spPr/>
        <p:txBody>
          <a:bodyPr>
            <a:normAutofit fontScale="92500"/>
          </a:bodyPr>
          <a:lstStyle/>
          <a:p>
            <a:endParaRPr lang="en-US"/>
          </a:p>
        </p:txBody>
      </p:sp>
      <p:pic>
        <p:nvPicPr>
          <p:cNvPr id="6" name="Picture 5">
            <a:extLst>
              <a:ext uri="{FF2B5EF4-FFF2-40B4-BE49-F238E27FC236}">
                <a16:creationId xmlns:a16="http://schemas.microsoft.com/office/drawing/2014/main" id="{19051957-2600-413C-ACDE-B1CFD7CC5E5D}"/>
              </a:ext>
            </a:extLst>
          </p:cNvPr>
          <p:cNvPicPr>
            <a:picLocks noChangeAspect="1"/>
          </p:cNvPicPr>
          <p:nvPr/>
        </p:nvPicPr>
        <p:blipFill>
          <a:blip r:embed="rId2"/>
          <a:stretch>
            <a:fillRect/>
          </a:stretch>
        </p:blipFill>
        <p:spPr>
          <a:xfrm>
            <a:off x="6187415" y="3429000"/>
            <a:ext cx="5271160" cy="1081454"/>
          </a:xfrm>
          <a:prstGeom prst="rect">
            <a:avLst/>
          </a:prstGeom>
        </p:spPr>
      </p:pic>
      <p:pic>
        <p:nvPicPr>
          <p:cNvPr id="7" name="Picture 6">
            <a:extLst>
              <a:ext uri="{FF2B5EF4-FFF2-40B4-BE49-F238E27FC236}">
                <a16:creationId xmlns:a16="http://schemas.microsoft.com/office/drawing/2014/main" id="{32F12B85-B43D-4F63-A566-5945CB591FB4}"/>
              </a:ext>
            </a:extLst>
          </p:cNvPr>
          <p:cNvPicPr>
            <a:picLocks noChangeAspect="1"/>
          </p:cNvPicPr>
          <p:nvPr/>
        </p:nvPicPr>
        <p:blipFill rotWithShape="1">
          <a:blip r:embed="rId3"/>
          <a:srcRect r="45948"/>
          <a:stretch/>
        </p:blipFill>
        <p:spPr>
          <a:xfrm>
            <a:off x="6187416" y="3171551"/>
            <a:ext cx="5271159" cy="305205"/>
          </a:xfrm>
          <a:prstGeom prst="rect">
            <a:avLst/>
          </a:prstGeom>
        </p:spPr>
      </p:pic>
      <p:sp>
        <p:nvSpPr>
          <p:cNvPr id="8" name="TextBox 7">
            <a:extLst>
              <a:ext uri="{FF2B5EF4-FFF2-40B4-BE49-F238E27FC236}">
                <a16:creationId xmlns:a16="http://schemas.microsoft.com/office/drawing/2014/main" id="{9487AF3E-F706-4DDC-881A-FE0B0D163A5F}"/>
              </a:ext>
            </a:extLst>
          </p:cNvPr>
          <p:cNvSpPr txBox="1"/>
          <p:nvPr/>
        </p:nvSpPr>
        <p:spPr>
          <a:xfrm>
            <a:off x="6400801" y="4578532"/>
            <a:ext cx="4271554" cy="523220"/>
          </a:xfrm>
          <a:prstGeom prst="rect">
            <a:avLst/>
          </a:prstGeom>
          <a:noFill/>
        </p:spPr>
        <p:txBody>
          <a:bodyPr wrap="square" rtlCol="0">
            <a:spAutoFit/>
          </a:bodyPr>
          <a:lstStyle/>
          <a:p>
            <a:r>
              <a:rPr lang="en-US" sz="1400" dirty="0"/>
              <a:t>Brian focused on the tallest stack to determine which was more likely.</a:t>
            </a:r>
          </a:p>
        </p:txBody>
      </p:sp>
    </p:spTree>
    <p:extLst>
      <p:ext uri="{BB962C8B-B14F-4D97-AF65-F5344CB8AC3E}">
        <p14:creationId xmlns:p14="http://schemas.microsoft.com/office/powerpoint/2010/main" val="23320884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2C55DB-9E55-4C90-AD3D-7671ED4B3B27}"/>
              </a:ext>
            </a:extLst>
          </p:cNvPr>
          <p:cNvSpPr>
            <a:spLocks noGrp="1"/>
          </p:cNvSpPr>
          <p:nvPr>
            <p:ph type="title"/>
          </p:nvPr>
        </p:nvSpPr>
        <p:spPr>
          <a:xfrm>
            <a:off x="810000" y="617005"/>
            <a:ext cx="10571998" cy="970450"/>
          </a:xfrm>
        </p:spPr>
        <p:txBody>
          <a:bodyPr/>
          <a:lstStyle/>
          <a:p>
            <a:r>
              <a:rPr lang="en-US" dirty="0"/>
              <a:t>Lesson 3: Comparing Typical Values of Skittle Packs</a:t>
            </a:r>
          </a:p>
        </p:txBody>
      </p:sp>
      <p:sp>
        <p:nvSpPr>
          <p:cNvPr id="3" name="Content Placeholder 2">
            <a:extLst>
              <a:ext uri="{FF2B5EF4-FFF2-40B4-BE49-F238E27FC236}">
                <a16:creationId xmlns:a16="http://schemas.microsoft.com/office/drawing/2014/main" id="{DF049C7C-FA8E-4A11-B9F4-266BEADAAC7B}"/>
              </a:ext>
            </a:extLst>
          </p:cNvPr>
          <p:cNvSpPr>
            <a:spLocks noGrp="1"/>
          </p:cNvSpPr>
          <p:nvPr>
            <p:ph idx="1"/>
          </p:nvPr>
        </p:nvSpPr>
        <p:spPr/>
        <p:txBody>
          <a:bodyPr>
            <a:normAutofit/>
          </a:bodyPr>
          <a:lstStyle/>
          <a:p>
            <a:r>
              <a:rPr lang="en-US" sz="2400" dirty="0"/>
              <a:t>When asked to analyze dot plots showing the numbers of different colored Skittles in several packs, students identified typical values either as the tallest stacks or some other stack in the plot.</a:t>
            </a:r>
          </a:p>
          <a:p>
            <a:r>
              <a:rPr lang="en-US" sz="2400" dirty="0"/>
              <a:t>When asked if there were typically more yellow or purple Skittles in a pack, Claire focused on how many packs had 4 purple or yellow Skittles, even though 4 was not beneath the tallest stack in the dot plot.</a:t>
            </a:r>
          </a:p>
        </p:txBody>
      </p:sp>
    </p:spTree>
    <p:extLst>
      <p:ext uri="{BB962C8B-B14F-4D97-AF65-F5344CB8AC3E}">
        <p14:creationId xmlns:p14="http://schemas.microsoft.com/office/powerpoint/2010/main" val="10680271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9F5612-B258-4F53-816A-FD4C02B21B17}"/>
              </a:ext>
            </a:extLst>
          </p:cNvPr>
          <p:cNvSpPr>
            <a:spLocks noGrp="1"/>
          </p:cNvSpPr>
          <p:nvPr>
            <p:ph type="title"/>
          </p:nvPr>
        </p:nvSpPr>
        <p:spPr/>
        <p:txBody>
          <a:bodyPr/>
          <a:lstStyle/>
          <a:p>
            <a:r>
              <a:rPr lang="en-US" dirty="0"/>
              <a:t>Lesson 4: Family Data in </a:t>
            </a:r>
            <a:r>
              <a:rPr lang="en-US" dirty="0" err="1"/>
              <a:t>TinkerPlots</a:t>
            </a:r>
            <a:endParaRPr lang="en-US" dirty="0"/>
          </a:p>
        </p:txBody>
      </p:sp>
      <p:sp>
        <p:nvSpPr>
          <p:cNvPr id="3" name="Content Placeholder 2">
            <a:extLst>
              <a:ext uri="{FF2B5EF4-FFF2-40B4-BE49-F238E27FC236}">
                <a16:creationId xmlns:a16="http://schemas.microsoft.com/office/drawing/2014/main" id="{DDCAFF6D-07E6-4514-9BE4-7888C3F75C98}"/>
              </a:ext>
            </a:extLst>
          </p:cNvPr>
          <p:cNvSpPr>
            <a:spLocks noGrp="1"/>
          </p:cNvSpPr>
          <p:nvPr>
            <p:ph sz="half" idx="1"/>
          </p:nvPr>
        </p:nvSpPr>
        <p:spPr/>
        <p:txBody>
          <a:bodyPr>
            <a:normAutofit fontScale="92500" lnSpcReduction="20000"/>
          </a:bodyPr>
          <a:lstStyle/>
          <a:p>
            <a:r>
              <a:rPr lang="en-US" sz="2400" dirty="0"/>
              <a:t>Students were asked to use informal words like ‘mountain’, ‘cluster’, and ‘gap’ to describe graph features.</a:t>
            </a:r>
          </a:p>
          <a:p>
            <a:r>
              <a:rPr lang="en-US" sz="2400" dirty="0"/>
              <a:t>Students began to move past focusing only on stacks to attend to aggregate features comprised of multiple stacks and gaps in the data. For example, given the word ‘hillside,’ Brian asked if he could circle multiple stacks to describe it.</a:t>
            </a:r>
          </a:p>
        </p:txBody>
      </p:sp>
      <p:sp>
        <p:nvSpPr>
          <p:cNvPr id="4" name="Content Placeholder 3">
            <a:extLst>
              <a:ext uri="{FF2B5EF4-FFF2-40B4-BE49-F238E27FC236}">
                <a16:creationId xmlns:a16="http://schemas.microsoft.com/office/drawing/2014/main" id="{14247CEB-8808-4A11-9DFD-26E0CC60E2D0}"/>
              </a:ext>
            </a:extLst>
          </p:cNvPr>
          <p:cNvSpPr>
            <a:spLocks noGrp="1"/>
          </p:cNvSpPr>
          <p:nvPr>
            <p:ph sz="half" idx="2"/>
          </p:nvPr>
        </p:nvSpPr>
        <p:spPr/>
        <p:txBody>
          <a:bodyPr>
            <a:normAutofit fontScale="92500" lnSpcReduction="20000"/>
          </a:bodyPr>
          <a:lstStyle/>
          <a:p>
            <a:endParaRPr lang="en-US"/>
          </a:p>
        </p:txBody>
      </p:sp>
      <p:pic>
        <p:nvPicPr>
          <p:cNvPr id="5" name="Picture 4">
            <a:extLst>
              <a:ext uri="{FF2B5EF4-FFF2-40B4-BE49-F238E27FC236}">
                <a16:creationId xmlns:a16="http://schemas.microsoft.com/office/drawing/2014/main" id="{737FE626-D2DF-4422-AE40-7C9AB19BBF3E}"/>
              </a:ext>
            </a:extLst>
          </p:cNvPr>
          <p:cNvPicPr>
            <a:picLocks noChangeAspect="1"/>
          </p:cNvPicPr>
          <p:nvPr/>
        </p:nvPicPr>
        <p:blipFill>
          <a:blip r:embed="rId2"/>
          <a:stretch>
            <a:fillRect/>
          </a:stretch>
        </p:blipFill>
        <p:spPr>
          <a:xfrm>
            <a:off x="6187415" y="2367346"/>
            <a:ext cx="5946719" cy="3367248"/>
          </a:xfrm>
          <a:prstGeom prst="rect">
            <a:avLst/>
          </a:prstGeom>
        </p:spPr>
      </p:pic>
    </p:spTree>
    <p:extLst>
      <p:ext uri="{BB962C8B-B14F-4D97-AF65-F5344CB8AC3E}">
        <p14:creationId xmlns:p14="http://schemas.microsoft.com/office/powerpoint/2010/main" val="24900683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A8CD0-4B2A-4738-9756-5DC066ADCD3C}"/>
              </a:ext>
            </a:extLst>
          </p:cNvPr>
          <p:cNvSpPr>
            <a:spLocks noGrp="1"/>
          </p:cNvSpPr>
          <p:nvPr>
            <p:ph type="title"/>
          </p:nvPr>
        </p:nvSpPr>
        <p:spPr/>
        <p:txBody>
          <a:bodyPr/>
          <a:lstStyle/>
          <a:p>
            <a:r>
              <a:rPr lang="en-US" dirty="0"/>
              <a:t>Lesson 5: Soccer Data</a:t>
            </a:r>
          </a:p>
        </p:txBody>
      </p:sp>
      <p:sp>
        <p:nvSpPr>
          <p:cNvPr id="3" name="Content Placeholder 2">
            <a:extLst>
              <a:ext uri="{FF2B5EF4-FFF2-40B4-BE49-F238E27FC236}">
                <a16:creationId xmlns:a16="http://schemas.microsoft.com/office/drawing/2014/main" id="{2577B9F4-C55B-45D0-B5BC-8C7F4F4E9AE1}"/>
              </a:ext>
            </a:extLst>
          </p:cNvPr>
          <p:cNvSpPr>
            <a:spLocks noGrp="1"/>
          </p:cNvSpPr>
          <p:nvPr>
            <p:ph sz="half" idx="1"/>
          </p:nvPr>
        </p:nvSpPr>
        <p:spPr/>
        <p:txBody>
          <a:bodyPr>
            <a:normAutofit fontScale="92500" lnSpcReduction="10000"/>
          </a:bodyPr>
          <a:lstStyle/>
          <a:p>
            <a:r>
              <a:rPr lang="en-US" sz="2400" dirty="0"/>
              <a:t>Students were asked to compare the heights of soccer players on two different teams.</a:t>
            </a:r>
          </a:p>
          <a:p>
            <a:r>
              <a:rPr lang="en-US" sz="2400" dirty="0"/>
              <a:t>The students started to identify outliers as points separated from most of the data by a gap.</a:t>
            </a:r>
          </a:p>
          <a:p>
            <a:r>
              <a:rPr lang="en-US" sz="2400" dirty="0"/>
              <a:t>The students shifted from thinking about individual stacks to grouping multiple stacks together to analyze data.</a:t>
            </a:r>
          </a:p>
        </p:txBody>
      </p:sp>
      <p:sp>
        <p:nvSpPr>
          <p:cNvPr id="4" name="Content Placeholder 3">
            <a:extLst>
              <a:ext uri="{FF2B5EF4-FFF2-40B4-BE49-F238E27FC236}">
                <a16:creationId xmlns:a16="http://schemas.microsoft.com/office/drawing/2014/main" id="{A199E71B-B83C-4063-B5DC-01A197682C16}"/>
              </a:ext>
            </a:extLst>
          </p:cNvPr>
          <p:cNvSpPr>
            <a:spLocks noGrp="1"/>
          </p:cNvSpPr>
          <p:nvPr>
            <p:ph sz="half" idx="2"/>
          </p:nvPr>
        </p:nvSpPr>
        <p:spPr/>
        <p:txBody>
          <a:bodyPr>
            <a:normAutofit fontScale="92500" lnSpcReduction="10000"/>
          </a:bodyPr>
          <a:lstStyle/>
          <a:p>
            <a:endParaRPr lang="en-US"/>
          </a:p>
        </p:txBody>
      </p:sp>
      <p:pic>
        <p:nvPicPr>
          <p:cNvPr id="5" name="Picture 4">
            <a:extLst>
              <a:ext uri="{FF2B5EF4-FFF2-40B4-BE49-F238E27FC236}">
                <a16:creationId xmlns:a16="http://schemas.microsoft.com/office/drawing/2014/main" id="{A1DF94D8-5B8B-4423-B0C6-837884AE64A5}"/>
              </a:ext>
            </a:extLst>
          </p:cNvPr>
          <p:cNvPicPr>
            <a:picLocks noChangeAspect="1"/>
          </p:cNvPicPr>
          <p:nvPr/>
        </p:nvPicPr>
        <p:blipFill>
          <a:blip r:embed="rId2"/>
          <a:stretch>
            <a:fillRect/>
          </a:stretch>
        </p:blipFill>
        <p:spPr>
          <a:xfrm>
            <a:off x="6187415" y="2273737"/>
            <a:ext cx="5869476" cy="3535861"/>
          </a:xfrm>
          <a:prstGeom prst="rect">
            <a:avLst/>
          </a:prstGeom>
        </p:spPr>
      </p:pic>
    </p:spTree>
    <p:extLst>
      <p:ext uri="{BB962C8B-B14F-4D97-AF65-F5344CB8AC3E}">
        <p14:creationId xmlns:p14="http://schemas.microsoft.com/office/powerpoint/2010/main" val="23679539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F14B3-AEEF-4DFC-98C4-10F4818DEF2C}"/>
              </a:ext>
            </a:extLst>
          </p:cNvPr>
          <p:cNvSpPr>
            <a:spLocks noGrp="1"/>
          </p:cNvSpPr>
          <p:nvPr>
            <p:ph type="title"/>
          </p:nvPr>
        </p:nvSpPr>
        <p:spPr/>
        <p:txBody>
          <a:bodyPr/>
          <a:lstStyle/>
          <a:p>
            <a:r>
              <a:rPr lang="en-US" dirty="0"/>
              <a:t>Lesson 6: Revisiting Soccer Data</a:t>
            </a:r>
          </a:p>
        </p:txBody>
      </p:sp>
      <p:sp>
        <p:nvSpPr>
          <p:cNvPr id="3" name="Content Placeholder 2">
            <a:extLst>
              <a:ext uri="{FF2B5EF4-FFF2-40B4-BE49-F238E27FC236}">
                <a16:creationId xmlns:a16="http://schemas.microsoft.com/office/drawing/2014/main" id="{2C2F8974-377B-4019-81A4-F332CFBCC12B}"/>
              </a:ext>
            </a:extLst>
          </p:cNvPr>
          <p:cNvSpPr>
            <a:spLocks noGrp="1"/>
          </p:cNvSpPr>
          <p:nvPr>
            <p:ph sz="half" idx="1"/>
          </p:nvPr>
        </p:nvSpPr>
        <p:spPr/>
        <p:txBody>
          <a:bodyPr>
            <a:normAutofit fontScale="92500"/>
          </a:bodyPr>
          <a:lstStyle/>
          <a:p>
            <a:r>
              <a:rPr lang="en-US" sz="2400" dirty="0"/>
              <a:t>Multiple-size stacks were reintroduced to students.</a:t>
            </a:r>
          </a:p>
          <a:p>
            <a:r>
              <a:rPr lang="en-US" sz="2400" dirty="0"/>
              <a:t>Students successfully relabeled the soccer graph using the words “outlier,” “cluster,” and “gap.”</a:t>
            </a:r>
          </a:p>
          <a:p>
            <a:r>
              <a:rPr lang="en-US" sz="2400" dirty="0"/>
              <a:t>Brian, Allison, Andrew were able to identify typical values as those that were within the main cluster of data.</a:t>
            </a:r>
          </a:p>
        </p:txBody>
      </p:sp>
      <p:sp>
        <p:nvSpPr>
          <p:cNvPr id="4" name="Content Placeholder 3">
            <a:extLst>
              <a:ext uri="{FF2B5EF4-FFF2-40B4-BE49-F238E27FC236}">
                <a16:creationId xmlns:a16="http://schemas.microsoft.com/office/drawing/2014/main" id="{0D378B1A-53DD-4959-A396-574ABA3E96A5}"/>
              </a:ext>
            </a:extLst>
          </p:cNvPr>
          <p:cNvSpPr>
            <a:spLocks noGrp="1"/>
          </p:cNvSpPr>
          <p:nvPr>
            <p:ph sz="half" idx="2"/>
          </p:nvPr>
        </p:nvSpPr>
        <p:spPr/>
        <p:txBody>
          <a:bodyPr>
            <a:normAutofit fontScale="92500"/>
          </a:bodyPr>
          <a:lstStyle/>
          <a:p>
            <a:endParaRPr lang="en-US"/>
          </a:p>
        </p:txBody>
      </p:sp>
      <p:pic>
        <p:nvPicPr>
          <p:cNvPr id="5" name="Picture 4">
            <a:extLst>
              <a:ext uri="{FF2B5EF4-FFF2-40B4-BE49-F238E27FC236}">
                <a16:creationId xmlns:a16="http://schemas.microsoft.com/office/drawing/2014/main" id="{115C7175-086F-4A79-BF7B-0DA27771DFCE}"/>
              </a:ext>
            </a:extLst>
          </p:cNvPr>
          <p:cNvPicPr>
            <a:picLocks noChangeAspect="1"/>
          </p:cNvPicPr>
          <p:nvPr/>
        </p:nvPicPr>
        <p:blipFill>
          <a:blip r:embed="rId2"/>
          <a:stretch>
            <a:fillRect/>
          </a:stretch>
        </p:blipFill>
        <p:spPr>
          <a:xfrm>
            <a:off x="6095999" y="2222287"/>
            <a:ext cx="5921458" cy="3638763"/>
          </a:xfrm>
          <a:prstGeom prst="rect">
            <a:avLst/>
          </a:prstGeom>
        </p:spPr>
      </p:pic>
    </p:spTree>
    <p:extLst>
      <p:ext uri="{BB962C8B-B14F-4D97-AF65-F5344CB8AC3E}">
        <p14:creationId xmlns:p14="http://schemas.microsoft.com/office/powerpoint/2010/main" val="14963184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7E8DE-E246-48ED-91AF-C8FF23BA6EE6}"/>
              </a:ext>
            </a:extLst>
          </p:cNvPr>
          <p:cNvSpPr>
            <a:spLocks noGrp="1"/>
          </p:cNvSpPr>
          <p:nvPr>
            <p:ph type="title"/>
          </p:nvPr>
        </p:nvSpPr>
        <p:spPr/>
        <p:txBody>
          <a:bodyPr/>
          <a:lstStyle/>
          <a:p>
            <a:r>
              <a:rPr lang="en-US" dirty="0"/>
              <a:t>Lesson 7: </a:t>
            </a:r>
            <a:r>
              <a:rPr lang="en-US" dirty="0" err="1"/>
              <a:t>Pokemon</a:t>
            </a:r>
            <a:r>
              <a:rPr lang="en-US" dirty="0"/>
              <a:t> Data in </a:t>
            </a:r>
            <a:r>
              <a:rPr lang="en-US" dirty="0" err="1"/>
              <a:t>TinkerPlots</a:t>
            </a:r>
            <a:endParaRPr lang="en-US" dirty="0"/>
          </a:p>
        </p:txBody>
      </p:sp>
      <p:sp>
        <p:nvSpPr>
          <p:cNvPr id="3" name="Content Placeholder 2">
            <a:extLst>
              <a:ext uri="{FF2B5EF4-FFF2-40B4-BE49-F238E27FC236}">
                <a16:creationId xmlns:a16="http://schemas.microsoft.com/office/drawing/2014/main" id="{8C242F64-AEC8-4529-8506-209DC71BEC46}"/>
              </a:ext>
            </a:extLst>
          </p:cNvPr>
          <p:cNvSpPr>
            <a:spLocks noGrp="1"/>
          </p:cNvSpPr>
          <p:nvPr>
            <p:ph sz="half" idx="1"/>
          </p:nvPr>
        </p:nvSpPr>
        <p:spPr/>
        <p:txBody>
          <a:bodyPr>
            <a:normAutofit fontScale="85000" lnSpcReduction="20000"/>
          </a:bodyPr>
          <a:lstStyle/>
          <a:p>
            <a:r>
              <a:rPr lang="en-US" sz="2400" dirty="0"/>
              <a:t>Students were introduced to new statistical terms, “mean” and “median,” to determine typical value.</a:t>
            </a:r>
          </a:p>
          <a:p>
            <a:r>
              <a:rPr lang="en-US" sz="2400" dirty="0"/>
              <a:t>Students compared what they thought was typical with the median.</a:t>
            </a:r>
          </a:p>
          <a:p>
            <a:r>
              <a:rPr lang="en-US" sz="2400" dirty="0"/>
              <a:t>Students identified that the typical value is usually located inside of the main cluster of data.</a:t>
            </a:r>
          </a:p>
          <a:p>
            <a:r>
              <a:rPr lang="en-US" sz="2400" dirty="0"/>
              <a:t>All students recognized that values inside the main cluster could potentially describe typical value.</a:t>
            </a:r>
          </a:p>
        </p:txBody>
      </p:sp>
      <p:sp>
        <p:nvSpPr>
          <p:cNvPr id="4" name="Content Placeholder 3">
            <a:extLst>
              <a:ext uri="{FF2B5EF4-FFF2-40B4-BE49-F238E27FC236}">
                <a16:creationId xmlns:a16="http://schemas.microsoft.com/office/drawing/2014/main" id="{2BB937A8-61BB-42C7-AADB-4A4A3800F3C0}"/>
              </a:ext>
            </a:extLst>
          </p:cNvPr>
          <p:cNvSpPr>
            <a:spLocks noGrp="1"/>
          </p:cNvSpPr>
          <p:nvPr>
            <p:ph sz="half" idx="2"/>
          </p:nvPr>
        </p:nvSpPr>
        <p:spPr/>
        <p:txBody>
          <a:bodyPr>
            <a:normAutofit fontScale="85000" lnSpcReduction="20000"/>
          </a:bodyPr>
          <a:lstStyle/>
          <a:p>
            <a:endParaRPr lang="en-US"/>
          </a:p>
        </p:txBody>
      </p:sp>
      <p:pic>
        <p:nvPicPr>
          <p:cNvPr id="5" name="Picture 4">
            <a:extLst>
              <a:ext uri="{FF2B5EF4-FFF2-40B4-BE49-F238E27FC236}">
                <a16:creationId xmlns:a16="http://schemas.microsoft.com/office/drawing/2014/main" id="{978CA799-493D-4D20-8DF1-A2FE3F0EE9F7}"/>
              </a:ext>
            </a:extLst>
          </p:cNvPr>
          <p:cNvPicPr>
            <a:picLocks noChangeAspect="1"/>
          </p:cNvPicPr>
          <p:nvPr/>
        </p:nvPicPr>
        <p:blipFill>
          <a:blip r:embed="rId2"/>
          <a:stretch>
            <a:fillRect/>
          </a:stretch>
        </p:blipFill>
        <p:spPr>
          <a:xfrm>
            <a:off x="6187415" y="2977678"/>
            <a:ext cx="5788118" cy="2127979"/>
          </a:xfrm>
          <a:prstGeom prst="rect">
            <a:avLst/>
          </a:prstGeom>
        </p:spPr>
      </p:pic>
    </p:spTree>
    <p:extLst>
      <p:ext uri="{BB962C8B-B14F-4D97-AF65-F5344CB8AC3E}">
        <p14:creationId xmlns:p14="http://schemas.microsoft.com/office/powerpoint/2010/main" val="16580261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A4E0F-DAB4-4912-BF19-2B25306E290A}"/>
              </a:ext>
            </a:extLst>
          </p:cNvPr>
          <p:cNvSpPr>
            <a:spLocks noGrp="1"/>
          </p:cNvSpPr>
          <p:nvPr>
            <p:ph type="title"/>
          </p:nvPr>
        </p:nvSpPr>
        <p:spPr/>
        <p:txBody>
          <a:bodyPr/>
          <a:lstStyle/>
          <a:p>
            <a:r>
              <a:rPr lang="en-US" dirty="0"/>
              <a:t>Post-Assessment Results</a:t>
            </a:r>
          </a:p>
        </p:txBody>
      </p:sp>
      <p:sp>
        <p:nvSpPr>
          <p:cNvPr id="3" name="Content Placeholder 2">
            <a:extLst>
              <a:ext uri="{FF2B5EF4-FFF2-40B4-BE49-F238E27FC236}">
                <a16:creationId xmlns:a16="http://schemas.microsoft.com/office/drawing/2014/main" id="{61601157-E3B8-4D70-A645-4E13C07B6DC0}"/>
              </a:ext>
            </a:extLst>
          </p:cNvPr>
          <p:cNvSpPr>
            <a:spLocks noGrp="1"/>
          </p:cNvSpPr>
          <p:nvPr>
            <p:ph sz="half" idx="1"/>
          </p:nvPr>
        </p:nvSpPr>
        <p:spPr>
          <a:xfrm>
            <a:off x="818712" y="2222287"/>
            <a:ext cx="5185873" cy="4188525"/>
          </a:xfrm>
        </p:spPr>
        <p:txBody>
          <a:bodyPr>
            <a:normAutofit fontScale="77500" lnSpcReduction="20000"/>
          </a:bodyPr>
          <a:lstStyle/>
          <a:p>
            <a:r>
              <a:rPr lang="en-US" sz="2400" dirty="0"/>
              <a:t>From Key Item 1: Andrew created a graph resembling a histogram (left) while the other students chose to create line plots. Students identified aggregate features such as central clusters (right). All four students reasoned that the typical value was shown by the tallest stack of data.</a:t>
            </a:r>
          </a:p>
          <a:p>
            <a:r>
              <a:rPr lang="en-US" sz="2400" dirty="0"/>
              <a:t>From Key Item 2: In contrast to the pre-interview, Andrew and Brian were able to use the data to choose the median as the typical value because of its proximity to the main cluster of points, instead  of relying solely on context knowledge. Allison and Claire used the same strategies for this item as in the pre-interview.</a:t>
            </a:r>
          </a:p>
        </p:txBody>
      </p:sp>
      <p:sp>
        <p:nvSpPr>
          <p:cNvPr id="4" name="Content Placeholder 3">
            <a:extLst>
              <a:ext uri="{FF2B5EF4-FFF2-40B4-BE49-F238E27FC236}">
                <a16:creationId xmlns:a16="http://schemas.microsoft.com/office/drawing/2014/main" id="{687FF753-BF95-4BCA-A73F-FB60A6E39EA8}"/>
              </a:ext>
            </a:extLst>
          </p:cNvPr>
          <p:cNvSpPr>
            <a:spLocks noGrp="1"/>
          </p:cNvSpPr>
          <p:nvPr>
            <p:ph sz="half" idx="2"/>
          </p:nvPr>
        </p:nvSpPr>
        <p:spPr/>
        <p:txBody>
          <a:bodyPr>
            <a:normAutofit fontScale="77500" lnSpcReduction="20000"/>
          </a:bodyPr>
          <a:lstStyle/>
          <a:p>
            <a:endParaRPr lang="en-US" dirty="0"/>
          </a:p>
        </p:txBody>
      </p:sp>
      <p:pic>
        <p:nvPicPr>
          <p:cNvPr id="5" name="Picture 4">
            <a:extLst>
              <a:ext uri="{FF2B5EF4-FFF2-40B4-BE49-F238E27FC236}">
                <a16:creationId xmlns:a16="http://schemas.microsoft.com/office/drawing/2014/main" id="{BF980A33-EDDB-4558-B080-9394492EAA94}"/>
              </a:ext>
            </a:extLst>
          </p:cNvPr>
          <p:cNvPicPr>
            <a:picLocks noChangeAspect="1"/>
          </p:cNvPicPr>
          <p:nvPr/>
        </p:nvPicPr>
        <p:blipFill>
          <a:blip r:embed="rId2"/>
          <a:stretch>
            <a:fillRect/>
          </a:stretch>
        </p:blipFill>
        <p:spPr>
          <a:xfrm>
            <a:off x="6285930" y="2731738"/>
            <a:ext cx="2808630" cy="2519530"/>
          </a:xfrm>
          <a:prstGeom prst="rect">
            <a:avLst/>
          </a:prstGeom>
        </p:spPr>
      </p:pic>
      <p:pic>
        <p:nvPicPr>
          <p:cNvPr id="6" name="Picture 5">
            <a:extLst>
              <a:ext uri="{FF2B5EF4-FFF2-40B4-BE49-F238E27FC236}">
                <a16:creationId xmlns:a16="http://schemas.microsoft.com/office/drawing/2014/main" id="{6B852B36-468F-4349-AC1D-03C578985C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77390" y="2731738"/>
            <a:ext cx="2808630" cy="2519530"/>
          </a:xfrm>
          <a:prstGeom prst="rect">
            <a:avLst/>
          </a:prstGeom>
        </p:spPr>
      </p:pic>
    </p:spTree>
    <p:extLst>
      <p:ext uri="{BB962C8B-B14F-4D97-AF65-F5344CB8AC3E}">
        <p14:creationId xmlns:p14="http://schemas.microsoft.com/office/powerpoint/2010/main" val="27865414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48B06-B13F-4324-9EFC-0FFBFD2D4830}"/>
              </a:ext>
            </a:extLst>
          </p:cNvPr>
          <p:cNvSpPr>
            <a:spLocks noGrp="1"/>
          </p:cNvSpPr>
          <p:nvPr>
            <p:ph type="title"/>
          </p:nvPr>
        </p:nvSpPr>
        <p:spPr/>
        <p:txBody>
          <a:bodyPr/>
          <a:lstStyle/>
          <a:p>
            <a:r>
              <a:rPr lang="en-US" dirty="0"/>
              <a:t>Reflection and Discussion</a:t>
            </a:r>
          </a:p>
        </p:txBody>
      </p:sp>
      <p:sp>
        <p:nvSpPr>
          <p:cNvPr id="3" name="Content Placeholder 2">
            <a:extLst>
              <a:ext uri="{FF2B5EF4-FFF2-40B4-BE49-F238E27FC236}">
                <a16:creationId xmlns:a16="http://schemas.microsoft.com/office/drawing/2014/main" id="{4BED0B37-0C6F-4FC0-9333-46E9B9920DE8}"/>
              </a:ext>
            </a:extLst>
          </p:cNvPr>
          <p:cNvSpPr>
            <a:spLocks noGrp="1"/>
          </p:cNvSpPr>
          <p:nvPr>
            <p:ph idx="1"/>
          </p:nvPr>
        </p:nvSpPr>
        <p:spPr/>
        <p:txBody>
          <a:bodyPr>
            <a:normAutofit fontScale="92500" lnSpcReduction="10000"/>
          </a:bodyPr>
          <a:lstStyle/>
          <a:p>
            <a:r>
              <a:rPr lang="en-US" sz="2400" dirty="0"/>
              <a:t>During the study, it was challenging for students to identify the main cluster of data in a distribution and associate it with the idea of typical value.</a:t>
            </a:r>
          </a:p>
          <a:p>
            <a:r>
              <a:rPr lang="en-US" sz="2400" dirty="0"/>
              <a:t>Near the end of the study, the students were able to recognize measures of center as single values representing data sets.</a:t>
            </a:r>
          </a:p>
          <a:p>
            <a:r>
              <a:rPr lang="en-US" sz="2400" dirty="0"/>
              <a:t>Our experience suggests that teachers should not rush to introduce formal measures of center. </a:t>
            </a:r>
          </a:p>
          <a:p>
            <a:r>
              <a:rPr lang="en-US" sz="2400" dirty="0"/>
              <a:t>Having students understand aggregate features of distributions, such as central clusters,  puts them in a better position to learn concepts such as mean and median.</a:t>
            </a:r>
          </a:p>
        </p:txBody>
      </p:sp>
    </p:spTree>
    <p:extLst>
      <p:ext uri="{BB962C8B-B14F-4D97-AF65-F5344CB8AC3E}">
        <p14:creationId xmlns:p14="http://schemas.microsoft.com/office/powerpoint/2010/main" val="22221320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AB59FB-0037-4AC4-A787-AA69E3C24FEF}"/>
              </a:ext>
            </a:extLst>
          </p:cNvPr>
          <p:cNvSpPr>
            <a:spLocks noGrp="1"/>
          </p:cNvSpPr>
          <p:nvPr>
            <p:ph type="title"/>
          </p:nvPr>
        </p:nvSpPr>
        <p:spPr/>
        <p:txBody>
          <a:bodyPr/>
          <a:lstStyle/>
          <a:p>
            <a:r>
              <a:rPr lang="en-US" dirty="0"/>
              <a:t>Introduction</a:t>
            </a:r>
          </a:p>
        </p:txBody>
      </p:sp>
      <p:sp>
        <p:nvSpPr>
          <p:cNvPr id="3" name="Content Placeholder 2">
            <a:extLst>
              <a:ext uri="{FF2B5EF4-FFF2-40B4-BE49-F238E27FC236}">
                <a16:creationId xmlns:a16="http://schemas.microsoft.com/office/drawing/2014/main" id="{94D07184-C8C5-4C28-B5DF-8DC9DCC24FD2}"/>
              </a:ext>
            </a:extLst>
          </p:cNvPr>
          <p:cNvSpPr>
            <a:spLocks noGrp="1"/>
          </p:cNvSpPr>
          <p:nvPr>
            <p:ph idx="1"/>
          </p:nvPr>
        </p:nvSpPr>
        <p:spPr>
          <a:xfrm>
            <a:off x="810000" y="2309870"/>
            <a:ext cx="10554574" cy="3636511"/>
          </a:xfrm>
        </p:spPr>
        <p:txBody>
          <a:bodyPr>
            <a:normAutofit/>
          </a:bodyPr>
          <a:lstStyle/>
          <a:p>
            <a:r>
              <a:rPr lang="en-US" sz="2400" dirty="0"/>
              <a:t>Students must develop graph sense (Friel, </a:t>
            </a:r>
            <a:r>
              <a:rPr lang="en-US" sz="2400" dirty="0" err="1"/>
              <a:t>Curico</a:t>
            </a:r>
            <a:r>
              <a:rPr lang="en-US" sz="2400" dirty="0"/>
              <a:t>, &amp; Bright, 2001), view data represented in a graph as an aggregate (Bakker &amp; </a:t>
            </a:r>
            <a:r>
              <a:rPr lang="en-US" sz="2400" dirty="0" err="1"/>
              <a:t>Gravemeijer</a:t>
            </a:r>
            <a:r>
              <a:rPr lang="en-US" sz="2400" dirty="0"/>
              <a:t>, 2004), and avoid strictly procedural conceptions of measures of center (</a:t>
            </a:r>
            <a:r>
              <a:rPr lang="en-US" sz="2400" dirty="0" err="1"/>
              <a:t>Mokros</a:t>
            </a:r>
            <a:r>
              <a:rPr lang="en-US" sz="2400" dirty="0"/>
              <a:t> &amp; Russell, 1995) in order to discern typical values in distributions. </a:t>
            </a:r>
          </a:p>
          <a:p>
            <a:r>
              <a:rPr lang="en-US" sz="2400" dirty="0"/>
              <a:t>The main question guiding our study was “How does a group of children entering sixth grade organize data, perceive aggregates, and determine typical values before, during, and after instruction?”</a:t>
            </a:r>
          </a:p>
        </p:txBody>
      </p:sp>
    </p:spTree>
    <p:extLst>
      <p:ext uri="{BB962C8B-B14F-4D97-AF65-F5344CB8AC3E}">
        <p14:creationId xmlns:p14="http://schemas.microsoft.com/office/powerpoint/2010/main" val="19188242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D901A-6F40-40ED-939F-46AF4AA8F355}"/>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C24385C2-E8E2-42EC-AFD9-1FE1B9260324}"/>
              </a:ext>
            </a:extLst>
          </p:cNvPr>
          <p:cNvSpPr>
            <a:spLocks noGrp="1"/>
          </p:cNvSpPr>
          <p:nvPr>
            <p:ph idx="1"/>
          </p:nvPr>
        </p:nvSpPr>
        <p:spPr>
          <a:xfrm>
            <a:off x="818712" y="2222287"/>
            <a:ext cx="10554574" cy="4188525"/>
          </a:xfrm>
        </p:spPr>
        <p:txBody>
          <a:bodyPr>
            <a:normAutofit/>
          </a:bodyPr>
          <a:lstStyle/>
          <a:p>
            <a:r>
              <a:rPr lang="en-US" dirty="0"/>
              <a:t>Bakker, A., &amp; </a:t>
            </a:r>
            <a:r>
              <a:rPr lang="en-US" dirty="0" err="1"/>
              <a:t>Gravemeijer</a:t>
            </a:r>
            <a:r>
              <a:rPr lang="en-US" dirty="0"/>
              <a:t>, K.P.E. (2004). Learning to reason about distribution. In D. Ben-</a:t>
            </a:r>
            <a:r>
              <a:rPr lang="en-US" dirty="0" err="1"/>
              <a:t>Zvi</a:t>
            </a:r>
            <a:r>
              <a:rPr lang="en-US" dirty="0"/>
              <a:t> &amp; J. Garfield (Eds.), </a:t>
            </a:r>
            <a:r>
              <a:rPr lang="en-US" i="1" dirty="0"/>
              <a:t>The challenge of developing statistical literacy, reasoning, and thinking </a:t>
            </a:r>
            <a:r>
              <a:rPr lang="en-US" dirty="0"/>
              <a:t>(pp. 147-168). Dordrecht: Springer.</a:t>
            </a:r>
            <a:endParaRPr lang="en-US" u="sng" dirty="0"/>
          </a:p>
          <a:p>
            <a:r>
              <a:rPr lang="en-US" dirty="0" err="1"/>
              <a:t>Boaler</a:t>
            </a:r>
            <a:r>
              <a:rPr lang="en-US" dirty="0"/>
              <a:t>, J., &amp; Humphreys, C. (2005). </a:t>
            </a:r>
            <a:r>
              <a:rPr lang="en-US" i="1" dirty="0"/>
              <a:t>Connecting mathematical ideas: Middle school video cases to support teaching and learning</a:t>
            </a:r>
            <a:r>
              <a:rPr lang="en-US" dirty="0"/>
              <a:t>. Portsmouth, NH: Heinemann. </a:t>
            </a:r>
          </a:p>
          <a:p>
            <a:r>
              <a:rPr lang="en-US" dirty="0" err="1"/>
              <a:t>Boaler</a:t>
            </a:r>
            <a:r>
              <a:rPr lang="en-US" dirty="0"/>
              <a:t>, J. (1998). Open and closed mathematics: Student experiences and understandings. </a:t>
            </a:r>
            <a:r>
              <a:rPr lang="en-US" i="1" dirty="0"/>
              <a:t>Journal for Research in Mathematics Education</a:t>
            </a:r>
            <a:r>
              <a:rPr lang="en-US" dirty="0"/>
              <a:t>, </a:t>
            </a:r>
            <a:r>
              <a:rPr lang="en-US" i="1" dirty="0"/>
              <a:t>29</a:t>
            </a:r>
            <a:r>
              <a:rPr lang="en-US" dirty="0"/>
              <a:t>(1), 41-62. </a:t>
            </a:r>
          </a:p>
          <a:p>
            <a:r>
              <a:rPr lang="en-US" dirty="0"/>
              <a:t>Curcio, F.R. (2010). </a:t>
            </a:r>
            <a:r>
              <a:rPr lang="en-US" i="1" dirty="0"/>
              <a:t>Developing data graph comprehension </a:t>
            </a:r>
            <a:r>
              <a:rPr lang="en-US" dirty="0"/>
              <a:t>(3rd ed.). Reston, VA: National Council of Teachers of Mathematics.</a:t>
            </a:r>
          </a:p>
          <a:p>
            <a:r>
              <a:rPr lang="en-US" dirty="0"/>
              <a:t>English, L.D. (2012). Data modelling with first-grade students</a:t>
            </a:r>
            <a:r>
              <a:rPr lang="en-US" i="1" dirty="0"/>
              <a:t>. Educational Studies in Mathematics</a:t>
            </a:r>
            <a:r>
              <a:rPr lang="en-US" dirty="0"/>
              <a:t>, </a:t>
            </a:r>
            <a:r>
              <a:rPr lang="en-US" i="1" dirty="0"/>
              <a:t>81</a:t>
            </a:r>
            <a:r>
              <a:rPr lang="en-US" dirty="0"/>
              <a:t>(1), 15-30.</a:t>
            </a:r>
          </a:p>
          <a:p>
            <a:endParaRPr lang="en-US" dirty="0"/>
          </a:p>
        </p:txBody>
      </p:sp>
    </p:spTree>
    <p:extLst>
      <p:ext uri="{BB962C8B-B14F-4D97-AF65-F5344CB8AC3E}">
        <p14:creationId xmlns:p14="http://schemas.microsoft.com/office/powerpoint/2010/main" val="8690854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B17EE-B29F-431A-AD8B-3A1BBA8143DD}"/>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8467DCED-6DB3-4B40-B793-7E6E6A7D10B5}"/>
              </a:ext>
            </a:extLst>
          </p:cNvPr>
          <p:cNvSpPr>
            <a:spLocks noGrp="1"/>
          </p:cNvSpPr>
          <p:nvPr>
            <p:ph idx="1"/>
          </p:nvPr>
        </p:nvSpPr>
        <p:spPr>
          <a:xfrm>
            <a:off x="818712" y="2344208"/>
            <a:ext cx="10554574" cy="4122023"/>
          </a:xfrm>
        </p:spPr>
        <p:txBody>
          <a:bodyPr>
            <a:normAutofit fontScale="92500"/>
          </a:bodyPr>
          <a:lstStyle/>
          <a:p>
            <a:r>
              <a:rPr lang="en-US" dirty="0"/>
              <a:t>Friel, S.N., Curcio, F.R., &amp; Bright, G.W. (2001). Making sense of graphs: Critical factors influencing comprehension and instructional implications. </a:t>
            </a:r>
            <a:r>
              <a:rPr lang="en-US" i="1" dirty="0"/>
              <a:t>Journal for Research in Mathematics Education, 32</a:t>
            </a:r>
            <a:r>
              <a:rPr lang="en-US" dirty="0"/>
              <a:t>(2), 124-158.</a:t>
            </a:r>
          </a:p>
          <a:p>
            <a:r>
              <a:rPr lang="en-US" dirty="0" err="1"/>
              <a:t>Konold</a:t>
            </a:r>
            <a:r>
              <a:rPr lang="en-US" dirty="0"/>
              <a:t>, C., Higgins, T., Russell, S. J., &amp; Khalil, K. (2014). Data seen through different lenses. </a:t>
            </a:r>
            <a:r>
              <a:rPr lang="en-US" i="1" dirty="0"/>
              <a:t>Educational Studies in Mathematics, 88</a:t>
            </a:r>
            <a:r>
              <a:rPr lang="en-US" dirty="0"/>
              <a:t>(3), 305-325.</a:t>
            </a:r>
          </a:p>
          <a:p>
            <a:r>
              <a:rPr lang="en-US" dirty="0"/>
              <a:t>Maloney, A.P., </a:t>
            </a:r>
            <a:r>
              <a:rPr lang="en-US" dirty="0" err="1"/>
              <a:t>Confrey</a:t>
            </a:r>
            <a:r>
              <a:rPr lang="en-US" dirty="0"/>
              <a:t>, J., Ng, Dicky, &amp; Nickell, J. (2004). Learning trajectories for interpreting the K-8 Common Core State Standards with a middle-grades statistics emphasis. In K. Karp (Ed.), </a:t>
            </a:r>
            <a:r>
              <a:rPr lang="en-US" i="1" dirty="0"/>
              <a:t>Annual perspectives in mathematics education: Using research to improve instruction </a:t>
            </a:r>
            <a:r>
              <a:rPr lang="en-US" dirty="0"/>
              <a:t>(pp. 23-33). Reston, VA: National Council of Teachers of Mathematics.</a:t>
            </a:r>
          </a:p>
          <a:p>
            <a:r>
              <a:rPr lang="en-US" dirty="0" err="1"/>
              <a:t>Mokros</a:t>
            </a:r>
            <a:r>
              <a:rPr lang="en-US" dirty="0"/>
              <a:t>, J., &amp; Russell, S.J. (1995). Children's concepts of average and representativeness. </a:t>
            </a:r>
            <a:r>
              <a:rPr lang="en-US" i="1" dirty="0"/>
              <a:t>Journal for Research in Mathematics Education, 26</a:t>
            </a:r>
            <a:r>
              <a:rPr lang="en-US" dirty="0"/>
              <a:t>(1), 20-39.</a:t>
            </a:r>
          </a:p>
          <a:p>
            <a:r>
              <a:rPr lang="en-US" dirty="0"/>
              <a:t>Noll, J., &amp; Kirin, D. (2017). </a:t>
            </a:r>
            <a:r>
              <a:rPr lang="en-US" dirty="0" err="1"/>
              <a:t>TinkerPlots</a:t>
            </a:r>
            <a:r>
              <a:rPr lang="en-US" dirty="0"/>
              <a:t> model construction approaches for comparing two groups: Student perspectives. </a:t>
            </a:r>
            <a:r>
              <a:rPr lang="en-US" i="1" dirty="0"/>
              <a:t>Statistics Education Research Journal</a:t>
            </a:r>
            <a:r>
              <a:rPr lang="en-US" dirty="0"/>
              <a:t>, </a:t>
            </a:r>
            <a:r>
              <a:rPr lang="en-US" i="1" dirty="0"/>
              <a:t>16</a:t>
            </a:r>
            <a:r>
              <a:rPr lang="en-US" dirty="0"/>
              <a:t>(2), 213-243. </a:t>
            </a:r>
          </a:p>
          <a:p>
            <a:endParaRPr lang="en-US" dirty="0"/>
          </a:p>
        </p:txBody>
      </p:sp>
    </p:spTree>
    <p:extLst>
      <p:ext uri="{BB962C8B-B14F-4D97-AF65-F5344CB8AC3E}">
        <p14:creationId xmlns:p14="http://schemas.microsoft.com/office/powerpoint/2010/main" val="18197312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6D805-202F-4262-B0F5-FC237E3C6D82}"/>
              </a:ext>
            </a:extLst>
          </p:cNvPr>
          <p:cNvSpPr>
            <a:spLocks noGrp="1"/>
          </p:cNvSpPr>
          <p:nvPr>
            <p:ph type="title"/>
          </p:nvPr>
        </p:nvSpPr>
        <p:spPr/>
        <p:txBody>
          <a:bodyPr/>
          <a:lstStyle/>
          <a:p>
            <a:r>
              <a:rPr lang="en-US" dirty="0"/>
              <a:t>Literature Review</a:t>
            </a:r>
          </a:p>
        </p:txBody>
      </p:sp>
      <p:sp>
        <p:nvSpPr>
          <p:cNvPr id="3" name="Content Placeholder 2">
            <a:extLst>
              <a:ext uri="{FF2B5EF4-FFF2-40B4-BE49-F238E27FC236}">
                <a16:creationId xmlns:a16="http://schemas.microsoft.com/office/drawing/2014/main" id="{95B5A7A1-9B33-4A38-A260-D395682F535C}"/>
              </a:ext>
            </a:extLst>
          </p:cNvPr>
          <p:cNvSpPr>
            <a:spLocks noGrp="1"/>
          </p:cNvSpPr>
          <p:nvPr>
            <p:ph idx="1"/>
          </p:nvPr>
        </p:nvSpPr>
        <p:spPr>
          <a:xfrm>
            <a:off x="810000" y="2589965"/>
            <a:ext cx="10554574" cy="3636511"/>
          </a:xfrm>
        </p:spPr>
        <p:txBody>
          <a:bodyPr>
            <a:normAutofit/>
          </a:bodyPr>
          <a:lstStyle/>
          <a:p>
            <a:r>
              <a:rPr lang="en-US" sz="2400" dirty="0"/>
              <a:t>In order to increase understanding and ability to solve unfamiliar and complex problems, students should be given problem-based tasks (</a:t>
            </a:r>
            <a:r>
              <a:rPr lang="en-US" sz="2400" dirty="0" err="1"/>
              <a:t>Boaler</a:t>
            </a:r>
            <a:r>
              <a:rPr lang="en-US" sz="2400" dirty="0"/>
              <a:t>, 1998, </a:t>
            </a:r>
            <a:r>
              <a:rPr lang="en-US" sz="2400" dirty="0" err="1"/>
              <a:t>Boaler</a:t>
            </a:r>
            <a:r>
              <a:rPr lang="en-US" sz="2400" dirty="0"/>
              <a:t> &amp; Humphreys, 2005).</a:t>
            </a:r>
          </a:p>
          <a:p>
            <a:r>
              <a:rPr lang="en-US" sz="2400" dirty="0"/>
              <a:t>As students begin studying statistics, appropriate tasks to pose include those that involve organizing data (Curcio, 2010), describing aggregate features of distributions (</a:t>
            </a:r>
            <a:r>
              <a:rPr lang="en-US" sz="2400" dirty="0" err="1"/>
              <a:t>Konold</a:t>
            </a:r>
            <a:r>
              <a:rPr lang="en-US" sz="2400" dirty="0"/>
              <a:t> et al., 2014), comparing groups (Noll &amp; Kirin, 2017), and making predictions from data (English, 2012). </a:t>
            </a:r>
          </a:p>
          <a:p>
            <a:endParaRPr lang="en-US" sz="2400" dirty="0"/>
          </a:p>
          <a:p>
            <a:pPr marL="0" indent="0">
              <a:buNone/>
            </a:pPr>
            <a:endParaRPr lang="en-US" sz="2400" dirty="0"/>
          </a:p>
        </p:txBody>
      </p:sp>
    </p:spTree>
    <p:extLst>
      <p:ext uri="{BB962C8B-B14F-4D97-AF65-F5344CB8AC3E}">
        <p14:creationId xmlns:p14="http://schemas.microsoft.com/office/powerpoint/2010/main" val="22464190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DCE880-3B40-42F7-A550-6E4D7AF3FA8C}"/>
              </a:ext>
            </a:extLst>
          </p:cNvPr>
          <p:cNvSpPr>
            <a:spLocks noGrp="1"/>
          </p:cNvSpPr>
          <p:nvPr>
            <p:ph type="title"/>
          </p:nvPr>
        </p:nvSpPr>
        <p:spPr>
          <a:xfrm>
            <a:off x="601760" y="447188"/>
            <a:ext cx="10805649" cy="970450"/>
          </a:xfrm>
        </p:spPr>
        <p:txBody>
          <a:bodyPr/>
          <a:lstStyle/>
          <a:p>
            <a:r>
              <a:rPr lang="en-US" dirty="0"/>
              <a:t>Common Core Learning Progression</a:t>
            </a:r>
          </a:p>
        </p:txBody>
      </p:sp>
      <p:sp>
        <p:nvSpPr>
          <p:cNvPr id="3" name="Content Placeholder 2">
            <a:extLst>
              <a:ext uri="{FF2B5EF4-FFF2-40B4-BE49-F238E27FC236}">
                <a16:creationId xmlns:a16="http://schemas.microsoft.com/office/drawing/2014/main" id="{7D35D9BB-AD97-44DE-A7BA-8AE7FFE062D7}"/>
              </a:ext>
            </a:extLst>
          </p:cNvPr>
          <p:cNvSpPr>
            <a:spLocks noGrp="1"/>
          </p:cNvSpPr>
          <p:nvPr>
            <p:ph sz="half" idx="2"/>
          </p:nvPr>
        </p:nvSpPr>
        <p:spPr/>
        <p:txBody>
          <a:bodyPr/>
          <a:lstStyle/>
          <a:p>
            <a:r>
              <a:rPr lang="en-US" dirty="0"/>
              <a:t>6.SP.5.a – Report the number of observations.</a:t>
            </a:r>
          </a:p>
          <a:p>
            <a:r>
              <a:rPr lang="en-US" dirty="0"/>
              <a:t>6.SP.5.b – Describe attribute, how it’s measured, and units of measurement.</a:t>
            </a:r>
          </a:p>
          <a:p>
            <a:r>
              <a:rPr lang="en-US" dirty="0"/>
              <a:t>6.SP.5.c – Describe measures of center (median, mean) and variability (interquartile range, mean absolute deviation) in relation to context.</a:t>
            </a:r>
          </a:p>
          <a:p>
            <a:r>
              <a:rPr lang="en-US" dirty="0"/>
              <a:t>6.SP.5.d – Relate choice of measures of center and variability to shape of the data distribution.</a:t>
            </a:r>
          </a:p>
        </p:txBody>
      </p:sp>
      <p:sp>
        <p:nvSpPr>
          <p:cNvPr id="6" name="Content Placeholder 5">
            <a:extLst>
              <a:ext uri="{FF2B5EF4-FFF2-40B4-BE49-F238E27FC236}">
                <a16:creationId xmlns:a16="http://schemas.microsoft.com/office/drawing/2014/main" id="{B3BC1D4C-C0F3-422B-A03A-D5586E10D5F3}"/>
              </a:ext>
            </a:extLst>
          </p:cNvPr>
          <p:cNvSpPr>
            <a:spLocks noGrp="1"/>
          </p:cNvSpPr>
          <p:nvPr>
            <p:ph sz="half" idx="1"/>
          </p:nvPr>
        </p:nvSpPr>
        <p:spPr/>
        <p:txBody>
          <a:bodyPr/>
          <a:lstStyle/>
          <a:p>
            <a:r>
              <a:rPr lang="en-US" dirty="0"/>
              <a:t>6.SP.1 – Recognize statistical questions as associated with variability in the data.</a:t>
            </a:r>
          </a:p>
          <a:p>
            <a:r>
              <a:rPr lang="en-US" dirty="0"/>
              <a:t>6.SP.2 - Understand distributions of data as described by center, spread, and overall shape. </a:t>
            </a:r>
          </a:p>
          <a:p>
            <a:r>
              <a:rPr lang="en-US" dirty="0"/>
              <a:t>6. SP.3 – Recognize measures of center and measures of variation as single values representing data sets.</a:t>
            </a:r>
          </a:p>
          <a:p>
            <a:r>
              <a:rPr lang="en-US" dirty="0"/>
              <a:t>6.SP.4 – Display numerical data in plots on a number line (dot plots, histograms, and box plots).</a:t>
            </a:r>
          </a:p>
        </p:txBody>
      </p:sp>
    </p:spTree>
    <p:extLst>
      <p:ext uri="{BB962C8B-B14F-4D97-AF65-F5344CB8AC3E}">
        <p14:creationId xmlns:p14="http://schemas.microsoft.com/office/powerpoint/2010/main" val="19611521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5A3A0-B2CC-474B-B0BE-438C78CA7B2C}"/>
              </a:ext>
            </a:extLst>
          </p:cNvPr>
          <p:cNvSpPr>
            <a:spLocks noGrp="1"/>
          </p:cNvSpPr>
          <p:nvPr>
            <p:ph type="title"/>
          </p:nvPr>
        </p:nvSpPr>
        <p:spPr/>
        <p:txBody>
          <a:bodyPr/>
          <a:lstStyle/>
          <a:p>
            <a:r>
              <a:rPr lang="en-US" dirty="0"/>
              <a:t>Methodology</a:t>
            </a:r>
          </a:p>
        </p:txBody>
      </p:sp>
      <p:sp>
        <p:nvSpPr>
          <p:cNvPr id="3" name="Content Placeholder 2">
            <a:extLst>
              <a:ext uri="{FF2B5EF4-FFF2-40B4-BE49-F238E27FC236}">
                <a16:creationId xmlns:a16="http://schemas.microsoft.com/office/drawing/2014/main" id="{304DE3A8-FE08-4DE6-8523-087F1071DEB4}"/>
              </a:ext>
            </a:extLst>
          </p:cNvPr>
          <p:cNvSpPr>
            <a:spLocks noGrp="1"/>
          </p:cNvSpPr>
          <p:nvPr>
            <p:ph idx="1"/>
          </p:nvPr>
        </p:nvSpPr>
        <p:spPr>
          <a:xfrm>
            <a:off x="810000" y="2309872"/>
            <a:ext cx="10554574" cy="3636511"/>
          </a:xfrm>
        </p:spPr>
        <p:txBody>
          <a:bodyPr>
            <a:normAutofit/>
          </a:bodyPr>
          <a:lstStyle/>
          <a:p>
            <a:r>
              <a:rPr lang="en-US" sz="2400" dirty="0"/>
              <a:t>Four students, two male and two female, who completed fifth grade and were advancing into sixth grade participated in the study. Three of the students attended all sessions and one of the students missed two lessons.</a:t>
            </a:r>
          </a:p>
          <a:p>
            <a:r>
              <a:rPr lang="en-US" sz="2400" dirty="0"/>
              <a:t>Pseudonyms assigned to the students are: Allison, Andrew, Brian, and Claire. </a:t>
            </a:r>
          </a:p>
          <a:p>
            <a:r>
              <a:rPr lang="en-US" sz="2400" dirty="0"/>
              <a:t>To design the lessons for each week, we utilized a design-based research cycle to analyze the students’ reasoning.</a:t>
            </a:r>
          </a:p>
        </p:txBody>
      </p:sp>
    </p:spTree>
    <p:extLst>
      <p:ext uri="{BB962C8B-B14F-4D97-AF65-F5344CB8AC3E}">
        <p14:creationId xmlns:p14="http://schemas.microsoft.com/office/powerpoint/2010/main" val="38533965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37CE4-9050-44B2-B7F1-B150A6E36DFC}"/>
              </a:ext>
            </a:extLst>
          </p:cNvPr>
          <p:cNvSpPr>
            <a:spLocks noGrp="1"/>
          </p:cNvSpPr>
          <p:nvPr>
            <p:ph type="title"/>
          </p:nvPr>
        </p:nvSpPr>
        <p:spPr/>
        <p:txBody>
          <a:bodyPr/>
          <a:lstStyle/>
          <a:p>
            <a:r>
              <a:rPr lang="en-US" dirty="0"/>
              <a:t>Methodology</a:t>
            </a:r>
          </a:p>
        </p:txBody>
      </p:sp>
      <p:pic>
        <p:nvPicPr>
          <p:cNvPr id="3" name="Content Placeholder 2">
            <a:extLst>
              <a:ext uri="{FF2B5EF4-FFF2-40B4-BE49-F238E27FC236}">
                <a16:creationId xmlns:a16="http://schemas.microsoft.com/office/drawing/2014/main" id="{F9E71E05-8316-42C9-8970-DC1EC6CFBD32}"/>
              </a:ext>
            </a:extLst>
          </p:cNvPr>
          <p:cNvPicPr>
            <a:picLocks noGrp="1" noChangeAspect="1"/>
          </p:cNvPicPr>
          <p:nvPr>
            <p:ph idx="1"/>
          </p:nvPr>
        </p:nvPicPr>
        <p:blipFill>
          <a:blip r:embed="rId2"/>
          <a:stretch>
            <a:fillRect/>
          </a:stretch>
        </p:blipFill>
        <p:spPr>
          <a:xfrm>
            <a:off x="2090004" y="1995285"/>
            <a:ext cx="8011991" cy="4730757"/>
          </a:xfrm>
          <a:prstGeom prst="rect">
            <a:avLst/>
          </a:prstGeom>
        </p:spPr>
      </p:pic>
    </p:spTree>
    <p:extLst>
      <p:ext uri="{BB962C8B-B14F-4D97-AF65-F5344CB8AC3E}">
        <p14:creationId xmlns:p14="http://schemas.microsoft.com/office/powerpoint/2010/main" val="15693423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4007C-BD70-410C-8FB8-9238BD241F18}"/>
              </a:ext>
            </a:extLst>
          </p:cNvPr>
          <p:cNvSpPr>
            <a:spLocks noGrp="1"/>
          </p:cNvSpPr>
          <p:nvPr>
            <p:ph type="title"/>
          </p:nvPr>
        </p:nvSpPr>
        <p:spPr/>
        <p:txBody>
          <a:bodyPr/>
          <a:lstStyle/>
          <a:p>
            <a:r>
              <a:rPr lang="en-US" dirty="0"/>
              <a:t>Methodology</a:t>
            </a:r>
          </a:p>
        </p:txBody>
      </p:sp>
      <p:sp>
        <p:nvSpPr>
          <p:cNvPr id="3" name="Content Placeholder 2">
            <a:extLst>
              <a:ext uri="{FF2B5EF4-FFF2-40B4-BE49-F238E27FC236}">
                <a16:creationId xmlns:a16="http://schemas.microsoft.com/office/drawing/2014/main" id="{176F65D5-04DB-43AA-B2AF-C419821D84FA}"/>
              </a:ext>
            </a:extLst>
          </p:cNvPr>
          <p:cNvSpPr>
            <a:spLocks noGrp="1"/>
          </p:cNvSpPr>
          <p:nvPr>
            <p:ph idx="1"/>
          </p:nvPr>
        </p:nvSpPr>
        <p:spPr>
          <a:xfrm>
            <a:off x="810000" y="1952108"/>
            <a:ext cx="10554574" cy="3636511"/>
          </a:xfrm>
        </p:spPr>
        <p:txBody>
          <a:bodyPr>
            <a:normAutofit/>
          </a:bodyPr>
          <a:lstStyle/>
          <a:p>
            <a:r>
              <a:rPr lang="en-US" sz="2400" dirty="0"/>
              <a:t>To get a baseline of the students’ knowledge prior to the program, we gave a pre-assessment of key items that had topics related to our research. </a:t>
            </a:r>
          </a:p>
          <a:p>
            <a:r>
              <a:rPr lang="en-US" sz="2400" dirty="0"/>
              <a:t>The questions follow the sixth grade learning progression, and are aligned to the Common Core State Standards for Mathematics.</a:t>
            </a:r>
          </a:p>
          <a:p>
            <a:endParaRPr lang="en-US" sz="2400" dirty="0"/>
          </a:p>
        </p:txBody>
      </p:sp>
    </p:spTree>
    <p:extLst>
      <p:ext uri="{BB962C8B-B14F-4D97-AF65-F5344CB8AC3E}">
        <p14:creationId xmlns:p14="http://schemas.microsoft.com/office/powerpoint/2010/main" val="21538092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3C264F1F-8E0D-4D86-9991-BA21F8C7627C}"/>
              </a:ext>
            </a:extLst>
          </p:cNvPr>
          <p:cNvSpPr>
            <a:spLocks noGrp="1"/>
          </p:cNvSpPr>
          <p:nvPr>
            <p:ph type="title"/>
          </p:nvPr>
        </p:nvSpPr>
        <p:spPr/>
        <p:txBody>
          <a:bodyPr>
            <a:normAutofit/>
          </a:bodyPr>
          <a:lstStyle/>
          <a:p>
            <a:r>
              <a:rPr lang="en-US" dirty="0"/>
              <a:t>Key Item 1</a:t>
            </a:r>
          </a:p>
        </p:txBody>
      </p:sp>
      <p:sp>
        <p:nvSpPr>
          <p:cNvPr id="16" name="Text Placeholder 15">
            <a:extLst>
              <a:ext uri="{FF2B5EF4-FFF2-40B4-BE49-F238E27FC236}">
                <a16:creationId xmlns:a16="http://schemas.microsoft.com/office/drawing/2014/main" id="{A06E8959-BB24-4F00-A2E9-D5E65EB82754}"/>
              </a:ext>
            </a:extLst>
          </p:cNvPr>
          <p:cNvSpPr>
            <a:spLocks noGrp="1"/>
          </p:cNvSpPr>
          <p:nvPr>
            <p:ph idx="1"/>
          </p:nvPr>
        </p:nvSpPr>
        <p:spPr>
          <a:xfrm>
            <a:off x="818712" y="2222287"/>
            <a:ext cx="10554574" cy="3636511"/>
          </a:xfrm>
        </p:spPr>
        <p:txBody>
          <a:bodyPr>
            <a:normAutofit fontScale="85000" lnSpcReduction="10000"/>
          </a:bodyPr>
          <a:lstStyle/>
          <a:p>
            <a:r>
              <a:rPr lang="en-US" sz="2400" dirty="0"/>
              <a:t>Below are the 25 birth weights, in ounces, of all the Labrador Retriever puppies born at Kingston Kennels in the last six months. </a:t>
            </a:r>
          </a:p>
          <a:p>
            <a:pPr marL="0" indent="0">
              <a:buNone/>
            </a:pPr>
            <a:r>
              <a:rPr lang="en-US" sz="2400" dirty="0"/>
              <a:t>	13, 14, 15, 15, 16, 16, 16, 16, 17, 17, 17, 17, 17, 17, 17, 18, 18, 18, 18, 18, 18, 18, 18,    	19, 20</a:t>
            </a:r>
          </a:p>
          <a:p>
            <a:endParaRPr lang="en-US" sz="2400" dirty="0"/>
          </a:p>
          <a:p>
            <a:pPr marL="342900" indent="-342900">
              <a:buAutoNum type="alphaLcParenR"/>
            </a:pPr>
            <a:r>
              <a:rPr lang="en-US" sz="2400" dirty="0"/>
              <a:t>Use an appropriate graph to summarize these birth weights.</a:t>
            </a:r>
          </a:p>
          <a:p>
            <a:pPr marL="342900" indent="-342900">
              <a:buAutoNum type="alphaLcParenR"/>
            </a:pPr>
            <a:r>
              <a:rPr lang="en-US" sz="2400" dirty="0"/>
              <a:t>Describe the distribution of birth weights for puppies born at Kingston Kennels in the last six months. Be sure to describe shape, center and variability.</a:t>
            </a:r>
          </a:p>
          <a:p>
            <a:pPr marL="342900" indent="-342900">
              <a:buAutoNum type="alphaLcParenR"/>
            </a:pPr>
            <a:r>
              <a:rPr lang="en-US" sz="2400" dirty="0"/>
              <a:t>What is a typical birth weight for puppies born at Kingston Kennels in the last six months? Explain why you chose this value.</a:t>
            </a:r>
          </a:p>
        </p:txBody>
      </p:sp>
    </p:spTree>
    <p:extLst>
      <p:ext uri="{BB962C8B-B14F-4D97-AF65-F5344CB8AC3E}">
        <p14:creationId xmlns:p14="http://schemas.microsoft.com/office/powerpoint/2010/main" val="19097556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3C264F1F-8E0D-4D86-9991-BA21F8C7627C}"/>
              </a:ext>
            </a:extLst>
          </p:cNvPr>
          <p:cNvSpPr>
            <a:spLocks noGrp="1"/>
          </p:cNvSpPr>
          <p:nvPr>
            <p:ph type="title"/>
          </p:nvPr>
        </p:nvSpPr>
        <p:spPr/>
        <p:txBody>
          <a:bodyPr>
            <a:normAutofit/>
          </a:bodyPr>
          <a:lstStyle/>
          <a:p>
            <a:r>
              <a:rPr lang="en-US" dirty="0"/>
              <a:t>Key Item 2</a:t>
            </a:r>
          </a:p>
        </p:txBody>
      </p:sp>
      <p:sp>
        <p:nvSpPr>
          <p:cNvPr id="16" name="Text Placeholder 15">
            <a:extLst>
              <a:ext uri="{FF2B5EF4-FFF2-40B4-BE49-F238E27FC236}">
                <a16:creationId xmlns:a16="http://schemas.microsoft.com/office/drawing/2014/main" id="{A06E8959-BB24-4F00-A2E9-D5E65EB82754}"/>
              </a:ext>
            </a:extLst>
          </p:cNvPr>
          <p:cNvSpPr>
            <a:spLocks noGrp="1"/>
          </p:cNvSpPr>
          <p:nvPr>
            <p:ph sz="half" idx="1"/>
          </p:nvPr>
        </p:nvSpPr>
        <p:spPr/>
        <p:txBody>
          <a:bodyPr>
            <a:normAutofit lnSpcReduction="10000"/>
          </a:bodyPr>
          <a:lstStyle/>
          <a:p>
            <a:pPr marL="0" indent="0">
              <a:buNone/>
            </a:pPr>
            <a:r>
              <a:rPr lang="en-US" sz="2400" dirty="0"/>
              <a:t>The students were asked the following question, given the data on the right:</a:t>
            </a:r>
          </a:p>
          <a:p>
            <a:pPr marL="285750" indent="-285750">
              <a:buFont typeface="Arial" panose="020B0604020202020204" pitchFamily="34" charset="0"/>
              <a:buChar char="•"/>
            </a:pPr>
            <a:r>
              <a:rPr lang="en-US" sz="2400" dirty="0"/>
              <a:t>Which statistic, the mean or the median, best represents the typical number of customers at Malcolm’s Bike Shop for these 5 days?</a:t>
            </a:r>
          </a:p>
          <a:p>
            <a:pPr marL="285750" indent="-285750">
              <a:buFont typeface="Arial" panose="020B0604020202020204" pitchFamily="34" charset="0"/>
              <a:buChar char="•"/>
            </a:pPr>
            <a:r>
              <a:rPr lang="en-US" sz="2400" dirty="0"/>
              <a:t>Explain your reasoning. </a:t>
            </a:r>
          </a:p>
        </p:txBody>
      </p:sp>
      <p:sp>
        <p:nvSpPr>
          <p:cNvPr id="3" name="Content Placeholder 2">
            <a:extLst>
              <a:ext uri="{FF2B5EF4-FFF2-40B4-BE49-F238E27FC236}">
                <a16:creationId xmlns:a16="http://schemas.microsoft.com/office/drawing/2014/main" id="{70F08DA2-838B-4D2E-90C4-600F0E4AFED6}"/>
              </a:ext>
            </a:extLst>
          </p:cNvPr>
          <p:cNvSpPr>
            <a:spLocks noGrp="1"/>
          </p:cNvSpPr>
          <p:nvPr>
            <p:ph sz="half" idx="2"/>
          </p:nvPr>
        </p:nvSpPr>
        <p:spPr/>
        <p:txBody>
          <a:bodyPr>
            <a:normAutofit lnSpcReduction="10000"/>
          </a:bodyPr>
          <a:lstStyle/>
          <a:p>
            <a:endParaRPr lang="en-US"/>
          </a:p>
        </p:txBody>
      </p:sp>
      <p:pic>
        <p:nvPicPr>
          <p:cNvPr id="2" name="Picture 1">
            <a:extLst>
              <a:ext uri="{FF2B5EF4-FFF2-40B4-BE49-F238E27FC236}">
                <a16:creationId xmlns:a16="http://schemas.microsoft.com/office/drawing/2014/main" id="{3B78DB53-163C-4BD2-9C08-1F13086B1DA1}"/>
              </a:ext>
            </a:extLst>
          </p:cNvPr>
          <p:cNvPicPr>
            <a:picLocks noChangeAspect="1"/>
          </p:cNvPicPr>
          <p:nvPr/>
        </p:nvPicPr>
        <p:blipFill rotWithShape="1">
          <a:blip r:embed="rId2"/>
          <a:srcRect l="33089" t="20124" r="31564"/>
          <a:stretch/>
        </p:blipFill>
        <p:spPr>
          <a:xfrm>
            <a:off x="7080069" y="2298876"/>
            <a:ext cx="3745020" cy="3562174"/>
          </a:xfrm>
          <a:prstGeom prst="rect">
            <a:avLst/>
          </a:prstGeom>
        </p:spPr>
      </p:pic>
    </p:spTree>
    <p:extLst>
      <p:ext uri="{BB962C8B-B14F-4D97-AF65-F5344CB8AC3E}">
        <p14:creationId xmlns:p14="http://schemas.microsoft.com/office/powerpoint/2010/main" val="421188222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Quotable">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docProps/app.xml><?xml version="1.0" encoding="utf-8"?>
<Properties xmlns="http://schemas.openxmlformats.org/officeDocument/2006/extended-properties" xmlns:vt="http://schemas.openxmlformats.org/officeDocument/2006/docPropsVTypes">
  <Template>TM03457503[[fn=Quotable]]</Template>
  <TotalTime>0</TotalTime>
  <Words>1789</Words>
  <Application>Microsoft Office PowerPoint</Application>
  <PresentationFormat>Widescreen</PresentationFormat>
  <Paragraphs>87</Paragraphs>
  <Slides>21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Century Gothic</vt:lpstr>
      <vt:lpstr>Courier New</vt:lpstr>
      <vt:lpstr>Wingdings 2</vt:lpstr>
      <vt:lpstr>Quotable</vt:lpstr>
      <vt:lpstr>Learning About Statistical Distributions and Typical Values in Sixth Grade</vt:lpstr>
      <vt:lpstr>Introduction</vt:lpstr>
      <vt:lpstr>Literature Review</vt:lpstr>
      <vt:lpstr>Common Core Learning Progression</vt:lpstr>
      <vt:lpstr>Methodology</vt:lpstr>
      <vt:lpstr>Methodology</vt:lpstr>
      <vt:lpstr>Methodology</vt:lpstr>
      <vt:lpstr>Key Item 1</vt:lpstr>
      <vt:lpstr>Key Item 2</vt:lpstr>
      <vt:lpstr>Initial Assessment Results</vt:lpstr>
      <vt:lpstr>Lesson 1: How Many Red Skittles?</vt:lpstr>
      <vt:lpstr>Lesson 2: Typical Number of Siblings</vt:lpstr>
      <vt:lpstr>Lesson 3: Comparing Typical Values of Skittle Packs</vt:lpstr>
      <vt:lpstr>Lesson 4: Family Data in TinkerPlots</vt:lpstr>
      <vt:lpstr>Lesson 5: Soccer Data</vt:lpstr>
      <vt:lpstr>Lesson 6: Revisiting Soccer Data</vt:lpstr>
      <vt:lpstr>Lesson 7: Pokemon Data in TinkerPlots</vt:lpstr>
      <vt:lpstr>Post-Assessment Results</vt:lpstr>
      <vt:lpstr>Reflection and Discussion</vt:lpstr>
      <vt:lpstr>References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PATHWAYS 2018</dc:title>
  <dc:creator>Nicholas Bennett</dc:creator>
  <cp:lastModifiedBy> </cp:lastModifiedBy>
  <cp:revision>69</cp:revision>
  <dcterms:created xsi:type="dcterms:W3CDTF">2018-07-09T17:54:36Z</dcterms:created>
  <dcterms:modified xsi:type="dcterms:W3CDTF">2018-08-28T18:20:07Z</dcterms:modified>
</cp:coreProperties>
</file>