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Roboto" panose="020B0604020202020204" charset="0"/>
      <p:regular r:id="rId23"/>
      <p:bold r:id="rId24"/>
      <p:italic r:id="rId25"/>
      <p:boldItalic r:id="rId26"/>
    </p:embeddedFont>
    <p:embeddedFont>
      <p:font typeface="Merriweather"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8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e981e7bb3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e981e7b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e981e7bb3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Google Shape;144;g3e981e7bb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03e13d9f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Google Shape;151;g3e03e13d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e03e13d9f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Google Shape;159;g3e03e13d9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daf4096e_0_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g3ddaf4096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e03e13d9f_0_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Google Shape;176;g3e03e13d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fb1226a9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Google Shape;185;g3dfb1226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e03e13d9f_0_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Google Shape;195;g3e03e13d9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dfb1226a9_2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Google Shape;202;g3dfb1226a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dfb1226a9_2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Google Shape;208;g3dfb1226a9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ddaf4096e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Google Shape;124;g3ddaf4096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9pPr>
          </a:lstStyle>
          <a:p>
            <a:endParaRPr/>
          </a:p>
        </p:txBody>
      </p:sp>
      <p:sp>
        <p:nvSpPr>
          <p:cNvPr id="12" name="Google Shape;12;p2"/>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1600"/>
              <a:buFont typeface="Roboto"/>
              <a:buNone/>
              <a:defRPr sz="1600" b="0" i="0" u="none" strike="noStrike" cap="none">
                <a:solidFill>
                  <a:schemeClr val="lt2"/>
                </a:solidFill>
                <a:latin typeface="Roboto"/>
                <a:ea typeface="Roboto"/>
                <a:cs typeface="Roboto"/>
                <a:sym typeface="Roboto"/>
              </a:defRPr>
            </a:lvl1pPr>
            <a:lvl2pPr marR="0" lvl="1" algn="l" rtl="0">
              <a:lnSpc>
                <a:spcPct val="100000"/>
              </a:lnSpc>
              <a:spcBef>
                <a:spcPts val="0"/>
              </a:spcBef>
              <a:spcAft>
                <a:spcPts val="0"/>
              </a:spcAft>
              <a:buClr>
                <a:schemeClr val="lt2"/>
              </a:buClr>
              <a:buSzPts val="1600"/>
              <a:buFont typeface="Roboto"/>
              <a:buNone/>
              <a:defRPr sz="1600" b="0" i="0" u="none" strike="noStrike" cap="none">
                <a:solidFill>
                  <a:schemeClr val="lt2"/>
                </a:solidFill>
                <a:latin typeface="Roboto"/>
                <a:ea typeface="Roboto"/>
                <a:cs typeface="Roboto"/>
                <a:sym typeface="Roboto"/>
              </a:defRPr>
            </a:lvl2pPr>
            <a:lvl3pPr marR="0" lvl="2" algn="l" rtl="0">
              <a:lnSpc>
                <a:spcPct val="100000"/>
              </a:lnSpc>
              <a:spcBef>
                <a:spcPts val="0"/>
              </a:spcBef>
              <a:spcAft>
                <a:spcPts val="0"/>
              </a:spcAft>
              <a:buClr>
                <a:schemeClr val="lt2"/>
              </a:buClr>
              <a:buSzPts val="1600"/>
              <a:buFont typeface="Roboto"/>
              <a:buNone/>
              <a:defRPr sz="1600" b="0" i="0" u="none" strike="noStrike" cap="none">
                <a:solidFill>
                  <a:schemeClr val="lt2"/>
                </a:solidFill>
                <a:latin typeface="Roboto"/>
                <a:ea typeface="Roboto"/>
                <a:cs typeface="Roboto"/>
                <a:sym typeface="Roboto"/>
              </a:defRPr>
            </a:lvl3pPr>
            <a:lvl4pPr marR="0" lvl="3" algn="l" rtl="0">
              <a:lnSpc>
                <a:spcPct val="100000"/>
              </a:lnSpc>
              <a:spcBef>
                <a:spcPts val="0"/>
              </a:spcBef>
              <a:spcAft>
                <a:spcPts val="0"/>
              </a:spcAft>
              <a:buClr>
                <a:schemeClr val="lt2"/>
              </a:buClr>
              <a:buSzPts val="1600"/>
              <a:buFont typeface="Roboto"/>
              <a:buNone/>
              <a:defRPr sz="1600" b="0" i="0" u="none" strike="noStrike" cap="none">
                <a:solidFill>
                  <a:schemeClr val="lt2"/>
                </a:solidFill>
                <a:latin typeface="Roboto"/>
                <a:ea typeface="Roboto"/>
                <a:cs typeface="Roboto"/>
                <a:sym typeface="Roboto"/>
              </a:defRPr>
            </a:lvl4pPr>
            <a:lvl5pPr marR="0" lvl="4" algn="l" rtl="0">
              <a:lnSpc>
                <a:spcPct val="100000"/>
              </a:lnSpc>
              <a:spcBef>
                <a:spcPts val="0"/>
              </a:spcBef>
              <a:spcAft>
                <a:spcPts val="0"/>
              </a:spcAft>
              <a:buClr>
                <a:schemeClr val="lt2"/>
              </a:buClr>
              <a:buSzPts val="1600"/>
              <a:buFont typeface="Roboto"/>
              <a:buNone/>
              <a:defRPr sz="1600" b="0" i="0" u="none" strike="noStrike" cap="none">
                <a:solidFill>
                  <a:schemeClr val="lt2"/>
                </a:solidFill>
                <a:latin typeface="Roboto"/>
                <a:ea typeface="Roboto"/>
                <a:cs typeface="Roboto"/>
                <a:sym typeface="Roboto"/>
              </a:defRPr>
            </a:lvl5pPr>
            <a:lvl6pPr marR="0" lvl="5" algn="l" rtl="0">
              <a:lnSpc>
                <a:spcPct val="100000"/>
              </a:lnSpc>
              <a:spcBef>
                <a:spcPts val="0"/>
              </a:spcBef>
              <a:spcAft>
                <a:spcPts val="0"/>
              </a:spcAft>
              <a:buClr>
                <a:schemeClr val="lt2"/>
              </a:buClr>
              <a:buSzPts val="1600"/>
              <a:buFont typeface="Roboto"/>
              <a:buNone/>
              <a:defRPr sz="1600" b="0" i="0" u="none" strike="noStrike" cap="none">
                <a:solidFill>
                  <a:schemeClr val="lt2"/>
                </a:solidFill>
                <a:latin typeface="Roboto"/>
                <a:ea typeface="Roboto"/>
                <a:cs typeface="Roboto"/>
                <a:sym typeface="Roboto"/>
              </a:defRPr>
            </a:lvl6pPr>
            <a:lvl7pPr marR="0" lvl="6" algn="l" rtl="0">
              <a:lnSpc>
                <a:spcPct val="100000"/>
              </a:lnSpc>
              <a:spcBef>
                <a:spcPts val="0"/>
              </a:spcBef>
              <a:spcAft>
                <a:spcPts val="0"/>
              </a:spcAft>
              <a:buClr>
                <a:schemeClr val="lt2"/>
              </a:buClr>
              <a:buSzPts val="1600"/>
              <a:buFont typeface="Roboto"/>
              <a:buNone/>
              <a:defRPr sz="1600" b="0" i="0" u="none" strike="noStrike" cap="none">
                <a:solidFill>
                  <a:schemeClr val="lt2"/>
                </a:solidFill>
                <a:latin typeface="Roboto"/>
                <a:ea typeface="Roboto"/>
                <a:cs typeface="Roboto"/>
                <a:sym typeface="Roboto"/>
              </a:defRPr>
            </a:lvl7pPr>
            <a:lvl8pPr marR="0" lvl="7" algn="l" rtl="0">
              <a:lnSpc>
                <a:spcPct val="100000"/>
              </a:lnSpc>
              <a:spcBef>
                <a:spcPts val="0"/>
              </a:spcBef>
              <a:spcAft>
                <a:spcPts val="0"/>
              </a:spcAft>
              <a:buClr>
                <a:schemeClr val="lt2"/>
              </a:buClr>
              <a:buSzPts val="1600"/>
              <a:buFont typeface="Roboto"/>
              <a:buNone/>
              <a:defRPr sz="1600" b="0" i="0" u="none" strike="noStrike" cap="none">
                <a:solidFill>
                  <a:schemeClr val="lt2"/>
                </a:solidFill>
                <a:latin typeface="Roboto"/>
                <a:ea typeface="Roboto"/>
                <a:cs typeface="Roboto"/>
                <a:sym typeface="Roboto"/>
              </a:defRPr>
            </a:lvl8pPr>
            <a:lvl9pPr marR="0" lvl="8" algn="l" rtl="0">
              <a:lnSpc>
                <a:spcPct val="100000"/>
              </a:lnSpc>
              <a:spcBef>
                <a:spcPts val="0"/>
              </a:spcBef>
              <a:spcAft>
                <a:spcPts val="0"/>
              </a:spcAft>
              <a:buClr>
                <a:schemeClr val="lt2"/>
              </a:buClr>
              <a:buSzPts val="1600"/>
              <a:buFont typeface="Roboto"/>
              <a:buNone/>
              <a:defRPr sz="1600" b="0" i="0" u="none" strike="noStrike" cap="none">
                <a:solidFill>
                  <a:schemeClr val="lt2"/>
                </a:solidFill>
                <a:latin typeface="Roboto"/>
                <a:ea typeface="Roboto"/>
                <a:cs typeface="Roboto"/>
                <a:sym typeface="Roboto"/>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10000"/>
              <a:buFont typeface="Merriweather"/>
              <a:buNone/>
              <a:defRPr sz="10000" b="0" i="0" u="none" strike="noStrike" cap="none">
                <a:solidFill>
                  <a:schemeClr val="lt1"/>
                </a:solidFill>
                <a:latin typeface="Merriweather"/>
                <a:ea typeface="Merriweather"/>
                <a:cs typeface="Merriweather"/>
                <a:sym typeface="Merriweather"/>
              </a:defRPr>
            </a:lvl1pPr>
            <a:lvl2pPr marR="0" lvl="1" algn="l" rtl="0">
              <a:lnSpc>
                <a:spcPct val="100000"/>
              </a:lnSpc>
              <a:spcBef>
                <a:spcPts val="0"/>
              </a:spcBef>
              <a:spcAft>
                <a:spcPts val="0"/>
              </a:spcAft>
              <a:buClr>
                <a:schemeClr val="lt1"/>
              </a:buClr>
              <a:buSzPts val="10000"/>
              <a:buFont typeface="Merriweather"/>
              <a:buNone/>
              <a:defRPr sz="100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10000"/>
              <a:buFont typeface="Merriweather"/>
              <a:buNone/>
              <a:defRPr sz="100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10000"/>
              <a:buFont typeface="Merriweather"/>
              <a:buNone/>
              <a:defRPr sz="100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10000"/>
              <a:buFont typeface="Merriweather"/>
              <a:buNone/>
              <a:defRPr sz="100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10000"/>
              <a:buFont typeface="Merriweather"/>
              <a:buNone/>
              <a:defRPr sz="100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10000"/>
              <a:buFont typeface="Merriweather"/>
              <a:buNone/>
              <a:defRPr sz="100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10000"/>
              <a:buFont typeface="Merriweather"/>
              <a:buNone/>
              <a:defRPr sz="100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10000"/>
              <a:buFont typeface="Merriweather"/>
              <a:buNone/>
              <a:defRPr sz="10000" b="0" i="0" u="none" strike="noStrike" cap="none">
                <a:solidFill>
                  <a:schemeClr val="lt1"/>
                </a:solidFill>
                <a:latin typeface="Merriweather"/>
                <a:ea typeface="Merriweather"/>
                <a:cs typeface="Merriweather"/>
                <a:sym typeface="Merriweather"/>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2"/>
              </a:buClr>
              <a:buSzPts val="1300"/>
              <a:buFont typeface="Roboto"/>
              <a:buChar char="●"/>
              <a:defRPr sz="1300" b="0" i="0" u="none" strike="noStrike" cap="none">
                <a:solidFill>
                  <a:schemeClr val="accent2"/>
                </a:solidFill>
                <a:latin typeface="Roboto"/>
                <a:ea typeface="Roboto"/>
                <a:cs typeface="Roboto"/>
                <a:sym typeface="Roboto"/>
              </a:defRPr>
            </a:lvl1pPr>
            <a:lvl2pPr marL="914400" marR="0" lvl="1"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7" name="Google Shape;17;p3"/>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18" name="Google Shape;18;p3"/>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endParaRPr/>
          </a:p>
        </p:txBody>
      </p:sp>
      <p:sp>
        <p:nvSpPr>
          <p:cNvPr id="19" name="Google Shape;19;p3"/>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20" name="Google Shape;20;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4"/>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endParaRPr/>
          </a:p>
        </p:txBody>
      </p:sp>
      <p:sp>
        <p:nvSpPr>
          <p:cNvPr id="24" name="Google Shape;24;p4"/>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25" name="Google Shape;25;p4"/>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5"/>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endParaRPr/>
          </a:p>
        </p:txBody>
      </p:sp>
      <p:sp>
        <p:nvSpPr>
          <p:cNvPr id="30" name="Google Shape;30;p5"/>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2"/>
              </a:buClr>
              <a:buSzPts val="1300"/>
              <a:buFont typeface="Roboto"/>
              <a:buChar char="●"/>
              <a:defRPr sz="1300" b="0" i="0" u="none" strike="noStrike" cap="none">
                <a:solidFill>
                  <a:schemeClr val="accent2"/>
                </a:solidFill>
                <a:latin typeface="Roboto"/>
                <a:ea typeface="Roboto"/>
                <a:cs typeface="Roboto"/>
                <a:sym typeface="Roboto"/>
              </a:defRPr>
            </a:lvl1pPr>
            <a:lvl2pPr marL="914400" marR="0" lvl="1"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accent2"/>
              </a:buClr>
              <a:buSzPts val="1100"/>
              <a:buFont typeface="Roboto"/>
              <a:buChar char="■"/>
              <a:defRPr sz="1100" b="0" i="0" u="none" strike="noStrike" cap="none">
                <a:solidFill>
                  <a:schemeClr val="accent2"/>
                </a:solidFill>
                <a:latin typeface="Roboto"/>
                <a:ea typeface="Roboto"/>
                <a:cs typeface="Roboto"/>
                <a:sym typeface="Roboto"/>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2"/>
        <p:cNvGrpSpPr/>
        <p:nvPr/>
      </p:nvGrpSpPr>
      <p:grpSpPr>
        <a:xfrm>
          <a:off x="0" y="0"/>
          <a:ext cx="0" cy="0"/>
          <a:chOff x="0" y="0"/>
          <a:chExt cx="0" cy="0"/>
        </a:xfrm>
      </p:grpSpPr>
      <p:sp>
        <p:nvSpPr>
          <p:cNvPr id="33" name="Google Shape;33;p6"/>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34" name="Google Shape;34;p6"/>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35" name="Google Shape;35;p6"/>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9pPr>
          </a:lstStyle>
          <a:p>
            <a:endParaRPr/>
          </a:p>
        </p:txBody>
      </p:sp>
      <p:sp>
        <p:nvSpPr>
          <p:cNvPr id="36" name="Google Shape;3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3600"/>
              <a:buFont typeface="Merriweather"/>
              <a:buNone/>
              <a:defRPr sz="3600" b="0" i="0" u="none" strike="noStrike" cap="none">
                <a:solidFill>
                  <a:schemeClr val="accent1"/>
                </a:solidFill>
                <a:latin typeface="Merriweather"/>
                <a:ea typeface="Merriweather"/>
                <a:cs typeface="Merriweather"/>
                <a:sym typeface="Merriweather"/>
              </a:defRPr>
            </a:lvl9pPr>
          </a:lstStyle>
          <a:p>
            <a:endParaRPr/>
          </a:p>
        </p:txBody>
      </p:sp>
      <p:sp>
        <p:nvSpPr>
          <p:cNvPr id="43" name="Google Shape;4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9"/>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1600"/>
              <a:buFont typeface="Roboto"/>
              <a:buNone/>
              <a:defRPr sz="1600" b="0" i="0" u="none" strike="noStrike" cap="none">
                <a:solidFill>
                  <a:schemeClr val="accent2"/>
                </a:solidFill>
                <a:latin typeface="Roboto"/>
                <a:ea typeface="Roboto"/>
                <a:cs typeface="Roboto"/>
                <a:sym typeface="Roboto"/>
              </a:defRPr>
            </a:lvl1pPr>
            <a:lvl2pPr marR="0" lvl="1" algn="l" rtl="0">
              <a:lnSpc>
                <a:spcPct val="100000"/>
              </a:lnSpc>
              <a:spcBef>
                <a:spcPts val="0"/>
              </a:spcBef>
              <a:spcAft>
                <a:spcPts val="0"/>
              </a:spcAft>
              <a:buClr>
                <a:schemeClr val="accent2"/>
              </a:buClr>
              <a:buSzPts val="1600"/>
              <a:buFont typeface="Roboto"/>
              <a:buNone/>
              <a:defRPr sz="1600" b="0" i="0" u="none" strike="noStrike" cap="none">
                <a:solidFill>
                  <a:schemeClr val="accent2"/>
                </a:solidFill>
                <a:latin typeface="Roboto"/>
                <a:ea typeface="Roboto"/>
                <a:cs typeface="Roboto"/>
                <a:sym typeface="Roboto"/>
              </a:defRPr>
            </a:lvl2pPr>
            <a:lvl3pPr marR="0" lvl="2" algn="l" rtl="0">
              <a:lnSpc>
                <a:spcPct val="100000"/>
              </a:lnSpc>
              <a:spcBef>
                <a:spcPts val="0"/>
              </a:spcBef>
              <a:spcAft>
                <a:spcPts val="0"/>
              </a:spcAft>
              <a:buClr>
                <a:schemeClr val="accent2"/>
              </a:buClr>
              <a:buSzPts val="1600"/>
              <a:buFont typeface="Roboto"/>
              <a:buNone/>
              <a:defRPr sz="1600" b="0" i="0" u="none" strike="noStrike" cap="none">
                <a:solidFill>
                  <a:schemeClr val="accent2"/>
                </a:solidFill>
                <a:latin typeface="Roboto"/>
                <a:ea typeface="Roboto"/>
                <a:cs typeface="Roboto"/>
                <a:sym typeface="Roboto"/>
              </a:defRPr>
            </a:lvl3pPr>
            <a:lvl4pPr marR="0" lvl="3" algn="l" rtl="0">
              <a:lnSpc>
                <a:spcPct val="100000"/>
              </a:lnSpc>
              <a:spcBef>
                <a:spcPts val="0"/>
              </a:spcBef>
              <a:spcAft>
                <a:spcPts val="0"/>
              </a:spcAft>
              <a:buClr>
                <a:schemeClr val="accent2"/>
              </a:buClr>
              <a:buSzPts val="1600"/>
              <a:buFont typeface="Roboto"/>
              <a:buNone/>
              <a:defRPr sz="1600" b="0" i="0" u="none" strike="noStrike" cap="none">
                <a:solidFill>
                  <a:schemeClr val="accent2"/>
                </a:solidFill>
                <a:latin typeface="Roboto"/>
                <a:ea typeface="Roboto"/>
                <a:cs typeface="Roboto"/>
                <a:sym typeface="Roboto"/>
              </a:defRPr>
            </a:lvl4pPr>
            <a:lvl5pPr marR="0" lvl="4" algn="l" rtl="0">
              <a:lnSpc>
                <a:spcPct val="100000"/>
              </a:lnSpc>
              <a:spcBef>
                <a:spcPts val="0"/>
              </a:spcBef>
              <a:spcAft>
                <a:spcPts val="0"/>
              </a:spcAft>
              <a:buClr>
                <a:schemeClr val="accent2"/>
              </a:buClr>
              <a:buSzPts val="1600"/>
              <a:buFont typeface="Roboto"/>
              <a:buNone/>
              <a:defRPr sz="1600" b="0" i="0" u="none" strike="noStrike" cap="none">
                <a:solidFill>
                  <a:schemeClr val="accent2"/>
                </a:solidFill>
                <a:latin typeface="Roboto"/>
                <a:ea typeface="Roboto"/>
                <a:cs typeface="Roboto"/>
                <a:sym typeface="Roboto"/>
              </a:defRPr>
            </a:lvl5pPr>
            <a:lvl6pPr marR="0" lvl="5" algn="l" rtl="0">
              <a:lnSpc>
                <a:spcPct val="100000"/>
              </a:lnSpc>
              <a:spcBef>
                <a:spcPts val="0"/>
              </a:spcBef>
              <a:spcAft>
                <a:spcPts val="0"/>
              </a:spcAft>
              <a:buClr>
                <a:schemeClr val="accent2"/>
              </a:buClr>
              <a:buSzPts val="1600"/>
              <a:buFont typeface="Roboto"/>
              <a:buNone/>
              <a:defRPr sz="1600" b="0" i="0" u="none" strike="noStrike" cap="none">
                <a:solidFill>
                  <a:schemeClr val="accent2"/>
                </a:solidFill>
                <a:latin typeface="Roboto"/>
                <a:ea typeface="Roboto"/>
                <a:cs typeface="Roboto"/>
                <a:sym typeface="Roboto"/>
              </a:defRPr>
            </a:lvl6pPr>
            <a:lvl7pPr marR="0" lvl="6" algn="l" rtl="0">
              <a:lnSpc>
                <a:spcPct val="100000"/>
              </a:lnSpc>
              <a:spcBef>
                <a:spcPts val="0"/>
              </a:spcBef>
              <a:spcAft>
                <a:spcPts val="0"/>
              </a:spcAft>
              <a:buClr>
                <a:schemeClr val="accent2"/>
              </a:buClr>
              <a:buSzPts val="1600"/>
              <a:buFont typeface="Roboto"/>
              <a:buNone/>
              <a:defRPr sz="1600" b="0" i="0" u="none" strike="noStrike" cap="none">
                <a:solidFill>
                  <a:schemeClr val="accent2"/>
                </a:solidFill>
                <a:latin typeface="Roboto"/>
                <a:ea typeface="Roboto"/>
                <a:cs typeface="Roboto"/>
                <a:sym typeface="Roboto"/>
              </a:defRPr>
            </a:lvl7pPr>
            <a:lvl8pPr marR="0" lvl="7" algn="l" rtl="0">
              <a:lnSpc>
                <a:spcPct val="100000"/>
              </a:lnSpc>
              <a:spcBef>
                <a:spcPts val="0"/>
              </a:spcBef>
              <a:spcAft>
                <a:spcPts val="0"/>
              </a:spcAft>
              <a:buClr>
                <a:schemeClr val="accent2"/>
              </a:buClr>
              <a:buSzPts val="1600"/>
              <a:buFont typeface="Roboto"/>
              <a:buNone/>
              <a:defRPr sz="1600" b="0" i="0" u="none" strike="noStrike" cap="none">
                <a:solidFill>
                  <a:schemeClr val="accent2"/>
                </a:solidFill>
                <a:latin typeface="Roboto"/>
                <a:ea typeface="Roboto"/>
                <a:cs typeface="Roboto"/>
                <a:sym typeface="Roboto"/>
              </a:defRPr>
            </a:lvl8pPr>
            <a:lvl9pPr marR="0" lvl="8" algn="l" rtl="0">
              <a:lnSpc>
                <a:spcPct val="100000"/>
              </a:lnSpc>
              <a:spcBef>
                <a:spcPts val="0"/>
              </a:spcBef>
              <a:spcAft>
                <a:spcPts val="0"/>
              </a:spcAft>
              <a:buClr>
                <a:schemeClr val="accent2"/>
              </a:buClr>
              <a:buSzPts val="1600"/>
              <a:buFont typeface="Roboto"/>
              <a:buNone/>
              <a:defRPr sz="1600" b="0" i="0" u="none" strike="noStrike" cap="none">
                <a:solidFill>
                  <a:schemeClr val="accent2"/>
                </a:solidFill>
                <a:latin typeface="Roboto"/>
                <a:ea typeface="Roboto"/>
                <a:cs typeface="Roboto"/>
                <a:sym typeface="Roboto"/>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0"/>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lt1"/>
              </a:buClr>
              <a:buSzPts val="1300"/>
              <a:buFont typeface="Merriweather"/>
              <a:buNone/>
              <a:defRPr sz="1300" b="0" i="0" u="none" strike="noStrike" cap="none">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urnonccmath.ne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1015675"/>
            <a:ext cx="8520600" cy="1282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4500">
                <a:solidFill>
                  <a:schemeClr val="dk1"/>
                </a:solidFill>
                <a:latin typeface="Arial"/>
                <a:ea typeface="Arial"/>
                <a:cs typeface="Arial"/>
                <a:sym typeface="Arial"/>
              </a:rPr>
              <a:t>Exploring the Roles of Variation and Expectation in Children's Learning of Probability</a:t>
            </a:r>
            <a:endParaRPr sz="4500" b="0" i="0" u="none" strike="noStrike" cap="none">
              <a:solidFill>
                <a:schemeClr val="dk1"/>
              </a:solidFill>
              <a:latin typeface="Arial"/>
              <a:ea typeface="Arial"/>
              <a:cs typeface="Arial"/>
              <a:sym typeface="Arial"/>
            </a:endParaRPr>
          </a:p>
        </p:txBody>
      </p:sp>
      <p:sp>
        <p:nvSpPr>
          <p:cNvPr id="65" name="Google Shape;65;p13"/>
          <p:cNvSpPr txBox="1">
            <a:spLocks noGrp="1"/>
          </p:cNvSpPr>
          <p:nvPr>
            <p:ph type="subTitle" idx="1"/>
          </p:nvPr>
        </p:nvSpPr>
        <p:spPr>
          <a:xfrm rot="-951267">
            <a:off x="-158371" y="2789688"/>
            <a:ext cx="5840894" cy="79494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800"/>
              <a:buFont typeface="Arial"/>
              <a:buNone/>
            </a:pPr>
            <a:r>
              <a:rPr lang="en" sz="1800" b="0" i="0" u="none" strike="noStrike" cap="none">
                <a:solidFill>
                  <a:schemeClr val="dk1"/>
                </a:solidFill>
                <a:latin typeface="Arial"/>
                <a:ea typeface="Arial"/>
                <a:cs typeface="Arial"/>
                <a:sym typeface="Arial"/>
              </a:rPr>
              <a:t>Jonathan Kurtz and Tayler Smith</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2800"/>
              <a:buFont typeface="Arial"/>
              <a:buNone/>
            </a:pPr>
            <a:r>
              <a:rPr lang="en" sz="1800" b="0" i="0" u="none" strike="noStrike" cap="none">
                <a:solidFill>
                  <a:schemeClr val="dk1"/>
                </a:solidFill>
                <a:latin typeface="Arial"/>
                <a:ea typeface="Arial"/>
                <a:cs typeface="Arial"/>
                <a:sym typeface="Arial"/>
              </a:rPr>
              <a:t>Mentor: Dr. Jathan Austin</a:t>
            </a:r>
            <a:endParaRPr sz="1800" b="0" i="0" u="none" strike="noStrike" cap="none">
              <a:solidFill>
                <a:schemeClr val="dk1"/>
              </a:solidFill>
              <a:latin typeface="Arial"/>
              <a:ea typeface="Arial"/>
              <a:cs typeface="Arial"/>
              <a:sym typeface="Arial"/>
            </a:endParaRPr>
          </a:p>
        </p:txBody>
      </p:sp>
      <p:pic>
        <p:nvPicPr>
          <p:cNvPr id="66" name="Google Shape;66;p13"/>
          <p:cNvPicPr preferRelativeResize="0"/>
          <p:nvPr/>
        </p:nvPicPr>
        <p:blipFill rotWithShape="1">
          <a:blip r:embed="rId3">
            <a:alphaModFix/>
          </a:blip>
          <a:srcRect/>
          <a:stretch/>
        </p:blipFill>
        <p:spPr>
          <a:xfrm>
            <a:off x="6712925" y="2783925"/>
            <a:ext cx="1915949" cy="1925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Initial Assessment Results</a:t>
            </a:r>
            <a:endParaRPr/>
          </a:p>
        </p:txBody>
      </p:sp>
      <p:sp>
        <p:nvSpPr>
          <p:cNvPr id="141" name="Google Shape;141;p22"/>
          <p:cNvSpPr txBox="1">
            <a:spLocks noGrp="1"/>
          </p:cNvSpPr>
          <p:nvPr>
            <p:ph type="body" idx="1"/>
          </p:nvPr>
        </p:nvSpPr>
        <p:spPr>
          <a:xfrm>
            <a:off x="4644675" y="261125"/>
            <a:ext cx="4166400" cy="46185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Clr>
                <a:schemeClr val="dk2"/>
              </a:buClr>
              <a:buSzPts val="1300"/>
              <a:buChar char="●"/>
            </a:pPr>
            <a:r>
              <a:rPr lang="en" dirty="0">
                <a:solidFill>
                  <a:schemeClr val="dk2"/>
                </a:solidFill>
              </a:rPr>
              <a:t>Key Item #1: </a:t>
            </a:r>
            <a:endParaRPr dirty="0">
              <a:solidFill>
                <a:schemeClr val="dk2"/>
              </a:solidFill>
            </a:endParaRPr>
          </a:p>
          <a:p>
            <a:pPr marL="914400" lvl="1" indent="-311150" rtl="0">
              <a:spcBef>
                <a:spcPts val="0"/>
              </a:spcBef>
              <a:spcAft>
                <a:spcPts val="0"/>
              </a:spcAft>
              <a:buClr>
                <a:schemeClr val="dk2"/>
              </a:buClr>
              <a:buSzPts val="1300"/>
              <a:buChar char="○"/>
            </a:pPr>
            <a:r>
              <a:rPr lang="en" sz="1300" dirty="0">
                <a:solidFill>
                  <a:schemeClr val="dk2"/>
                </a:solidFill>
              </a:rPr>
              <a:t>Violet thought yellow and green would occupy the same amount of space on a spinner, even though yellow appeared in the results far more often.</a:t>
            </a:r>
            <a:endParaRPr sz="1300" dirty="0">
              <a:solidFill>
                <a:schemeClr val="dk2"/>
              </a:solidFill>
            </a:endParaRPr>
          </a:p>
          <a:p>
            <a:pPr marL="457200" lvl="0" indent="-311150" rtl="0">
              <a:spcBef>
                <a:spcPts val="0"/>
              </a:spcBef>
              <a:spcAft>
                <a:spcPts val="0"/>
              </a:spcAft>
              <a:buClr>
                <a:schemeClr val="dk2"/>
              </a:buClr>
              <a:buSzPts val="1300"/>
              <a:buChar char="●"/>
            </a:pPr>
            <a:r>
              <a:rPr lang="en" dirty="0">
                <a:solidFill>
                  <a:schemeClr val="dk2"/>
                </a:solidFill>
              </a:rPr>
              <a:t>Key Item #2: </a:t>
            </a:r>
            <a:endParaRPr dirty="0">
              <a:solidFill>
                <a:schemeClr val="dk2"/>
              </a:solidFill>
            </a:endParaRPr>
          </a:p>
          <a:p>
            <a:pPr marL="914400" lvl="1" indent="-311150" rtl="0">
              <a:spcBef>
                <a:spcPts val="0"/>
              </a:spcBef>
              <a:spcAft>
                <a:spcPts val="0"/>
              </a:spcAft>
              <a:buClr>
                <a:schemeClr val="dk2"/>
              </a:buClr>
              <a:buSzPts val="1300"/>
              <a:buChar char="○"/>
            </a:pPr>
            <a:r>
              <a:rPr lang="en" sz="1300" dirty="0">
                <a:solidFill>
                  <a:schemeClr val="dk2"/>
                </a:solidFill>
              </a:rPr>
              <a:t>Buddy used odds ratio-like expressions for each problem, as when quantifying probabilities (</a:t>
            </a:r>
            <a:r>
              <a:rPr lang="en-US" sz="1300" dirty="0">
                <a:solidFill>
                  <a:schemeClr val="dk2"/>
                </a:solidFill>
              </a:rPr>
              <a:t>e.g., </a:t>
            </a:r>
            <a:r>
              <a:rPr lang="en" sz="1300" dirty="0">
                <a:solidFill>
                  <a:schemeClr val="dk2"/>
                </a:solidFill>
              </a:rPr>
              <a:t>1:1, 1:4, 1:8).</a:t>
            </a:r>
            <a:endParaRPr sz="1300" dirty="0">
              <a:solidFill>
                <a:schemeClr val="dk2"/>
              </a:solidFill>
            </a:endParaRPr>
          </a:p>
          <a:p>
            <a:pPr marL="457200" lvl="0" indent="-311150" rtl="0">
              <a:spcBef>
                <a:spcPts val="0"/>
              </a:spcBef>
              <a:spcAft>
                <a:spcPts val="0"/>
              </a:spcAft>
              <a:buClr>
                <a:schemeClr val="dk2"/>
              </a:buClr>
              <a:buSzPts val="1300"/>
              <a:buChar char="●"/>
            </a:pPr>
            <a:r>
              <a:rPr lang="en" dirty="0">
                <a:solidFill>
                  <a:schemeClr val="dk2"/>
                </a:solidFill>
              </a:rPr>
              <a:t>Key Item #3: </a:t>
            </a:r>
            <a:endParaRPr dirty="0">
              <a:solidFill>
                <a:schemeClr val="dk2"/>
              </a:solidFill>
            </a:endParaRPr>
          </a:p>
          <a:p>
            <a:pPr marL="914400" lvl="1" indent="-311150" rtl="0">
              <a:spcBef>
                <a:spcPts val="0"/>
              </a:spcBef>
              <a:spcAft>
                <a:spcPts val="0"/>
              </a:spcAft>
              <a:buClr>
                <a:schemeClr val="dk2"/>
              </a:buClr>
              <a:buSzPts val="1300"/>
              <a:buChar char="○"/>
            </a:pPr>
            <a:r>
              <a:rPr lang="en" sz="1300" dirty="0">
                <a:solidFill>
                  <a:schemeClr val="dk2"/>
                </a:solidFill>
              </a:rPr>
              <a:t>Three of the four students had trouble with compound events. They believed there was a 50-50 chance of winning the carnival game when there was actually only a 25% chance. Robert's interview response is illustrative: “There’s an equal amount on each side and when he spins he could have the same amount of getting it [white or black].”</a:t>
            </a:r>
            <a:endParaRPr dirty="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Instructional Cluster One - Lesson One</a:t>
            </a:r>
            <a:endParaRPr/>
          </a:p>
        </p:txBody>
      </p:sp>
      <p:sp>
        <p:nvSpPr>
          <p:cNvPr id="147" name="Google Shape;147;p23"/>
          <p:cNvSpPr txBox="1">
            <a:spLocks noGrp="1"/>
          </p:cNvSpPr>
          <p:nvPr>
            <p:ph type="body" idx="1"/>
          </p:nvPr>
        </p:nvSpPr>
        <p:spPr>
          <a:xfrm>
            <a:off x="4572000" y="165225"/>
            <a:ext cx="4166400" cy="4098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chemeClr val="dk2"/>
                </a:solidFill>
              </a:rPr>
              <a:t>Task</a:t>
            </a:r>
            <a:r>
              <a:rPr lang="en" dirty="0">
                <a:solidFill>
                  <a:schemeClr val="dk2"/>
                </a:solidFill>
              </a:rPr>
              <a:t>: Determine which coin outcomes (heads versus tails for part one, HH &amp; TT versus HT for part two) has a better chance of occurring. The students figure</a:t>
            </a:r>
            <a:r>
              <a:rPr lang="en-US" dirty="0">
                <a:solidFill>
                  <a:schemeClr val="dk2"/>
                </a:solidFill>
              </a:rPr>
              <a:t>d</a:t>
            </a:r>
            <a:r>
              <a:rPr lang="en" dirty="0">
                <a:solidFill>
                  <a:schemeClr val="dk2"/>
                </a:solidFill>
              </a:rPr>
              <a:t> this out by flipping coins and recording the results.</a:t>
            </a:r>
            <a:endParaRPr dirty="0">
              <a:solidFill>
                <a:schemeClr val="dk2"/>
              </a:solidFill>
            </a:endParaRPr>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r>
              <a:rPr lang="en" b="1" dirty="0">
                <a:solidFill>
                  <a:schemeClr val="dk2"/>
                </a:solidFill>
              </a:rPr>
              <a:t>Reasoning</a:t>
            </a:r>
            <a:r>
              <a:rPr lang="en" dirty="0">
                <a:solidFill>
                  <a:schemeClr val="dk2"/>
                </a:solidFill>
              </a:rPr>
              <a:t>: Student responses were generally brief but in some cases showed possible beginnings of combinatorial reasoning. Kari: “Like, even if you flip it, it’s still the same, but like are still two independent coins.” </a:t>
            </a:r>
            <a:endParaRPr dirty="0">
              <a:solidFill>
                <a:schemeClr val="dk2"/>
              </a:solidFill>
            </a:endParaRPr>
          </a:p>
          <a:p>
            <a:pPr marL="0" lvl="0" indent="0" rtl="0">
              <a:spcBef>
                <a:spcPts val="0"/>
              </a:spcBef>
              <a:spcAft>
                <a:spcPts val="0"/>
              </a:spcAft>
              <a:buNone/>
            </a:pPr>
            <a:endParaRPr sz="1100" dirty="0">
              <a:solidFill>
                <a:schemeClr val="dk2"/>
              </a:solidFill>
            </a:endParaRPr>
          </a:p>
        </p:txBody>
      </p:sp>
      <p:pic>
        <p:nvPicPr>
          <p:cNvPr id="148" name="Google Shape;148;p23"/>
          <p:cNvPicPr preferRelativeResize="0"/>
          <p:nvPr/>
        </p:nvPicPr>
        <p:blipFill>
          <a:blip r:embed="rId3">
            <a:alphaModFix/>
          </a:blip>
          <a:stretch>
            <a:fillRect/>
          </a:stretch>
        </p:blipFill>
        <p:spPr>
          <a:xfrm>
            <a:off x="4572000" y="1209725"/>
            <a:ext cx="4166397" cy="26766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Instructional Cluster One - Lesson Two</a:t>
            </a:r>
            <a:endParaRPr/>
          </a:p>
        </p:txBody>
      </p:sp>
      <p:sp>
        <p:nvSpPr>
          <p:cNvPr id="154" name="Google Shape;154;p24"/>
          <p:cNvSpPr txBox="1">
            <a:spLocks noGrp="1"/>
          </p:cNvSpPr>
          <p:nvPr>
            <p:ph type="body" idx="1"/>
          </p:nvPr>
        </p:nvSpPr>
        <p:spPr>
          <a:xfrm>
            <a:off x="4572000" y="165225"/>
            <a:ext cx="4166400" cy="4098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dk2"/>
                </a:solidFill>
              </a:rPr>
              <a:t>Task</a:t>
            </a:r>
            <a:r>
              <a:rPr lang="en">
                <a:solidFill>
                  <a:schemeClr val="dk2"/>
                </a:solidFill>
              </a:rPr>
              <a:t>: The task was to have students examine simple events by creating bi-colored spinners for different probabilities ranging from impossible to certain.</a:t>
            </a:r>
            <a:endParaRPr/>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r>
              <a:rPr lang="en" b="1">
                <a:solidFill>
                  <a:schemeClr val="dk2"/>
                </a:solidFill>
              </a:rPr>
              <a:t>Reasoning</a:t>
            </a:r>
            <a:r>
              <a:rPr lang="en">
                <a:solidFill>
                  <a:schemeClr val="dk2"/>
                </a:solidFill>
              </a:rPr>
              <a:t>: Buddy and Kari were able to order the spinners using probability. Violet understood the concepts of impossible and certain, but struggled when a spinner split into fours was shown.</a:t>
            </a:r>
            <a:endParaRPr>
              <a:solidFill>
                <a:schemeClr val="dk2"/>
              </a:solidFill>
            </a:endParaRPr>
          </a:p>
          <a:p>
            <a:pPr marL="0" lvl="0" indent="457200" rtl="0">
              <a:spcBef>
                <a:spcPts val="0"/>
              </a:spcBef>
              <a:spcAft>
                <a:spcPts val="0"/>
              </a:spcAft>
              <a:buNone/>
            </a:pPr>
            <a:endParaRPr sz="1100">
              <a:solidFill>
                <a:schemeClr val="dk2"/>
              </a:solidFill>
            </a:endParaRPr>
          </a:p>
        </p:txBody>
      </p:sp>
      <p:pic>
        <p:nvPicPr>
          <p:cNvPr id="155" name="Google Shape;155;p24"/>
          <p:cNvPicPr preferRelativeResize="0"/>
          <p:nvPr/>
        </p:nvPicPr>
        <p:blipFill>
          <a:blip r:embed="rId3">
            <a:alphaModFix/>
          </a:blip>
          <a:stretch>
            <a:fillRect/>
          </a:stretch>
        </p:blipFill>
        <p:spPr>
          <a:xfrm>
            <a:off x="4733125" y="1015636"/>
            <a:ext cx="3706497" cy="2779910"/>
          </a:xfrm>
          <a:prstGeom prst="rect">
            <a:avLst/>
          </a:prstGeom>
          <a:noFill/>
          <a:ln>
            <a:noFill/>
          </a:ln>
        </p:spPr>
      </p:pic>
      <p:sp>
        <p:nvSpPr>
          <p:cNvPr id="156" name="Google Shape;156;p24"/>
          <p:cNvSpPr/>
          <p:nvPr/>
        </p:nvSpPr>
        <p:spPr>
          <a:xfrm>
            <a:off x="7608850" y="2033725"/>
            <a:ext cx="260700" cy="58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Instructional Cluster One - Lesson Three</a:t>
            </a:r>
            <a:endParaRPr/>
          </a:p>
        </p:txBody>
      </p:sp>
      <p:sp>
        <p:nvSpPr>
          <p:cNvPr id="162" name="Google Shape;162;p25"/>
          <p:cNvSpPr txBox="1">
            <a:spLocks noGrp="1"/>
          </p:cNvSpPr>
          <p:nvPr>
            <p:ph type="body" idx="1"/>
          </p:nvPr>
        </p:nvSpPr>
        <p:spPr>
          <a:xfrm>
            <a:off x="4572000" y="165225"/>
            <a:ext cx="4166400" cy="4098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dk2"/>
                </a:solidFill>
              </a:rPr>
              <a:t> </a:t>
            </a:r>
            <a:r>
              <a:rPr lang="en" b="1">
                <a:solidFill>
                  <a:schemeClr val="dk2"/>
                </a:solidFill>
              </a:rPr>
              <a:t>Task</a:t>
            </a:r>
            <a:r>
              <a:rPr lang="en">
                <a:solidFill>
                  <a:schemeClr val="dk2"/>
                </a:solidFill>
              </a:rPr>
              <a:t>: Students predicted how many spins would land on each section if the spinner were spun 50, 100, and a 1000 times.</a:t>
            </a:r>
            <a:endParaRPr>
              <a:solidFill>
                <a:schemeClr val="dk2"/>
              </a:solidFill>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r>
              <a:rPr lang="en" b="1">
                <a:solidFill>
                  <a:schemeClr val="dk2"/>
                </a:solidFill>
              </a:rPr>
              <a:t>Reasoning</a:t>
            </a:r>
            <a:r>
              <a:rPr lang="en">
                <a:solidFill>
                  <a:schemeClr val="dk2"/>
                </a:solidFill>
              </a:rPr>
              <a:t>: Kari predicted 33 blues in 100 spins: “I did 100 divided by 3, because there’s three sections.” Both Robert and Kari noticed that conducting more spins lead to more accurate results.</a:t>
            </a:r>
            <a:endParaRPr>
              <a:solidFill>
                <a:schemeClr val="dk2"/>
              </a:solidFill>
            </a:endParaRPr>
          </a:p>
        </p:txBody>
      </p:sp>
      <p:pic>
        <p:nvPicPr>
          <p:cNvPr id="163" name="Google Shape;163;p25"/>
          <p:cNvPicPr preferRelativeResize="0"/>
          <p:nvPr/>
        </p:nvPicPr>
        <p:blipFill rotWithShape="1">
          <a:blip r:embed="rId3">
            <a:alphaModFix/>
          </a:blip>
          <a:srcRect/>
          <a:stretch/>
        </p:blipFill>
        <p:spPr>
          <a:xfrm>
            <a:off x="5318004" y="960074"/>
            <a:ext cx="2674395" cy="2508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Instructional Cluster Two - Lesson Four</a:t>
            </a:r>
            <a:endParaRPr/>
          </a:p>
        </p:txBody>
      </p:sp>
      <p:sp>
        <p:nvSpPr>
          <p:cNvPr id="169" name="Google Shape;169;p2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Task</a:t>
            </a:r>
            <a:r>
              <a:rPr lang="en"/>
              <a:t>: Students pulled cubes from "mystery" bags labeled A to E to determine the color compositions of cubes in each bag. </a:t>
            </a:r>
            <a:endParaRPr/>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r>
              <a:rPr lang="en" b="1"/>
              <a:t>Reasoning</a:t>
            </a:r>
            <a:r>
              <a:rPr lang="en"/>
              <a:t>: Buddy and Kari showed a distrust for the idea of sampling with replacement. Robert, however, was able to recognize the value of many draws from the different bags.</a:t>
            </a:r>
            <a:endParaRPr/>
          </a:p>
          <a:p>
            <a:pPr marL="0" lvl="0" indent="0" rtl="0">
              <a:spcBef>
                <a:spcPts val="0"/>
              </a:spcBef>
              <a:spcAft>
                <a:spcPts val="0"/>
              </a:spcAft>
              <a:buNone/>
            </a:pPr>
            <a:endParaRPr sz="1100"/>
          </a:p>
          <a:p>
            <a:pPr marL="0" lvl="0" indent="457200" rtl="0">
              <a:spcBef>
                <a:spcPts val="0"/>
              </a:spcBef>
              <a:spcAft>
                <a:spcPts val="0"/>
              </a:spcAft>
              <a:buNone/>
            </a:pPr>
            <a:endParaRPr sz="1100"/>
          </a:p>
          <a:p>
            <a:pPr marL="0" lvl="0" indent="0">
              <a:spcBef>
                <a:spcPts val="0"/>
              </a:spcBef>
              <a:spcAft>
                <a:spcPts val="0"/>
              </a:spcAft>
              <a:buNone/>
            </a:pPr>
            <a:endParaRPr/>
          </a:p>
        </p:txBody>
      </p:sp>
      <p:pic>
        <p:nvPicPr>
          <p:cNvPr id="170" name="Google Shape;170;p26"/>
          <p:cNvPicPr preferRelativeResize="0"/>
          <p:nvPr/>
        </p:nvPicPr>
        <p:blipFill>
          <a:blip r:embed="rId3">
            <a:alphaModFix/>
          </a:blip>
          <a:stretch>
            <a:fillRect/>
          </a:stretch>
        </p:blipFill>
        <p:spPr>
          <a:xfrm>
            <a:off x="4644675" y="1312625"/>
            <a:ext cx="2033475" cy="2697226"/>
          </a:xfrm>
          <a:prstGeom prst="rect">
            <a:avLst/>
          </a:prstGeom>
          <a:noFill/>
          <a:ln>
            <a:noFill/>
          </a:ln>
        </p:spPr>
      </p:pic>
      <p:sp>
        <p:nvSpPr>
          <p:cNvPr id="171" name="Google Shape;171;p26"/>
          <p:cNvSpPr/>
          <p:nvPr/>
        </p:nvSpPr>
        <p:spPr>
          <a:xfrm>
            <a:off x="4711875" y="1378800"/>
            <a:ext cx="863400" cy="25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72" name="Google Shape;172;p26"/>
          <p:cNvPicPr preferRelativeResize="0"/>
          <p:nvPr/>
        </p:nvPicPr>
        <p:blipFill>
          <a:blip r:embed="rId4">
            <a:alphaModFix/>
          </a:blip>
          <a:stretch>
            <a:fillRect/>
          </a:stretch>
        </p:blipFill>
        <p:spPr>
          <a:xfrm>
            <a:off x="6900875" y="1295775"/>
            <a:ext cx="1910199" cy="2597668"/>
          </a:xfrm>
          <a:prstGeom prst="rect">
            <a:avLst/>
          </a:prstGeom>
          <a:noFill/>
          <a:ln>
            <a:noFill/>
          </a:ln>
        </p:spPr>
      </p:pic>
      <p:sp>
        <p:nvSpPr>
          <p:cNvPr id="173" name="Google Shape;173;p26"/>
          <p:cNvSpPr/>
          <p:nvPr/>
        </p:nvSpPr>
        <p:spPr>
          <a:xfrm>
            <a:off x="6900875" y="1295775"/>
            <a:ext cx="966900" cy="30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Instructional Cluster Two - Lesson Five</a:t>
            </a:r>
            <a:endParaRPr/>
          </a:p>
        </p:txBody>
      </p:sp>
      <p:sp>
        <p:nvSpPr>
          <p:cNvPr id="179" name="Google Shape;179;p2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t>Task</a:t>
            </a:r>
            <a:r>
              <a:rPr lang="en" dirty="0"/>
              <a:t>: Students worked together to determine the color composition for three "mystery" bags, each of which contained a 4:6 ratio of green to yellow, by drawing samples from each bag.</a:t>
            </a:r>
            <a:endParaRPr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endParaRPr b="1" dirty="0"/>
          </a:p>
          <a:p>
            <a:pPr marL="0" lvl="0" indent="0" rtl="0">
              <a:spcBef>
                <a:spcPts val="0"/>
              </a:spcBef>
              <a:spcAft>
                <a:spcPts val="0"/>
              </a:spcAft>
              <a:buNone/>
            </a:pPr>
            <a:r>
              <a:rPr lang="en" b="1" dirty="0"/>
              <a:t>Reasoning</a:t>
            </a:r>
            <a:r>
              <a:rPr lang="en" dirty="0"/>
              <a:t>: Buddy and Kari again saw the importance of the value of many draws and the value of many samples. Violet, however, did not allow </a:t>
            </a:r>
            <a:r>
              <a:rPr lang="en-US" dirty="0"/>
              <a:t>for</a:t>
            </a:r>
            <a:r>
              <a:rPr lang="en" dirty="0"/>
              <a:t> variation when </a:t>
            </a:r>
            <a:r>
              <a:rPr lang="en-US" dirty="0"/>
              <a:t>comparing</a:t>
            </a:r>
            <a:r>
              <a:rPr lang="en" dirty="0"/>
              <a:t> the bag size of 20 </a:t>
            </a:r>
            <a:r>
              <a:rPr lang="en-US" dirty="0"/>
              <a:t>to</a:t>
            </a:r>
            <a:r>
              <a:rPr lang="en" dirty="0"/>
              <a:t> the corresponding pie chart. If they did not match perfectly, Violet would claim they were not related.</a:t>
            </a:r>
            <a:endParaRPr dirty="0"/>
          </a:p>
          <a:p>
            <a:pPr marL="0" lvl="0" indent="0" rtl="0">
              <a:spcBef>
                <a:spcPts val="0"/>
              </a:spcBef>
              <a:spcAft>
                <a:spcPts val="0"/>
              </a:spcAft>
              <a:buNone/>
            </a:pPr>
            <a:endParaRPr dirty="0"/>
          </a:p>
        </p:txBody>
      </p:sp>
      <p:pic>
        <p:nvPicPr>
          <p:cNvPr id="180" name="Google Shape;180;p27"/>
          <p:cNvPicPr preferRelativeResize="0"/>
          <p:nvPr/>
        </p:nvPicPr>
        <p:blipFill>
          <a:blip r:embed="rId3">
            <a:alphaModFix/>
          </a:blip>
          <a:stretch>
            <a:fillRect/>
          </a:stretch>
        </p:blipFill>
        <p:spPr>
          <a:xfrm>
            <a:off x="5369350" y="1485225"/>
            <a:ext cx="2687600" cy="2015700"/>
          </a:xfrm>
          <a:prstGeom prst="rect">
            <a:avLst/>
          </a:prstGeom>
          <a:noFill/>
          <a:ln>
            <a:noFill/>
          </a:ln>
        </p:spPr>
      </p:pic>
      <p:sp>
        <p:nvSpPr>
          <p:cNvPr id="181" name="Google Shape;181;p27"/>
          <p:cNvSpPr/>
          <p:nvPr/>
        </p:nvSpPr>
        <p:spPr>
          <a:xfrm>
            <a:off x="6465350" y="3042325"/>
            <a:ext cx="215700" cy="15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Google Shape;182;p27"/>
          <p:cNvSpPr/>
          <p:nvPr/>
        </p:nvSpPr>
        <p:spPr>
          <a:xfrm>
            <a:off x="7160725" y="3042325"/>
            <a:ext cx="251700" cy="9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Instructional Cluster Three - Lesson Six</a:t>
            </a:r>
            <a:endParaRPr/>
          </a:p>
        </p:txBody>
      </p:sp>
      <p:sp>
        <p:nvSpPr>
          <p:cNvPr id="188" name="Google Shape;188;p28"/>
          <p:cNvSpPr txBox="1">
            <a:spLocks noGrp="1"/>
          </p:cNvSpPr>
          <p:nvPr>
            <p:ph type="body" idx="1"/>
          </p:nvPr>
        </p:nvSpPr>
        <p:spPr>
          <a:xfrm>
            <a:off x="4644675" y="311725"/>
            <a:ext cx="4166400" cy="4287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Task</a:t>
            </a:r>
            <a:r>
              <a:rPr lang="en"/>
              <a:t>: Students made conjectures about what a hidden spinner looked like after being given the results of some spins on it.</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r>
              <a:rPr lang="en" b="1"/>
              <a:t>Reasoning</a:t>
            </a:r>
            <a:r>
              <a:rPr lang="en"/>
              <a:t>: Both Buddy and Kari seemed to allow for variation in their spinner models; both of them were not too surprised if their estimation wasn’t exact. When Robert created a spinner based on results close to 50/50, he started with a spinner split down the middle and then adjusted the halfway mark to match the results.</a:t>
            </a:r>
            <a:endParaRPr/>
          </a:p>
          <a:p>
            <a:pPr marL="0" lvl="0" indent="0" rtl="0">
              <a:spcBef>
                <a:spcPts val="0"/>
              </a:spcBef>
              <a:spcAft>
                <a:spcPts val="0"/>
              </a:spcAft>
              <a:buNone/>
            </a:pPr>
            <a:endParaRPr/>
          </a:p>
          <a:p>
            <a:pPr marL="0" lvl="0" indent="0">
              <a:spcBef>
                <a:spcPts val="0"/>
              </a:spcBef>
              <a:spcAft>
                <a:spcPts val="0"/>
              </a:spcAft>
              <a:buNone/>
            </a:pPr>
            <a:endParaRPr sz="1100"/>
          </a:p>
        </p:txBody>
      </p:sp>
      <p:pic>
        <p:nvPicPr>
          <p:cNvPr id="189" name="Google Shape;189;p28"/>
          <p:cNvPicPr preferRelativeResize="0"/>
          <p:nvPr/>
        </p:nvPicPr>
        <p:blipFill>
          <a:blip r:embed="rId3">
            <a:alphaModFix/>
          </a:blip>
          <a:stretch>
            <a:fillRect/>
          </a:stretch>
        </p:blipFill>
        <p:spPr>
          <a:xfrm>
            <a:off x="4761150" y="1082050"/>
            <a:ext cx="1657224" cy="2227049"/>
          </a:xfrm>
          <a:prstGeom prst="rect">
            <a:avLst/>
          </a:prstGeom>
          <a:noFill/>
          <a:ln>
            <a:noFill/>
          </a:ln>
        </p:spPr>
      </p:pic>
      <p:pic>
        <p:nvPicPr>
          <p:cNvPr id="190" name="Google Shape;190;p28"/>
          <p:cNvPicPr preferRelativeResize="0"/>
          <p:nvPr/>
        </p:nvPicPr>
        <p:blipFill>
          <a:blip r:embed="rId4">
            <a:alphaModFix/>
          </a:blip>
          <a:stretch>
            <a:fillRect/>
          </a:stretch>
        </p:blipFill>
        <p:spPr>
          <a:xfrm>
            <a:off x="6737600" y="1102325"/>
            <a:ext cx="1657226" cy="2206774"/>
          </a:xfrm>
          <a:prstGeom prst="rect">
            <a:avLst/>
          </a:prstGeom>
          <a:noFill/>
          <a:ln>
            <a:noFill/>
          </a:ln>
        </p:spPr>
      </p:pic>
      <p:sp>
        <p:nvSpPr>
          <p:cNvPr id="191" name="Google Shape;191;p28"/>
          <p:cNvSpPr/>
          <p:nvPr/>
        </p:nvSpPr>
        <p:spPr>
          <a:xfrm>
            <a:off x="4852750" y="1453725"/>
            <a:ext cx="467700" cy="12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Google Shape;192;p28"/>
          <p:cNvSpPr/>
          <p:nvPr/>
        </p:nvSpPr>
        <p:spPr>
          <a:xfrm>
            <a:off x="6819025" y="1459725"/>
            <a:ext cx="530700" cy="11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Instructional Cluster Three - Lesson Seven</a:t>
            </a:r>
            <a:endParaRPr/>
          </a:p>
        </p:txBody>
      </p:sp>
      <p:sp>
        <p:nvSpPr>
          <p:cNvPr id="198" name="Google Shape;198;p29"/>
          <p:cNvSpPr txBox="1">
            <a:spLocks noGrp="1"/>
          </p:cNvSpPr>
          <p:nvPr>
            <p:ph type="body" idx="1"/>
          </p:nvPr>
        </p:nvSpPr>
        <p:spPr>
          <a:xfrm>
            <a:off x="4644675" y="395650"/>
            <a:ext cx="4166400" cy="4203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Task</a:t>
            </a:r>
            <a:r>
              <a:rPr lang="en"/>
              <a:t>: Students worked together to create spinners to match bags marked with a number of yellow and green cubes. They also created  bags that would fit the idea of “equally likely.”</a:t>
            </a:r>
            <a:endParaRPr/>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endParaRPr b="1"/>
          </a:p>
          <a:p>
            <a:pPr marL="0" lvl="0" indent="0" rtl="0">
              <a:spcBef>
                <a:spcPts val="0"/>
              </a:spcBef>
              <a:spcAft>
                <a:spcPts val="0"/>
              </a:spcAft>
              <a:buNone/>
            </a:pPr>
            <a:r>
              <a:rPr lang="en" b="1"/>
              <a:t>Reasoning</a:t>
            </a:r>
            <a:r>
              <a:rPr lang="en"/>
              <a:t>: All four students seemed a bit confused when performing samples on a bag with only one green and one yellow cube, likely due to the small population size. The students were also very keen on making the sample size a large percentage of the total population (25%-50%).</a:t>
            </a:r>
            <a:endParaRPr/>
          </a:p>
        </p:txBody>
      </p:sp>
      <p:pic>
        <p:nvPicPr>
          <p:cNvPr id="199" name="Google Shape;199;p29"/>
          <p:cNvPicPr preferRelativeResize="0"/>
          <p:nvPr/>
        </p:nvPicPr>
        <p:blipFill>
          <a:blip r:embed="rId3">
            <a:alphaModFix/>
          </a:blip>
          <a:stretch>
            <a:fillRect/>
          </a:stretch>
        </p:blipFill>
        <p:spPr>
          <a:xfrm>
            <a:off x="5373063" y="1481488"/>
            <a:ext cx="2709625" cy="2032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Post-Assessment Results</a:t>
            </a:r>
            <a:endParaRPr/>
          </a:p>
        </p:txBody>
      </p:sp>
      <p:sp>
        <p:nvSpPr>
          <p:cNvPr id="205" name="Google Shape;205;p3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sz="1100" dirty="0"/>
              <a:t>Compared to the first interview, Violet did show some slight improvements. However, contextual details still confused her in many of the questions. Both Kari and Buddy showed much more improvement, using strong proportional reasoning in many of their answers.</a:t>
            </a:r>
            <a:endParaRPr sz="1100" dirty="0"/>
          </a:p>
          <a:p>
            <a:pPr marL="0" lvl="0" indent="0" rtl="0">
              <a:spcBef>
                <a:spcPts val="0"/>
              </a:spcBef>
              <a:spcAft>
                <a:spcPts val="0"/>
              </a:spcAft>
              <a:buNone/>
            </a:pPr>
            <a:endParaRPr sz="1100" dirty="0"/>
          </a:p>
          <a:p>
            <a:pPr marL="457200" lvl="0" indent="-298450" rtl="0">
              <a:spcBef>
                <a:spcPts val="0"/>
              </a:spcBef>
              <a:spcAft>
                <a:spcPts val="0"/>
              </a:spcAft>
              <a:buSzPts val="1100"/>
              <a:buChar char="●"/>
            </a:pPr>
            <a:r>
              <a:rPr lang="en" sz="1100" dirty="0"/>
              <a:t>In many of the problems, Kari used fractions to relate areas of spinners to expected values. For example, one problem had a spinner split up into three parts, with a 2:1:1 ratio. She recognized that the smaller portions were quarters and was able to correctly estimate how many would land in a quarter portion out of 300.</a:t>
            </a:r>
            <a:endParaRPr sz="1100" dirty="0"/>
          </a:p>
          <a:p>
            <a:pPr marL="0" lvl="0" indent="0" rtl="0">
              <a:spcBef>
                <a:spcPts val="0"/>
              </a:spcBef>
              <a:spcAft>
                <a:spcPts val="0"/>
              </a:spcAft>
              <a:buNone/>
            </a:pPr>
            <a:endParaRPr sz="1100" dirty="0"/>
          </a:p>
          <a:p>
            <a:pPr marL="457200" lvl="0" indent="-298450" rtl="0">
              <a:spcBef>
                <a:spcPts val="0"/>
              </a:spcBef>
              <a:spcAft>
                <a:spcPts val="0"/>
              </a:spcAft>
              <a:buSzPts val="1100"/>
              <a:buChar char="●"/>
            </a:pPr>
            <a:r>
              <a:rPr lang="en" sz="1100" dirty="0"/>
              <a:t>Compound events still posed trouble for the students, something we did not have much time to cover. Only Buddy was successfully able to state </a:t>
            </a:r>
            <a:r>
              <a:rPr lang="en-US" sz="1100" dirty="0"/>
              <a:t>there was a 25% chance of winning </a:t>
            </a:r>
            <a:r>
              <a:rPr lang="en" sz="1100" dirty="0"/>
              <a:t>the carnival game (key item #3).</a:t>
            </a:r>
            <a:endParaRPr sz="1100" dirty="0"/>
          </a:p>
          <a:p>
            <a:pPr marL="0" lvl="0" indent="0" rtl="0">
              <a:spcBef>
                <a:spcPts val="0"/>
              </a:spcBef>
              <a:spcAft>
                <a:spcPts val="0"/>
              </a:spcAft>
              <a:buNone/>
            </a:pPr>
            <a:endParaRPr sz="1100" dirty="0"/>
          </a:p>
          <a:p>
            <a:pPr marL="0" lvl="0" indent="0" rtl="0">
              <a:spcBef>
                <a:spcPts val="0"/>
              </a:spcBef>
              <a:spcAft>
                <a:spcPts val="0"/>
              </a:spcAft>
              <a:buNone/>
            </a:pPr>
            <a:r>
              <a:rPr lang="en" sz="1100" dirty="0"/>
              <a:t>Unfortunately, Robert did not show up for the final post-assessment due to responsibilities elsewhere.</a:t>
            </a:r>
            <a:endParaRPr sz="1100" dirty="0"/>
          </a:p>
          <a:p>
            <a:pPr marL="0" lvl="0" indent="0">
              <a:spcBef>
                <a:spcPts val="0"/>
              </a:spcBef>
              <a:spcAft>
                <a:spcPts val="0"/>
              </a:spcAft>
              <a:buNone/>
            </a:pPr>
            <a:endParaRPr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Reflection and Discussion</a:t>
            </a:r>
            <a:endParaRPr/>
          </a:p>
        </p:txBody>
      </p:sp>
      <p:sp>
        <p:nvSpPr>
          <p:cNvPr id="211" name="Google Shape;211;p3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sz="1100" dirty="0"/>
              <a:t>Students had difficulty understanding sampling with replacement; they tended to not trust this sampling method. Students also generally wanted the sample size to be a large percentage of population and would be worried about pulling the same cube twice in a single sample. </a:t>
            </a:r>
            <a:endParaRPr sz="1100" dirty="0"/>
          </a:p>
          <a:p>
            <a:pPr marL="457200" lvl="0" indent="-298450" rtl="0">
              <a:spcBef>
                <a:spcPts val="0"/>
              </a:spcBef>
              <a:spcAft>
                <a:spcPts val="0"/>
              </a:spcAft>
              <a:buSzPts val="1100"/>
              <a:buChar char="●"/>
            </a:pPr>
            <a:r>
              <a:rPr lang="en" sz="1100" dirty="0"/>
              <a:t>The seventh grade learning progressions guiding our study involved compound events. Our experience suggests that several more lessons would be needed to prepare students to study this topic; moving from a basic understanding of probability to understanding compound events is not a trivial matter. </a:t>
            </a:r>
            <a:endParaRPr sz="1100" dirty="0"/>
          </a:p>
          <a:p>
            <a:pPr marL="457200" lvl="0" indent="-298450" rtl="0">
              <a:spcBef>
                <a:spcPts val="0"/>
              </a:spcBef>
              <a:spcAft>
                <a:spcPts val="0"/>
              </a:spcAft>
              <a:buSzPts val="1100"/>
              <a:buChar char="●"/>
            </a:pPr>
            <a:r>
              <a:rPr lang="en" sz="1100" dirty="0"/>
              <a:t>Although probability is not addressed until Grade 7 in the Common Core, it would be helpful for teachers in earlier grade levels to develop children’s understanding of beginning probability concepts so that the seventh grade curriculum is not overwhelming. </a:t>
            </a:r>
            <a:endParaRPr sz="1100" dirty="0"/>
          </a:p>
          <a:p>
            <a:pPr marL="457200" lvl="0" indent="-298450">
              <a:spcBef>
                <a:spcPts val="0"/>
              </a:spcBef>
              <a:spcAft>
                <a:spcPts val="0"/>
              </a:spcAft>
              <a:buSzPts val="1100"/>
              <a:buChar char="●"/>
            </a:pPr>
            <a:r>
              <a:rPr lang="en" sz="1100" dirty="0"/>
              <a:t>Our study provides examples of how such understanding can be developed through games and other concrete activities.</a:t>
            </a:r>
            <a:endParaRPr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i="0" u="none" strike="noStrike" cap="none">
                <a:solidFill>
                  <a:srgbClr val="FFFFFF"/>
                </a:solidFill>
              </a:rPr>
              <a:t>Introduction</a:t>
            </a:r>
            <a:endParaRPr i="0" u="none" strike="noStrike" cap="none">
              <a:solidFill>
                <a:srgbClr val="FFFFFF"/>
              </a:solidFill>
            </a:endParaRPr>
          </a:p>
        </p:txBody>
      </p:sp>
      <p:sp>
        <p:nvSpPr>
          <p:cNvPr id="72" name="Google Shape;72;p14"/>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2"/>
              </a:buClr>
              <a:buSzPts val="1600"/>
              <a:buFont typeface="Arial"/>
              <a:buChar char="●"/>
            </a:pPr>
            <a:r>
              <a:rPr lang="en" sz="1600">
                <a:latin typeface="Arial"/>
                <a:ea typeface="Arial"/>
                <a:cs typeface="Arial"/>
                <a:sym typeface="Arial"/>
              </a:rPr>
              <a:t>Learning probability poses many challenges, such as developing sound intuitions about random behavior </a:t>
            </a:r>
            <a:r>
              <a:rPr lang="en" sz="1600" b="0" i="0" u="none" strike="noStrike" cap="none">
                <a:solidFill>
                  <a:schemeClr val="dk2"/>
                </a:solidFill>
                <a:latin typeface="Arial"/>
                <a:ea typeface="Arial"/>
                <a:cs typeface="Arial"/>
                <a:sym typeface="Arial"/>
              </a:rPr>
              <a:t>(Degner, 2015).</a:t>
            </a:r>
            <a:endParaRPr sz="1600" b="0" i="0" u="none" strike="noStrike" cap="none">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Font typeface="Arial"/>
              <a:buChar char="●"/>
            </a:pPr>
            <a:r>
              <a:rPr lang="en" sz="1600" b="0" i="0" u="none" strike="noStrike" cap="none">
                <a:solidFill>
                  <a:schemeClr val="dk2"/>
                </a:solidFill>
                <a:latin typeface="Arial"/>
                <a:ea typeface="Arial"/>
                <a:cs typeface="Arial"/>
                <a:sym typeface="Arial"/>
              </a:rPr>
              <a:t>Playing probability games can help build knowledge of probability and random behavior</a:t>
            </a:r>
            <a:r>
              <a:rPr lang="en" sz="1600">
                <a:latin typeface="Arial"/>
                <a:ea typeface="Arial"/>
                <a:cs typeface="Arial"/>
                <a:sym typeface="Arial"/>
              </a:rPr>
              <a:t>. Students can </a:t>
            </a:r>
            <a:r>
              <a:rPr lang="en" sz="1600" b="0" i="0" u="none" strike="noStrike" cap="none">
                <a:solidFill>
                  <a:schemeClr val="dk2"/>
                </a:solidFill>
                <a:latin typeface="Arial"/>
                <a:ea typeface="Arial"/>
                <a:cs typeface="Arial"/>
                <a:sym typeface="Arial"/>
              </a:rPr>
              <a:t>systematically conduct trials, record the outcomes, and reflect on the results (Nisbet &amp; Williams, 2009). </a:t>
            </a:r>
            <a:endParaRPr sz="1600" b="0" i="0" u="none" strike="noStrike" cap="none">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Font typeface="Arial"/>
              <a:buChar char="●"/>
            </a:pPr>
            <a:r>
              <a:rPr lang="en" sz="1600">
                <a:latin typeface="Arial"/>
                <a:ea typeface="Arial"/>
                <a:cs typeface="Arial"/>
                <a:sym typeface="Arial"/>
              </a:rPr>
              <a:t>Teachers should design activities that</a:t>
            </a:r>
            <a:r>
              <a:rPr lang="en" sz="1600" b="0" i="0" u="none" strike="noStrike" cap="none">
                <a:solidFill>
                  <a:schemeClr val="dk2"/>
                </a:solidFill>
                <a:latin typeface="Arial"/>
                <a:ea typeface="Arial"/>
                <a:cs typeface="Arial"/>
                <a:sym typeface="Arial"/>
              </a:rPr>
              <a:t> help students understand the relationship between variation and expectation, which is at the heart of learning probability (Watson &amp; English, 2016).</a:t>
            </a:r>
            <a:endParaRPr sz="1600"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en" sz="2800" b="0" i="0" u="none" strike="noStrike" cap="none">
                <a:solidFill>
                  <a:schemeClr val="lt1"/>
                </a:solidFill>
                <a:latin typeface="Merriweather"/>
                <a:ea typeface="Merriweather"/>
                <a:cs typeface="Merriweather"/>
                <a:sym typeface="Merriweather"/>
              </a:rPr>
              <a:t>References</a:t>
            </a:r>
            <a:endParaRPr sz="2800" b="0" i="0" u="none" strike="noStrike" cap="none">
              <a:solidFill>
                <a:schemeClr val="lt1"/>
              </a:solidFill>
              <a:latin typeface="Merriweather"/>
              <a:ea typeface="Merriweather"/>
              <a:cs typeface="Merriweather"/>
              <a:sym typeface="Merriweather"/>
            </a:endParaRPr>
          </a:p>
        </p:txBody>
      </p:sp>
      <p:sp>
        <p:nvSpPr>
          <p:cNvPr id="217" name="Google Shape;217;p32"/>
          <p:cNvSpPr txBox="1">
            <a:spLocks noGrp="1"/>
          </p:cNvSpPr>
          <p:nvPr>
            <p:ph type="body" idx="1"/>
          </p:nvPr>
        </p:nvSpPr>
        <p:spPr>
          <a:xfrm>
            <a:off x="4632675" y="141250"/>
            <a:ext cx="4166400" cy="4762500"/>
          </a:xfrm>
          <a:prstGeom prst="rect">
            <a:avLst/>
          </a:prstGeom>
          <a:noFill/>
          <a:ln>
            <a:noFill/>
          </a:ln>
        </p:spPr>
        <p:txBody>
          <a:bodyPr spcFirstLastPara="1" wrap="square" lIns="91425" tIns="91425" rIns="91425" bIns="91425" anchor="t" anchorCtr="0">
            <a:noAutofit/>
          </a:bodyPr>
          <a:lstStyle/>
          <a:p>
            <a:pPr marL="457200" lvl="0" indent="-457200" rtl="0">
              <a:lnSpc>
                <a:spcPct val="120000"/>
              </a:lnSpc>
              <a:spcBef>
                <a:spcPts val="0"/>
              </a:spcBef>
              <a:spcAft>
                <a:spcPts val="0"/>
              </a:spcAft>
              <a:buClr>
                <a:srgbClr val="000000"/>
              </a:buClr>
              <a:buSzPts val="1100"/>
              <a:buFont typeface="Arial"/>
              <a:buNone/>
            </a:pPr>
            <a:r>
              <a:rPr lang="en" sz="1000"/>
              <a:t>Confrey, J., Nguyen, K. H., Lee, K., Panorkou, N., Corley, A. K., &amp; Maloney, A. P. (2012). </a:t>
            </a:r>
            <a:r>
              <a:rPr lang="en" sz="1000" i="1"/>
              <a:t>TurnOnCCMath.net: Learning trajectories for the K-8 Common Core Math Standards</a:t>
            </a:r>
            <a:r>
              <a:rPr lang="en" sz="1000"/>
              <a:t>. Retrieved from </a:t>
            </a:r>
            <a:r>
              <a:rPr lang="en" sz="1000" u="sng">
                <a:solidFill>
                  <a:srgbClr val="1155CC"/>
                </a:solidFill>
                <a:hlinkClick r:id="rId3"/>
              </a:rPr>
              <a:t>http://www.turnonccmath.net</a:t>
            </a:r>
            <a:endParaRPr sz="1000"/>
          </a:p>
          <a:p>
            <a:pPr marL="457200" lvl="0" indent="-457200" rtl="0">
              <a:lnSpc>
                <a:spcPct val="120000"/>
              </a:lnSpc>
              <a:spcBef>
                <a:spcPts val="0"/>
              </a:spcBef>
              <a:spcAft>
                <a:spcPts val="0"/>
              </a:spcAft>
              <a:buClr>
                <a:srgbClr val="000000"/>
              </a:buClr>
              <a:buSzPts val="1100"/>
              <a:buFont typeface="Arial"/>
              <a:buNone/>
            </a:pPr>
            <a:r>
              <a:rPr lang="en" sz="1000"/>
              <a:t>Degner, K. (2015). Flipping out: Calculating probability with a coin game. </a:t>
            </a:r>
            <a:r>
              <a:rPr lang="en" sz="1000" i="1"/>
              <a:t>Mathematics Teaching In The Middle School, 21</a:t>
            </a:r>
            <a:r>
              <a:rPr lang="en" sz="1000"/>
              <a:t>(4), 244-245.</a:t>
            </a:r>
            <a:endParaRPr sz="1000"/>
          </a:p>
          <a:p>
            <a:pPr marL="457200" lvl="0" indent="-457200" rtl="0">
              <a:lnSpc>
                <a:spcPct val="120000"/>
              </a:lnSpc>
              <a:spcBef>
                <a:spcPts val="0"/>
              </a:spcBef>
              <a:spcAft>
                <a:spcPts val="0"/>
              </a:spcAft>
              <a:buClr>
                <a:srgbClr val="000000"/>
              </a:buClr>
              <a:buSzPts val="1100"/>
              <a:buFont typeface="Arial"/>
              <a:buNone/>
            </a:pPr>
            <a:r>
              <a:rPr lang="en" sz="1000"/>
              <a:t>Jones, G.A., Langrall, C.W., &amp; Mooney, E.S. (2007). Research in probability: Responding to classroom realities. In F.K. Lester (Ed.), </a:t>
            </a:r>
            <a:r>
              <a:rPr lang="en" sz="1000" i="1"/>
              <a:t>Second handbook of research on mathematics teaching and learning</a:t>
            </a:r>
            <a:r>
              <a:rPr lang="en" sz="1000"/>
              <a:t> (pp. 909-955). Charlotte, NC: National Council of Teachers of Mathematics and Information Age Publishing.</a:t>
            </a:r>
            <a:endParaRPr sz="1000"/>
          </a:p>
          <a:p>
            <a:pPr marL="457200" lvl="0" indent="-457200" rtl="0">
              <a:lnSpc>
                <a:spcPct val="120000"/>
              </a:lnSpc>
              <a:spcBef>
                <a:spcPts val="0"/>
              </a:spcBef>
              <a:spcAft>
                <a:spcPts val="0"/>
              </a:spcAft>
              <a:buClr>
                <a:srgbClr val="000000"/>
              </a:buClr>
              <a:buSzPts val="1100"/>
              <a:buFont typeface="Arial"/>
              <a:buNone/>
            </a:pPr>
            <a:r>
              <a:rPr lang="en" sz="1000"/>
              <a:t>McCoy, L., Buckner, S., &amp; Munley, J. (2007). Probability games from diverse cultures. </a:t>
            </a:r>
            <a:r>
              <a:rPr lang="en" sz="1000" i="1"/>
              <a:t>Mathematics Teaching in the Middle School, 12</a:t>
            </a:r>
            <a:r>
              <a:rPr lang="en" sz="1000"/>
              <a:t>(7), 394-402.</a:t>
            </a:r>
            <a:endParaRPr sz="1000"/>
          </a:p>
          <a:p>
            <a:pPr marL="457200" lvl="0" indent="-457200" rtl="0">
              <a:lnSpc>
                <a:spcPct val="120000"/>
              </a:lnSpc>
              <a:spcBef>
                <a:spcPts val="0"/>
              </a:spcBef>
              <a:spcAft>
                <a:spcPts val="0"/>
              </a:spcAft>
              <a:buClr>
                <a:srgbClr val="000000"/>
              </a:buClr>
              <a:buSzPts val="1100"/>
              <a:buFont typeface="Arial"/>
              <a:buNone/>
            </a:pPr>
            <a:r>
              <a:rPr lang="en" sz="1000"/>
              <a:t>Nisbet, S., &amp; Williams, A. (2009). Improving students' attitudes to chance with games and activities. </a:t>
            </a:r>
            <a:r>
              <a:rPr lang="en" sz="1000" i="1"/>
              <a:t>Australian Mathematics Teacher, 65</a:t>
            </a:r>
            <a:r>
              <a:rPr lang="en" sz="1000"/>
              <a:t>(3), 25-37.</a:t>
            </a:r>
            <a:endParaRPr sz="1000"/>
          </a:p>
          <a:p>
            <a:pPr marL="457200" lvl="0" indent="-457200" rtl="0">
              <a:lnSpc>
                <a:spcPct val="120000"/>
              </a:lnSpc>
              <a:spcBef>
                <a:spcPts val="0"/>
              </a:spcBef>
              <a:spcAft>
                <a:spcPts val="0"/>
              </a:spcAft>
              <a:buClr>
                <a:srgbClr val="000000"/>
              </a:buClr>
              <a:buSzPts val="1100"/>
              <a:buFont typeface="Arial"/>
              <a:buNone/>
            </a:pPr>
            <a:r>
              <a:rPr lang="en" sz="1000"/>
              <a:t>Truran, J. (2016). What is the probability of...?. </a:t>
            </a:r>
            <a:r>
              <a:rPr lang="en" sz="1000" i="1"/>
              <a:t>Australian Mathematics Teacher, 72</a:t>
            </a:r>
            <a:r>
              <a:rPr lang="en" sz="1000"/>
              <a:t>(3), 59-60.</a:t>
            </a:r>
            <a:endParaRPr sz="1000"/>
          </a:p>
          <a:p>
            <a:pPr marL="457200" lvl="0" indent="-457200" rtl="0">
              <a:lnSpc>
                <a:spcPct val="120000"/>
              </a:lnSpc>
              <a:spcBef>
                <a:spcPts val="0"/>
              </a:spcBef>
              <a:spcAft>
                <a:spcPts val="0"/>
              </a:spcAft>
              <a:buClr>
                <a:srgbClr val="000000"/>
              </a:buClr>
              <a:buSzPts val="1100"/>
              <a:buFont typeface="Arial"/>
              <a:buNone/>
            </a:pPr>
            <a:r>
              <a:rPr lang="en" sz="1000">
                <a:highlight>
                  <a:srgbClr val="FFFFFF"/>
                </a:highlight>
              </a:rPr>
              <a:t>Ricks, T.E. (2011). Process reflection during Japanese lesson study experiences by prospective secondary mathematics teachers. </a:t>
            </a:r>
            <a:r>
              <a:rPr lang="en" sz="1000" i="1">
                <a:highlight>
                  <a:srgbClr val="FFFFFF"/>
                </a:highlight>
              </a:rPr>
              <a:t>Journal of Mathematics Teacher Education, 14</a:t>
            </a:r>
            <a:r>
              <a:rPr lang="en" sz="1000">
                <a:highlight>
                  <a:srgbClr val="FFFFFF"/>
                </a:highlight>
              </a:rPr>
              <a:t>(4), 251-267.</a:t>
            </a:r>
            <a:endParaRPr sz="1000">
              <a:highlight>
                <a:srgbClr val="FFFFFF"/>
              </a:highlight>
            </a:endParaRPr>
          </a:p>
          <a:p>
            <a:pPr marL="457200" lvl="0" indent="-457200" rtl="0">
              <a:lnSpc>
                <a:spcPct val="120000"/>
              </a:lnSpc>
              <a:spcBef>
                <a:spcPts val="0"/>
              </a:spcBef>
              <a:spcAft>
                <a:spcPts val="0"/>
              </a:spcAft>
              <a:buClr>
                <a:srgbClr val="000000"/>
              </a:buClr>
              <a:buSzPts val="1100"/>
              <a:buFont typeface="Arial"/>
              <a:buNone/>
            </a:pPr>
            <a:r>
              <a:rPr lang="en" sz="1000"/>
              <a:t>Watson, J.M., &amp; English, L.D. (2016). Development of probabilistic understanding in fourth grade. </a:t>
            </a:r>
            <a:r>
              <a:rPr lang="en" sz="1000" i="1"/>
              <a:t>Journal for Research in Mathematics Education, 47</a:t>
            </a:r>
            <a:r>
              <a:rPr lang="en" sz="1000"/>
              <a:t>(1), 28-62.</a:t>
            </a:r>
            <a:endParaRPr sz="1000"/>
          </a:p>
          <a:p>
            <a:pPr marL="0" marR="0" lvl="0" indent="0" algn="l" rtl="0">
              <a:lnSpc>
                <a:spcPct val="100000"/>
              </a:lnSpc>
              <a:spcBef>
                <a:spcPts val="0"/>
              </a:spcBef>
              <a:spcAft>
                <a:spcPts val="0"/>
              </a:spcAft>
              <a:buClr>
                <a:srgbClr val="000000"/>
              </a:buClr>
              <a:buSzPts val="1300"/>
              <a:buFont typeface="Arial"/>
              <a:buNone/>
            </a:pP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191150"/>
            <a:ext cx="39999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3400" i="0" u="none" strike="noStrike" cap="none">
                <a:solidFill>
                  <a:srgbClr val="FFFFFF"/>
                </a:solidFill>
              </a:rPr>
              <a:t>Purpose</a:t>
            </a:r>
            <a:endParaRPr sz="3400" i="0" u="none" strike="noStrike" cap="none">
              <a:solidFill>
                <a:srgbClr val="FFFFFF"/>
              </a:solidFill>
            </a:endParaRPr>
          </a:p>
        </p:txBody>
      </p:sp>
      <p:sp>
        <p:nvSpPr>
          <p:cNvPr id="78" name="Google Shape;78;p15"/>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chemeClr val="dk2"/>
              </a:buClr>
              <a:buSzPts val="2200"/>
              <a:buFont typeface="Arial"/>
              <a:buChar char="●"/>
            </a:pPr>
            <a:r>
              <a:rPr lang="en" sz="2200" b="0" i="0" u="none" strike="noStrike" cap="none">
                <a:solidFill>
                  <a:schemeClr val="dk2"/>
                </a:solidFill>
                <a:latin typeface="Arial"/>
                <a:ea typeface="Arial"/>
                <a:cs typeface="Arial"/>
                <a:sym typeface="Arial"/>
              </a:rPr>
              <a:t>Investigate students’ thinking about variation and expectation in probability</a:t>
            </a:r>
            <a:endParaRPr sz="2200" b="0" i="0" u="none" strike="noStrike" cap="none">
              <a:solidFill>
                <a:schemeClr val="dk2"/>
              </a:solidFill>
              <a:latin typeface="Arial"/>
              <a:ea typeface="Arial"/>
              <a:cs typeface="Arial"/>
              <a:sym typeface="Arial"/>
            </a:endParaRPr>
          </a:p>
          <a:p>
            <a:pPr marL="457200" marR="0" lvl="0" indent="-368300" algn="l" rtl="0">
              <a:lnSpc>
                <a:spcPct val="115000"/>
              </a:lnSpc>
              <a:spcBef>
                <a:spcPts val="0"/>
              </a:spcBef>
              <a:spcAft>
                <a:spcPts val="0"/>
              </a:spcAft>
              <a:buClr>
                <a:schemeClr val="dk2"/>
              </a:buClr>
              <a:buSzPts val="2200"/>
              <a:buFont typeface="Arial"/>
              <a:buChar char="●"/>
            </a:pPr>
            <a:r>
              <a:rPr lang="en" sz="2200" b="0" i="0" u="none" strike="noStrike" cap="none">
                <a:solidFill>
                  <a:schemeClr val="dk2"/>
                </a:solidFill>
                <a:latin typeface="Arial"/>
                <a:ea typeface="Arial"/>
                <a:cs typeface="Arial"/>
                <a:sym typeface="Arial"/>
              </a:rPr>
              <a:t>Design a game-based instructional sequence to help their thinking develop.</a:t>
            </a:r>
            <a:endParaRPr sz="2200" b="0" i="0" u="none" strike="noStrike" cap="none">
              <a:solidFill>
                <a:schemeClr val="dk2"/>
              </a:solidFill>
              <a:latin typeface="Arial"/>
              <a:ea typeface="Arial"/>
              <a:cs typeface="Arial"/>
              <a:sym typeface="Arial"/>
            </a:endParaRPr>
          </a:p>
        </p:txBody>
      </p:sp>
      <p:sp>
        <p:nvSpPr>
          <p:cNvPr id="79" name="Google Shape;79;p15"/>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400"/>
              <a:buFont typeface="Arial"/>
              <a:buNone/>
            </a:pPr>
            <a:r>
              <a:rPr lang="en" sz="2200" b="0" i="0" u="none" strike="noStrike" cap="none">
                <a:solidFill>
                  <a:schemeClr val="dk2"/>
                </a:solidFill>
                <a:latin typeface="Arial"/>
                <a:ea typeface="Arial"/>
                <a:cs typeface="Arial"/>
                <a:sym typeface="Arial"/>
              </a:rPr>
              <a:t>How do students think about variation and expectation before, during, and after a game-based instructional sequence designed to help them build probabilistic knowledge?</a:t>
            </a:r>
            <a:endParaRPr sz="2200" b="0" i="0" u="none" strike="noStrike" cap="none">
              <a:solidFill>
                <a:schemeClr val="dk2"/>
              </a:solidFill>
              <a:latin typeface="Arial"/>
              <a:ea typeface="Arial"/>
              <a:cs typeface="Arial"/>
              <a:sym typeface="Arial"/>
            </a:endParaRPr>
          </a:p>
        </p:txBody>
      </p:sp>
      <p:sp>
        <p:nvSpPr>
          <p:cNvPr id="80" name="Google Shape;80;p15"/>
          <p:cNvSpPr txBox="1"/>
          <p:nvPr/>
        </p:nvSpPr>
        <p:spPr>
          <a:xfrm>
            <a:off x="4699800" y="191150"/>
            <a:ext cx="4132500" cy="74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3400" i="0" u="none" strike="noStrike" cap="none">
                <a:solidFill>
                  <a:srgbClr val="FFFFFF"/>
                </a:solidFill>
                <a:latin typeface="Merriweather"/>
                <a:ea typeface="Merriweather"/>
                <a:cs typeface="Merriweather"/>
                <a:sym typeface="Merriweather"/>
              </a:rPr>
              <a:t>Research Question</a:t>
            </a:r>
            <a:endParaRPr sz="3400" i="0" u="none" strike="noStrike" cap="none">
              <a:solidFill>
                <a:srgbClr val="FFFFFF"/>
              </a:solidFill>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Curricular Framework</a:t>
            </a:r>
            <a:endParaRPr sz="2800" b="0" i="0" u="none" strike="noStrike" cap="none">
              <a:solidFill>
                <a:schemeClr val="dk1"/>
              </a:solidFill>
              <a:latin typeface="Arial"/>
              <a:ea typeface="Arial"/>
              <a:cs typeface="Arial"/>
              <a:sym typeface="Arial"/>
            </a:endParaRPr>
          </a:p>
        </p:txBody>
      </p:sp>
      <p:sp>
        <p:nvSpPr>
          <p:cNvPr id="86" name="Google Shape;86;p16"/>
          <p:cNvSpPr txBox="1">
            <a:spLocks noGrp="1"/>
          </p:cNvSpPr>
          <p:nvPr>
            <p:ph type="body" idx="1"/>
          </p:nvPr>
        </p:nvSpPr>
        <p:spPr>
          <a:xfrm>
            <a:off x="139850" y="223300"/>
            <a:ext cx="42603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Arial"/>
              <a:buNone/>
            </a:pPr>
            <a:r>
              <a:rPr lang="en" sz="2800" i="0" u="none" strike="noStrike" cap="none">
                <a:solidFill>
                  <a:srgbClr val="FFFFFF"/>
                </a:solidFill>
                <a:latin typeface="Merriweather"/>
                <a:ea typeface="Merriweather"/>
                <a:cs typeface="Merriweather"/>
                <a:sym typeface="Merriweather"/>
              </a:rPr>
              <a:t>Instructional goals for our study were based on the Confrey et al. (2012) learning progression for Grade 7 probability.</a:t>
            </a:r>
            <a:endParaRPr sz="2800" i="0" u="none" strike="noStrike" cap="none">
              <a:solidFill>
                <a:srgbClr val="FFFFFF"/>
              </a:solidFill>
              <a:latin typeface="Merriweather"/>
              <a:ea typeface="Merriweather"/>
              <a:cs typeface="Merriweather"/>
              <a:sym typeface="Merriweather"/>
            </a:endParaRPr>
          </a:p>
        </p:txBody>
      </p:sp>
      <p:sp>
        <p:nvSpPr>
          <p:cNvPr id="87" name="Google Shape;87;p16"/>
          <p:cNvSpPr/>
          <p:nvPr/>
        </p:nvSpPr>
        <p:spPr>
          <a:xfrm>
            <a:off x="4340300" y="3315150"/>
            <a:ext cx="1810500" cy="1486800"/>
          </a:xfrm>
          <a:prstGeom prst="hexagon">
            <a:avLst>
              <a:gd name="adj" fmla="val 25000"/>
              <a:gd name="vf" fmla="val 11547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7.SP.5</a:t>
            </a:r>
            <a:endParaRPr sz="1000"/>
          </a:p>
          <a:p>
            <a:pPr marL="0" lvl="0" indent="0" algn="ctr" rtl="0">
              <a:spcBef>
                <a:spcPts val="0"/>
              </a:spcBef>
              <a:spcAft>
                <a:spcPts val="0"/>
              </a:spcAft>
              <a:buNone/>
            </a:pPr>
            <a:r>
              <a:rPr lang="en" sz="1000"/>
              <a:t>Understand the probability of a chance event s a number between 0 and 1 and interpret the meaning of different values</a:t>
            </a:r>
            <a:endParaRPr sz="1000"/>
          </a:p>
        </p:txBody>
      </p:sp>
      <p:sp>
        <p:nvSpPr>
          <p:cNvPr id="88" name="Google Shape;88;p16"/>
          <p:cNvSpPr/>
          <p:nvPr/>
        </p:nvSpPr>
        <p:spPr>
          <a:xfrm>
            <a:off x="7157075" y="3315150"/>
            <a:ext cx="1810500" cy="1486800"/>
          </a:xfrm>
          <a:prstGeom prst="hexagon">
            <a:avLst>
              <a:gd name="adj" fmla="val 25000"/>
              <a:gd name="vf" fmla="val 11547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7.SP.6</a:t>
            </a:r>
            <a:endParaRPr sz="1000"/>
          </a:p>
          <a:p>
            <a:pPr marL="0" lvl="0" indent="0" algn="ctr" rtl="0">
              <a:spcBef>
                <a:spcPts val="0"/>
              </a:spcBef>
              <a:spcAft>
                <a:spcPts val="0"/>
              </a:spcAft>
              <a:buNone/>
            </a:pPr>
            <a:r>
              <a:rPr lang="en" sz="1000"/>
              <a:t>Use empirical data to estimate probability of a chance event examining the effects of conducting multiple trials</a:t>
            </a:r>
            <a:endParaRPr sz="1000"/>
          </a:p>
        </p:txBody>
      </p:sp>
      <p:sp>
        <p:nvSpPr>
          <p:cNvPr id="89" name="Google Shape;89;p16"/>
          <p:cNvSpPr/>
          <p:nvPr/>
        </p:nvSpPr>
        <p:spPr>
          <a:xfrm rot="-593">
            <a:off x="5778625" y="2571894"/>
            <a:ext cx="1738500" cy="1486500"/>
          </a:xfrm>
          <a:prstGeom prst="hexagon">
            <a:avLst>
              <a:gd name="adj" fmla="val 25000"/>
              <a:gd name="vf" fmla="val 11547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7.SP.7.a</a:t>
            </a:r>
            <a:endParaRPr sz="1000"/>
          </a:p>
          <a:p>
            <a:pPr marL="0" lvl="0" indent="0" algn="ctr" rtl="0">
              <a:spcBef>
                <a:spcPts val="0"/>
              </a:spcBef>
              <a:spcAft>
                <a:spcPts val="0"/>
              </a:spcAft>
              <a:buNone/>
            </a:pPr>
            <a:r>
              <a:rPr lang="en" sz="1000"/>
              <a:t>Develop a uniform probability model and apply to events</a:t>
            </a:r>
            <a:endParaRPr sz="1000"/>
          </a:p>
        </p:txBody>
      </p:sp>
      <p:sp>
        <p:nvSpPr>
          <p:cNvPr id="90" name="Google Shape;90;p16"/>
          <p:cNvSpPr/>
          <p:nvPr/>
        </p:nvSpPr>
        <p:spPr>
          <a:xfrm>
            <a:off x="4340300" y="1828350"/>
            <a:ext cx="1810500" cy="1486800"/>
          </a:xfrm>
          <a:prstGeom prst="hexagon">
            <a:avLst>
              <a:gd name="adj" fmla="val 25000"/>
              <a:gd name="vf" fmla="val 11547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7.SP.7.b</a:t>
            </a:r>
            <a:endParaRPr sz="1000"/>
          </a:p>
          <a:p>
            <a:pPr marL="0" lvl="0" indent="0" algn="ctr" rtl="0">
              <a:spcBef>
                <a:spcPts val="0"/>
              </a:spcBef>
              <a:spcAft>
                <a:spcPts val="0"/>
              </a:spcAft>
              <a:buNone/>
            </a:pPr>
            <a:r>
              <a:rPr lang="en" sz="1000"/>
              <a:t>Develop a probability model (may not be uniform) and observe frequencies from a chance process</a:t>
            </a:r>
            <a:endParaRPr sz="1000"/>
          </a:p>
        </p:txBody>
      </p:sp>
      <p:sp>
        <p:nvSpPr>
          <p:cNvPr id="91" name="Google Shape;91;p16"/>
          <p:cNvSpPr/>
          <p:nvPr/>
        </p:nvSpPr>
        <p:spPr>
          <a:xfrm>
            <a:off x="7157075" y="1828350"/>
            <a:ext cx="1810500" cy="1486800"/>
          </a:xfrm>
          <a:prstGeom prst="hexagon">
            <a:avLst>
              <a:gd name="adj" fmla="val 25000"/>
              <a:gd name="vf" fmla="val 11547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7.SP.8.a</a:t>
            </a:r>
            <a:endParaRPr sz="1000"/>
          </a:p>
          <a:p>
            <a:pPr marL="0" lvl="0" indent="0" algn="ctr" rtl="0">
              <a:spcBef>
                <a:spcPts val="0"/>
              </a:spcBef>
              <a:spcAft>
                <a:spcPts val="0"/>
              </a:spcAft>
              <a:buNone/>
            </a:pPr>
            <a:r>
              <a:rPr lang="en" sz="1000"/>
              <a:t>Understand the probability of a compound event is the fraction of the outcomes in the sample space</a:t>
            </a:r>
            <a:endParaRPr sz="1000"/>
          </a:p>
        </p:txBody>
      </p:sp>
      <p:sp>
        <p:nvSpPr>
          <p:cNvPr id="92" name="Google Shape;92;p16"/>
          <p:cNvSpPr/>
          <p:nvPr/>
        </p:nvSpPr>
        <p:spPr>
          <a:xfrm>
            <a:off x="5778625" y="1084950"/>
            <a:ext cx="1738500" cy="1486800"/>
          </a:xfrm>
          <a:prstGeom prst="hexagon">
            <a:avLst>
              <a:gd name="adj" fmla="val 25000"/>
              <a:gd name="vf" fmla="val 11547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7.SP.8.b</a:t>
            </a:r>
            <a:endParaRPr sz="1000"/>
          </a:p>
          <a:p>
            <a:pPr marL="0" lvl="0" indent="0" algn="ctr" rtl="0">
              <a:spcBef>
                <a:spcPts val="0"/>
              </a:spcBef>
              <a:spcAft>
                <a:spcPts val="0"/>
              </a:spcAft>
              <a:buNone/>
            </a:pPr>
            <a:r>
              <a:rPr lang="en" sz="1000"/>
              <a:t>Represent sample spaces for compound events using lists, tables, and tree diagrams</a:t>
            </a:r>
            <a:endParaRPr sz="1000"/>
          </a:p>
        </p:txBody>
      </p:sp>
      <p:sp>
        <p:nvSpPr>
          <p:cNvPr id="93" name="Google Shape;93;p16"/>
          <p:cNvSpPr/>
          <p:nvPr/>
        </p:nvSpPr>
        <p:spPr>
          <a:xfrm>
            <a:off x="7157075" y="359150"/>
            <a:ext cx="1810500" cy="1486800"/>
          </a:xfrm>
          <a:prstGeom prst="hexagon">
            <a:avLst>
              <a:gd name="adj" fmla="val 25000"/>
              <a:gd name="vf" fmla="val 11547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7.SP.8.c</a:t>
            </a:r>
            <a:endParaRPr sz="1000"/>
          </a:p>
          <a:p>
            <a:pPr marL="0" lvl="0" indent="0" algn="ctr" rtl="0">
              <a:spcBef>
                <a:spcPts val="0"/>
              </a:spcBef>
              <a:spcAft>
                <a:spcPts val="0"/>
              </a:spcAft>
              <a:buNone/>
            </a:pPr>
            <a:r>
              <a:rPr lang="en" sz="1000"/>
              <a:t>Design and use a simulation to generate frequencies for compound events</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i="0" u="none" strike="noStrike" cap="none">
                <a:solidFill>
                  <a:srgbClr val="FFFFFF"/>
                </a:solidFill>
              </a:rPr>
              <a:t>Literature-Based Teaching Strategies</a:t>
            </a:r>
            <a:endParaRPr sz="2800" i="0" u="none" strike="noStrike" cap="none">
              <a:solidFill>
                <a:srgbClr val="FFFFFF"/>
              </a:solidFill>
            </a:endParaRPr>
          </a:p>
        </p:txBody>
      </p:sp>
      <p:sp>
        <p:nvSpPr>
          <p:cNvPr id="99" name="Google Shape;99;p17"/>
          <p:cNvSpPr txBox="1">
            <a:spLocks noGrp="1"/>
          </p:cNvSpPr>
          <p:nvPr>
            <p:ph type="body" idx="1"/>
          </p:nvPr>
        </p:nvSpPr>
        <p:spPr>
          <a:xfrm>
            <a:off x="4644675" y="500925"/>
            <a:ext cx="4166400" cy="44268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2"/>
              </a:buClr>
              <a:buSzPts val="1600"/>
              <a:buFont typeface="Arial"/>
              <a:buChar char="●"/>
            </a:pPr>
            <a:r>
              <a:rPr lang="en" sz="1600" dirty="0">
                <a:latin typeface="Arial"/>
                <a:ea typeface="Arial"/>
                <a:cs typeface="Arial"/>
                <a:sym typeface="Arial"/>
              </a:rPr>
              <a:t>I</a:t>
            </a:r>
            <a:r>
              <a:rPr lang="en" sz="1600" b="0" i="0" u="none" strike="noStrike" cap="none" dirty="0">
                <a:solidFill>
                  <a:schemeClr val="dk2"/>
                </a:solidFill>
                <a:latin typeface="Arial"/>
                <a:ea typeface="Arial"/>
                <a:cs typeface="Arial"/>
                <a:sym typeface="Arial"/>
              </a:rPr>
              <a:t>mprove students’ attitudes towards mathematics b</a:t>
            </a:r>
            <a:r>
              <a:rPr lang="en" sz="1600" dirty="0">
                <a:latin typeface="Arial"/>
                <a:ea typeface="Arial"/>
                <a:cs typeface="Arial"/>
                <a:sym typeface="Arial"/>
              </a:rPr>
              <a:t>y creating a positive learning environment</a:t>
            </a:r>
            <a:r>
              <a:rPr lang="en" sz="1600" b="0" i="0" u="none" strike="noStrike" cap="none" dirty="0">
                <a:solidFill>
                  <a:schemeClr val="dk2"/>
                </a:solidFill>
                <a:latin typeface="Arial"/>
                <a:ea typeface="Arial"/>
                <a:cs typeface="Arial"/>
                <a:sym typeface="Arial"/>
              </a:rPr>
              <a:t> (Nisbet and Williams, 2009). </a:t>
            </a:r>
            <a:endParaRPr sz="1600" b="0" i="0" u="none" strike="noStrike" cap="none" dirty="0">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Font typeface="Arial"/>
              <a:buChar char="●"/>
            </a:pPr>
            <a:r>
              <a:rPr lang="en" sz="1600" dirty="0">
                <a:latin typeface="Arial"/>
                <a:ea typeface="Arial"/>
                <a:cs typeface="Arial"/>
                <a:sym typeface="Arial"/>
              </a:rPr>
              <a:t>The use of</a:t>
            </a:r>
            <a:r>
              <a:rPr lang="en" sz="1600" b="0" i="0" u="none" strike="noStrike" cap="none" dirty="0">
                <a:solidFill>
                  <a:schemeClr val="dk2"/>
                </a:solidFill>
                <a:latin typeface="Arial"/>
                <a:ea typeface="Arial"/>
                <a:cs typeface="Arial"/>
                <a:sym typeface="Arial"/>
              </a:rPr>
              <a:t> games, especially multicultural games, provides a rich</a:t>
            </a:r>
            <a:r>
              <a:rPr lang="en" sz="1600" dirty="0">
                <a:latin typeface="Arial"/>
                <a:ea typeface="Arial"/>
                <a:cs typeface="Arial"/>
                <a:sym typeface="Arial"/>
              </a:rPr>
              <a:t> </a:t>
            </a:r>
            <a:r>
              <a:rPr lang="en-US" sz="1600" dirty="0">
                <a:latin typeface="Arial"/>
                <a:ea typeface="Arial"/>
                <a:cs typeface="Arial"/>
                <a:sym typeface="Arial"/>
              </a:rPr>
              <a:t>and</a:t>
            </a:r>
            <a:r>
              <a:rPr lang="en" sz="1600" b="0" i="0" u="none" strike="noStrike" cap="none" dirty="0">
                <a:solidFill>
                  <a:schemeClr val="dk2"/>
                </a:solidFill>
                <a:latin typeface="Arial"/>
                <a:ea typeface="Arial"/>
                <a:cs typeface="Arial"/>
                <a:sym typeface="Arial"/>
              </a:rPr>
              <a:t> interesting context for applying important probability concepts (McCoy, Buckner, </a:t>
            </a:r>
            <a:r>
              <a:rPr lang="en" sz="1600" dirty="0">
                <a:latin typeface="Arial"/>
                <a:ea typeface="Arial"/>
                <a:cs typeface="Arial"/>
                <a:sym typeface="Arial"/>
              </a:rPr>
              <a:t>&amp;</a:t>
            </a:r>
            <a:r>
              <a:rPr lang="en" sz="1600" b="0" i="0" u="none" strike="noStrike" cap="none" dirty="0">
                <a:solidFill>
                  <a:schemeClr val="dk2"/>
                </a:solidFill>
                <a:latin typeface="Arial"/>
                <a:ea typeface="Arial"/>
                <a:cs typeface="Arial"/>
                <a:sym typeface="Arial"/>
              </a:rPr>
              <a:t> Munley, 2007). </a:t>
            </a:r>
            <a:endParaRPr sz="1600" b="0" i="0" u="none" strike="noStrike" cap="none" dirty="0">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Font typeface="Arial"/>
              <a:buChar char="●"/>
            </a:pPr>
            <a:r>
              <a:rPr lang="en" sz="1600" b="0" i="0" u="none" strike="noStrike" cap="none" dirty="0">
                <a:solidFill>
                  <a:schemeClr val="dk2"/>
                </a:solidFill>
                <a:latin typeface="Arial"/>
                <a:ea typeface="Arial"/>
                <a:cs typeface="Arial"/>
                <a:sym typeface="Arial"/>
              </a:rPr>
              <a:t>Importance of probability in education, focusing on experimental</a:t>
            </a:r>
            <a:r>
              <a:rPr lang="en" sz="1600" dirty="0">
                <a:latin typeface="Arial"/>
                <a:ea typeface="Arial"/>
                <a:cs typeface="Arial"/>
                <a:sym typeface="Arial"/>
              </a:rPr>
              <a:t> </a:t>
            </a:r>
            <a:r>
              <a:rPr lang="en-US" sz="1600" dirty="0">
                <a:latin typeface="Arial"/>
                <a:ea typeface="Arial"/>
                <a:cs typeface="Arial"/>
                <a:sym typeface="Arial"/>
              </a:rPr>
              <a:t>and</a:t>
            </a:r>
            <a:r>
              <a:rPr lang="en" sz="1600" b="0" i="0" u="none" strike="noStrike" cap="none" dirty="0">
                <a:solidFill>
                  <a:schemeClr val="dk2"/>
                </a:solidFill>
                <a:latin typeface="Arial"/>
                <a:ea typeface="Arial"/>
                <a:cs typeface="Arial"/>
                <a:sym typeface="Arial"/>
              </a:rPr>
              <a:t> theoretical probability (Truran, 2016).</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i="0" u="none" strike="noStrike" cap="none">
                <a:solidFill>
                  <a:srgbClr val="FFFFFF"/>
                </a:solidFill>
              </a:rPr>
              <a:t>Methodology – Participants and Procedure</a:t>
            </a:r>
            <a:endParaRPr sz="2800" i="0" u="none" strike="noStrike" cap="none">
              <a:solidFill>
                <a:srgbClr val="FFFFFF"/>
              </a:solidFill>
            </a:endParaRPr>
          </a:p>
          <a:p>
            <a:pPr marL="0" marR="0" lvl="0" indent="0" algn="l" rtl="0">
              <a:lnSpc>
                <a:spcPct val="100000"/>
              </a:lnSpc>
              <a:spcBef>
                <a:spcPts val="0"/>
              </a:spcBef>
              <a:spcAft>
                <a:spcPts val="0"/>
              </a:spcAft>
              <a:buClr>
                <a:schemeClr val="dk1"/>
              </a:buClr>
              <a:buSzPts val="11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105" name="Google Shape;105;p18"/>
          <p:cNvSpPr txBox="1">
            <a:spLocks noGrp="1"/>
          </p:cNvSpPr>
          <p:nvPr>
            <p:ph type="body" idx="1"/>
          </p:nvPr>
        </p:nvSpPr>
        <p:spPr>
          <a:xfrm>
            <a:off x="4758975" y="281850"/>
            <a:ext cx="4166400" cy="4306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2"/>
              </a:buClr>
              <a:buSzPts val="1400"/>
              <a:buFont typeface="Arial"/>
              <a:buChar char="●"/>
            </a:pPr>
            <a:r>
              <a:rPr lang="en" sz="1400" b="0" i="0" u="none" strike="noStrike" cap="none">
                <a:solidFill>
                  <a:schemeClr val="dk2"/>
                </a:solidFill>
                <a:latin typeface="Arial"/>
                <a:ea typeface="Arial"/>
                <a:cs typeface="Arial"/>
                <a:sym typeface="Arial"/>
              </a:rPr>
              <a:t>Two male and two female students </a:t>
            </a:r>
            <a:endParaRPr sz="14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 sz="1400" b="0" i="0" u="none" strike="noStrike" cap="none">
                <a:solidFill>
                  <a:schemeClr val="dk2"/>
                </a:solidFill>
                <a:latin typeface="Arial"/>
                <a:ea typeface="Arial"/>
                <a:cs typeface="Arial"/>
                <a:sym typeface="Arial"/>
              </a:rPr>
              <a:t>Completed sixth grade and were advancing into seventh grade</a:t>
            </a:r>
            <a:endParaRPr sz="14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 sz="1400" b="0" i="0" u="none" strike="noStrike" cap="none">
                <a:solidFill>
                  <a:schemeClr val="dk2"/>
                </a:solidFill>
                <a:latin typeface="Arial"/>
                <a:ea typeface="Arial"/>
                <a:cs typeface="Arial"/>
                <a:sym typeface="Arial"/>
              </a:rPr>
              <a:t>Pseudonyms Buddy, Kari, Violet, and Robert</a:t>
            </a:r>
            <a:endParaRPr sz="14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 sz="1400" b="0" i="0" u="none" strike="noStrike" cap="none">
                <a:solidFill>
                  <a:schemeClr val="dk2"/>
                </a:solidFill>
                <a:latin typeface="Arial"/>
                <a:ea typeface="Arial"/>
                <a:cs typeface="Arial"/>
                <a:sym typeface="Arial"/>
              </a:rPr>
              <a:t>Design Cycle:</a:t>
            </a:r>
            <a:r>
              <a:rPr lang="en" sz="1800" b="0" i="0" u="none" strike="noStrike" cap="none">
                <a:solidFill>
                  <a:schemeClr val="dk2"/>
                </a:solidFill>
                <a:latin typeface="Arial"/>
                <a:ea typeface="Arial"/>
                <a:cs typeface="Arial"/>
                <a:sym typeface="Arial"/>
              </a:rPr>
              <a:t> </a:t>
            </a:r>
            <a:endParaRPr sz="1800">
              <a:latin typeface="Arial"/>
              <a:ea typeface="Arial"/>
              <a:cs typeface="Arial"/>
              <a:sym typeface="Arial"/>
            </a:endParaRPr>
          </a:p>
          <a:p>
            <a:pPr marL="0" marR="0" lvl="0" indent="0" algn="l" rtl="0">
              <a:lnSpc>
                <a:spcPct val="115000"/>
              </a:lnSpc>
              <a:spcBef>
                <a:spcPts val="0"/>
              </a:spcBef>
              <a:spcAft>
                <a:spcPts val="0"/>
              </a:spcAft>
              <a:buNone/>
            </a:pPr>
            <a:endParaRPr sz="1800">
              <a:latin typeface="Arial"/>
              <a:ea typeface="Arial"/>
              <a:cs typeface="Arial"/>
              <a:sym typeface="Arial"/>
            </a:endParaRPr>
          </a:p>
        </p:txBody>
      </p:sp>
      <p:sp>
        <p:nvSpPr>
          <p:cNvPr id="106" name="Google Shape;106;p18"/>
          <p:cNvSpPr/>
          <p:nvPr/>
        </p:nvSpPr>
        <p:spPr>
          <a:xfrm>
            <a:off x="5988875" y="2181225"/>
            <a:ext cx="1497900" cy="8286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000">
                <a:solidFill>
                  <a:schemeClr val="dk2"/>
                </a:solidFill>
              </a:rPr>
              <a:t>Interact with children to gather data on their mathematical understanding. </a:t>
            </a:r>
            <a:endParaRPr sz="1000">
              <a:solidFill>
                <a:schemeClr val="dk2"/>
              </a:solidFill>
            </a:endParaRPr>
          </a:p>
        </p:txBody>
      </p:sp>
      <p:sp>
        <p:nvSpPr>
          <p:cNvPr id="107" name="Google Shape;107;p18"/>
          <p:cNvSpPr/>
          <p:nvPr/>
        </p:nvSpPr>
        <p:spPr>
          <a:xfrm>
            <a:off x="7529575" y="3009700"/>
            <a:ext cx="1462500" cy="8694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000">
                <a:solidFill>
                  <a:schemeClr val="dk2"/>
                </a:solidFill>
              </a:rPr>
              <a:t>Transcribe and analyze video of experiential event to identify children’s learning needs.</a:t>
            </a:r>
            <a:endParaRPr sz="1000">
              <a:solidFill>
                <a:schemeClr val="dk2"/>
              </a:solidFill>
            </a:endParaRPr>
          </a:p>
        </p:txBody>
      </p:sp>
      <p:sp>
        <p:nvSpPr>
          <p:cNvPr id="108" name="Google Shape;108;p18"/>
          <p:cNvSpPr/>
          <p:nvPr/>
        </p:nvSpPr>
        <p:spPr>
          <a:xfrm>
            <a:off x="5988875" y="3979125"/>
            <a:ext cx="1497900" cy="8286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000">
                <a:solidFill>
                  <a:schemeClr val="dk2"/>
                </a:solidFill>
              </a:rPr>
              <a:t>Create a problem-based lesson to address students’ learning needs. </a:t>
            </a:r>
            <a:endParaRPr sz="1000">
              <a:solidFill>
                <a:schemeClr val="dk2"/>
              </a:solidFill>
            </a:endParaRPr>
          </a:p>
        </p:txBody>
      </p:sp>
      <p:sp>
        <p:nvSpPr>
          <p:cNvPr id="109" name="Google Shape;109;p18"/>
          <p:cNvSpPr/>
          <p:nvPr/>
        </p:nvSpPr>
        <p:spPr>
          <a:xfrm>
            <a:off x="4448175" y="3009825"/>
            <a:ext cx="1497900" cy="869400"/>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000">
                <a:solidFill>
                  <a:schemeClr val="dk2"/>
                </a:solidFill>
              </a:rPr>
              <a:t>Try the lesson with a group of peers and faculty members and refine it based on their feedback.</a:t>
            </a:r>
            <a:endParaRPr sz="1000">
              <a:solidFill>
                <a:schemeClr val="dk2"/>
              </a:solidFill>
            </a:endParaRPr>
          </a:p>
        </p:txBody>
      </p:sp>
      <p:cxnSp>
        <p:nvCxnSpPr>
          <p:cNvPr id="110" name="Google Shape;110;p18"/>
          <p:cNvCxnSpPr>
            <a:stCxn id="106" idx="3"/>
            <a:endCxn id="107" idx="0"/>
          </p:cNvCxnSpPr>
          <p:nvPr/>
        </p:nvCxnSpPr>
        <p:spPr>
          <a:xfrm>
            <a:off x="7486775" y="2595525"/>
            <a:ext cx="774000" cy="414300"/>
          </a:xfrm>
          <a:prstGeom prst="curvedConnector2">
            <a:avLst/>
          </a:prstGeom>
          <a:noFill/>
          <a:ln w="9525" cap="flat" cmpd="sng">
            <a:solidFill>
              <a:schemeClr val="dk2"/>
            </a:solidFill>
            <a:prstDash val="solid"/>
            <a:round/>
            <a:headEnd type="none" w="med" len="med"/>
            <a:tailEnd type="triangle" w="med" len="med"/>
          </a:ln>
        </p:spPr>
      </p:cxnSp>
      <p:cxnSp>
        <p:nvCxnSpPr>
          <p:cNvPr id="111" name="Google Shape;111;p18"/>
          <p:cNvCxnSpPr>
            <a:stCxn id="107" idx="2"/>
            <a:endCxn id="108" idx="3"/>
          </p:cNvCxnSpPr>
          <p:nvPr/>
        </p:nvCxnSpPr>
        <p:spPr>
          <a:xfrm rot="5400000">
            <a:off x="7616725" y="3749200"/>
            <a:ext cx="514200" cy="774000"/>
          </a:xfrm>
          <a:prstGeom prst="curvedConnector2">
            <a:avLst/>
          </a:prstGeom>
          <a:noFill/>
          <a:ln w="9525" cap="flat" cmpd="sng">
            <a:solidFill>
              <a:schemeClr val="dk2"/>
            </a:solidFill>
            <a:prstDash val="solid"/>
            <a:round/>
            <a:headEnd type="none" w="med" len="med"/>
            <a:tailEnd type="triangle" w="med" len="med"/>
          </a:ln>
        </p:spPr>
      </p:cxnSp>
      <p:cxnSp>
        <p:nvCxnSpPr>
          <p:cNvPr id="112" name="Google Shape;112;p18"/>
          <p:cNvCxnSpPr>
            <a:stCxn id="108" idx="1"/>
            <a:endCxn id="109" idx="2"/>
          </p:cNvCxnSpPr>
          <p:nvPr/>
        </p:nvCxnSpPr>
        <p:spPr>
          <a:xfrm rot="10800000">
            <a:off x="5197175" y="3879225"/>
            <a:ext cx="791700" cy="514200"/>
          </a:xfrm>
          <a:prstGeom prst="curvedConnector2">
            <a:avLst/>
          </a:prstGeom>
          <a:noFill/>
          <a:ln w="9525" cap="flat" cmpd="sng">
            <a:solidFill>
              <a:schemeClr val="dk2"/>
            </a:solidFill>
            <a:prstDash val="solid"/>
            <a:round/>
            <a:headEnd type="none" w="med" len="med"/>
            <a:tailEnd type="triangle" w="med" len="med"/>
          </a:ln>
        </p:spPr>
      </p:cxnSp>
      <p:cxnSp>
        <p:nvCxnSpPr>
          <p:cNvPr id="113" name="Google Shape;113;p18"/>
          <p:cNvCxnSpPr>
            <a:stCxn id="109" idx="0"/>
            <a:endCxn id="106" idx="1"/>
          </p:cNvCxnSpPr>
          <p:nvPr/>
        </p:nvCxnSpPr>
        <p:spPr>
          <a:xfrm rot="-5400000">
            <a:off x="5385825" y="2406825"/>
            <a:ext cx="414300" cy="791700"/>
          </a:xfrm>
          <a:prstGeom prst="curvedConnector2">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311725" y="411725"/>
            <a:ext cx="3706500" cy="1271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400"/>
              <a:buFont typeface="Arial"/>
              <a:buNone/>
            </a:pPr>
            <a:r>
              <a:rPr lang="en" i="0" u="none" strike="noStrike" cap="none">
                <a:solidFill>
                  <a:srgbClr val="FFFFFF"/>
                </a:solidFill>
              </a:rPr>
              <a:t>Methodology – Key NAEP Interview Items</a:t>
            </a:r>
            <a:endParaRPr i="0" u="none" strike="noStrike" cap="none">
              <a:solidFill>
                <a:srgbClr val="FFFFFF"/>
              </a:solidFill>
            </a:endParaRPr>
          </a:p>
        </p:txBody>
      </p:sp>
      <p:sp>
        <p:nvSpPr>
          <p:cNvPr id="119" name="Google Shape;119;p19"/>
          <p:cNvSpPr txBox="1">
            <a:spLocks noGrp="1"/>
          </p:cNvSpPr>
          <p:nvPr>
            <p:ph type="body" idx="1"/>
          </p:nvPr>
        </p:nvSpPr>
        <p:spPr>
          <a:xfrm>
            <a:off x="4644675" y="500925"/>
            <a:ext cx="2129400" cy="409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200"/>
              <a:buFont typeface="Arial"/>
              <a:buNone/>
            </a:pPr>
            <a:r>
              <a:rPr lang="en" sz="1800" b="0" i="0" u="none" strike="noStrike" cap="none">
                <a:solidFill>
                  <a:schemeClr val="dk2"/>
                </a:solidFill>
                <a:latin typeface="Arial"/>
                <a:ea typeface="Arial"/>
                <a:cs typeface="Arial"/>
                <a:sym typeface="Arial"/>
              </a:rPr>
              <a:t>Key Item #1: Jerry spun one of the spinners below 1,000 times shown in the table above. Which spinner did Jerry probably use?</a:t>
            </a:r>
            <a:r>
              <a:rPr lang="en" sz="1400" b="0" i="0" u="none" strike="noStrike" cap="none">
                <a:solidFill>
                  <a:schemeClr val="dk2"/>
                </a:solidFill>
                <a:latin typeface="Arial"/>
                <a:ea typeface="Arial"/>
                <a:cs typeface="Arial"/>
                <a:sym typeface="Arial"/>
              </a:rPr>
              <a:t>	</a:t>
            </a:r>
            <a:r>
              <a:rPr lang="en" sz="1600" b="0" i="0" u="none" strike="noStrike" cap="none">
                <a:solidFill>
                  <a:schemeClr val="dk2"/>
                </a:solidFill>
                <a:latin typeface="Arial"/>
                <a:ea typeface="Arial"/>
                <a:cs typeface="Arial"/>
                <a:sym typeface="Arial"/>
              </a:rPr>
              <a:t>	    </a:t>
            </a:r>
            <a:endParaRPr sz="1600" b="0" i="0" u="none" strike="noStrike" cap="none">
              <a:solidFill>
                <a:schemeClr val="dk2"/>
              </a:solidFill>
              <a:latin typeface="Arial"/>
              <a:ea typeface="Arial"/>
              <a:cs typeface="Arial"/>
              <a:sym typeface="Arial"/>
            </a:endParaRPr>
          </a:p>
          <a:p>
            <a:pPr marL="457200" marR="0" lvl="0" indent="0" algn="l" rtl="0">
              <a:lnSpc>
                <a:spcPct val="115000"/>
              </a:lnSpc>
              <a:spcBef>
                <a:spcPts val="1600"/>
              </a:spcBef>
              <a:spcAft>
                <a:spcPts val="1600"/>
              </a:spcAft>
              <a:buClr>
                <a:schemeClr val="dk2"/>
              </a:buClr>
              <a:buSzPts val="1200"/>
              <a:buFont typeface="Arial"/>
              <a:buNone/>
            </a:pPr>
            <a:endParaRPr sz="1200" b="0" i="0" u="none" strike="noStrike" cap="none">
              <a:solidFill>
                <a:schemeClr val="dk2"/>
              </a:solidFill>
              <a:latin typeface="Arial"/>
              <a:ea typeface="Arial"/>
              <a:cs typeface="Arial"/>
              <a:sym typeface="Arial"/>
            </a:endParaRPr>
          </a:p>
        </p:txBody>
      </p:sp>
      <p:pic>
        <p:nvPicPr>
          <p:cNvPr id="120" name="Google Shape;120;p19"/>
          <p:cNvPicPr preferRelativeResize="0"/>
          <p:nvPr/>
        </p:nvPicPr>
        <p:blipFill rotWithShape="1">
          <a:blip r:embed="rId3">
            <a:alphaModFix/>
          </a:blip>
          <a:srcRect/>
          <a:stretch/>
        </p:blipFill>
        <p:spPr>
          <a:xfrm>
            <a:off x="6701625" y="1634650"/>
            <a:ext cx="1559150" cy="3353975"/>
          </a:xfrm>
          <a:prstGeom prst="rect">
            <a:avLst/>
          </a:prstGeom>
          <a:noFill/>
          <a:ln>
            <a:noFill/>
          </a:ln>
        </p:spPr>
      </p:pic>
      <p:pic>
        <p:nvPicPr>
          <p:cNvPr id="121" name="Google Shape;121;p19"/>
          <p:cNvPicPr preferRelativeResize="0"/>
          <p:nvPr/>
        </p:nvPicPr>
        <p:blipFill>
          <a:blip r:embed="rId4">
            <a:alphaModFix/>
          </a:blip>
          <a:stretch>
            <a:fillRect/>
          </a:stretch>
        </p:blipFill>
        <p:spPr>
          <a:xfrm>
            <a:off x="7002875" y="255425"/>
            <a:ext cx="950044" cy="127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Methodology – Key NAEP Interview Items</a:t>
            </a:r>
            <a:endParaRPr/>
          </a:p>
        </p:txBody>
      </p:sp>
      <p:sp>
        <p:nvSpPr>
          <p:cNvPr id="127" name="Google Shape;127;p20"/>
          <p:cNvSpPr txBox="1">
            <a:spLocks noGrp="1"/>
          </p:cNvSpPr>
          <p:nvPr>
            <p:ph type="body" idx="1"/>
          </p:nvPr>
        </p:nvSpPr>
        <p:spPr>
          <a:xfrm>
            <a:off x="4472075" y="500925"/>
            <a:ext cx="2109000" cy="4270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Key Item #2: A person is going to pick one marble without looking. For which dish is there the greatest probability of picking a black marble?</a:t>
            </a:r>
            <a:endParaRPr sz="1800"/>
          </a:p>
        </p:txBody>
      </p:sp>
      <p:pic>
        <p:nvPicPr>
          <p:cNvPr id="128" name="Google Shape;128;p20"/>
          <p:cNvPicPr preferRelativeResize="0"/>
          <p:nvPr/>
        </p:nvPicPr>
        <p:blipFill rotWithShape="1">
          <a:blip r:embed="rId3">
            <a:alphaModFix/>
          </a:blip>
          <a:srcRect/>
          <a:stretch/>
        </p:blipFill>
        <p:spPr>
          <a:xfrm>
            <a:off x="6581075" y="170175"/>
            <a:ext cx="2219225" cy="4591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35700" y="500925"/>
            <a:ext cx="3706500" cy="1283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400"/>
              <a:buFont typeface="Arial"/>
              <a:buNone/>
            </a:pPr>
            <a:r>
              <a:rPr lang="en" i="0" u="none" strike="noStrike" cap="none">
                <a:solidFill>
                  <a:srgbClr val="FFFFFF"/>
                </a:solidFill>
              </a:rPr>
              <a:t>Methodology – Key NAEP Interview Items</a:t>
            </a:r>
            <a:endParaRPr i="0" u="none" strike="noStrike" cap="none">
              <a:solidFill>
                <a:srgbClr val="FFFFFF"/>
              </a:solidFill>
            </a:endParaRPr>
          </a:p>
        </p:txBody>
      </p:sp>
      <p:sp>
        <p:nvSpPr>
          <p:cNvPr id="134" name="Google Shape;134;p21"/>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200"/>
              <a:buFont typeface="Arial"/>
              <a:buNone/>
            </a:pPr>
            <a:r>
              <a:rPr lang="en" sz="1800" b="0" i="0" u="none" strike="noStrike" cap="none" dirty="0">
                <a:solidFill>
                  <a:schemeClr val="dk2"/>
                </a:solidFill>
                <a:latin typeface="Arial"/>
                <a:ea typeface="Arial"/>
                <a:cs typeface="Arial"/>
                <a:sym typeface="Arial"/>
              </a:rPr>
              <a:t>Key Item #3: </a:t>
            </a:r>
            <a:r>
              <a:rPr lang="en" sz="1800" dirty="0">
                <a:latin typeface="Arial"/>
                <a:ea typeface="Arial"/>
                <a:cs typeface="Arial"/>
                <a:sym typeface="Arial"/>
              </a:rPr>
              <a:t>T</a:t>
            </a:r>
            <a:r>
              <a:rPr lang="en" sz="1800" b="0" i="0" u="none" strike="noStrike" cap="none" dirty="0">
                <a:solidFill>
                  <a:schemeClr val="dk2"/>
                </a:solidFill>
                <a:latin typeface="Arial"/>
                <a:ea typeface="Arial"/>
                <a:cs typeface="Arial"/>
                <a:sym typeface="Arial"/>
              </a:rPr>
              <a:t>he two spinners shown </a:t>
            </a:r>
            <a:r>
              <a:rPr lang="en" sz="1800" dirty="0">
                <a:latin typeface="Arial"/>
                <a:ea typeface="Arial"/>
                <a:cs typeface="Arial"/>
                <a:sym typeface="Arial"/>
              </a:rPr>
              <a:t>below</a:t>
            </a:r>
            <a:r>
              <a:rPr lang="en" sz="1800" b="0" i="0" u="none" strike="noStrike" cap="none" dirty="0">
                <a:solidFill>
                  <a:schemeClr val="dk2"/>
                </a:solidFill>
                <a:latin typeface="Arial"/>
                <a:ea typeface="Arial"/>
                <a:cs typeface="Arial"/>
                <a:sym typeface="Arial"/>
              </a:rPr>
              <a:t> are part of a carnival game. A </a:t>
            </a:r>
            <a:r>
              <a:rPr lang="en" sz="1800" dirty="0">
                <a:latin typeface="Arial"/>
                <a:ea typeface="Arial"/>
                <a:cs typeface="Arial"/>
                <a:sym typeface="Arial"/>
              </a:rPr>
              <a:t>player</a:t>
            </a:r>
            <a:r>
              <a:rPr lang="en" sz="1800" b="0" i="0" u="none" strike="noStrike" cap="none" dirty="0">
                <a:solidFill>
                  <a:schemeClr val="dk2"/>
                </a:solidFill>
                <a:latin typeface="Arial"/>
                <a:ea typeface="Arial"/>
                <a:cs typeface="Arial"/>
                <a:sym typeface="Arial"/>
              </a:rPr>
              <a:t> wins a game only when both arrows land </a:t>
            </a:r>
            <a:r>
              <a:rPr lang="en-US" sz="1800" b="0" i="0" u="none" strike="noStrike" cap="none" dirty="0">
                <a:solidFill>
                  <a:schemeClr val="dk2"/>
                </a:solidFill>
                <a:latin typeface="Arial"/>
                <a:ea typeface="Arial"/>
                <a:cs typeface="Arial"/>
                <a:sym typeface="Arial"/>
              </a:rPr>
              <a:t>on </a:t>
            </a:r>
            <a:r>
              <a:rPr lang="en" sz="1800" b="0" i="0" u="none" strike="noStrike" cap="none" dirty="0">
                <a:solidFill>
                  <a:schemeClr val="dk2"/>
                </a:solidFill>
                <a:latin typeface="Arial"/>
                <a:ea typeface="Arial"/>
                <a:cs typeface="Arial"/>
                <a:sym typeface="Arial"/>
              </a:rPr>
              <a:t>black after each spinner has been spun once. James believes he has a 50-50 chance of winning. Do you agree? </a:t>
            </a:r>
            <a:endParaRPr sz="1800" b="0" i="0" u="none" strike="noStrike" cap="none" dirty="0">
              <a:solidFill>
                <a:schemeClr val="dk2"/>
              </a:solidFill>
              <a:latin typeface="Arial"/>
              <a:ea typeface="Arial"/>
              <a:cs typeface="Arial"/>
              <a:sym typeface="Arial"/>
            </a:endParaRPr>
          </a:p>
        </p:txBody>
      </p:sp>
      <p:pic>
        <p:nvPicPr>
          <p:cNvPr id="135" name="Google Shape;135;p21"/>
          <p:cNvPicPr preferRelativeResize="0"/>
          <p:nvPr/>
        </p:nvPicPr>
        <p:blipFill rotWithShape="1">
          <a:blip r:embed="rId3">
            <a:alphaModFix/>
          </a:blip>
          <a:srcRect/>
          <a:stretch/>
        </p:blipFill>
        <p:spPr>
          <a:xfrm>
            <a:off x="4947825" y="2888600"/>
            <a:ext cx="3276975" cy="182327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1899</Words>
  <Application>Microsoft Office PowerPoint</Application>
  <PresentationFormat>On-screen Show (16:9)</PresentationFormat>
  <Paragraphs>177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Roboto</vt:lpstr>
      <vt:lpstr>Arial</vt:lpstr>
      <vt:lpstr>Merriweather</vt:lpstr>
      <vt:lpstr>Paradigm</vt:lpstr>
      <vt:lpstr>Exploring the Roles of Variation and Expectation in Children's Learning of Probability</vt:lpstr>
      <vt:lpstr>Introduction</vt:lpstr>
      <vt:lpstr>Purpose</vt:lpstr>
      <vt:lpstr>Curricular Framework</vt:lpstr>
      <vt:lpstr>Literature-Based Teaching Strategies</vt:lpstr>
      <vt:lpstr>Methodology – Participants and Procedure  </vt:lpstr>
      <vt:lpstr>Methodology – Key NAEP Interview Items</vt:lpstr>
      <vt:lpstr>Methodology – Key NAEP Interview Items</vt:lpstr>
      <vt:lpstr>Methodology – Key NAEP Interview Items</vt:lpstr>
      <vt:lpstr>Initial Assessment Results</vt:lpstr>
      <vt:lpstr>Instructional Cluster One - Lesson One</vt:lpstr>
      <vt:lpstr>Instructional Cluster One - Lesson Two</vt:lpstr>
      <vt:lpstr>Instructional Cluster One - Lesson Three</vt:lpstr>
      <vt:lpstr>Instructional Cluster Two - Lesson Four</vt:lpstr>
      <vt:lpstr>Instructional Cluster Two - Lesson Five</vt:lpstr>
      <vt:lpstr>Instructional Cluster Three - Lesson Six</vt:lpstr>
      <vt:lpstr>Instructional Cluster Three - Lesson Seven</vt:lpstr>
      <vt:lpstr>Post-Assessment Results</vt:lpstr>
      <vt:lpstr>Reflection and Discussion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Roles of Variation and Expectation in Children's Learning of Probability</dc:title>
  <dc:creator>regro</dc:creator>
  <cp:lastModifiedBy>Randall Groth</cp:lastModifiedBy>
  <cp:revision>3</cp:revision>
  <dcterms:modified xsi:type="dcterms:W3CDTF">2018-08-09T14:06:35Z</dcterms:modified>
</cp:coreProperties>
</file>