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75" r:id="rId8"/>
    <p:sldId id="276" r:id="rId9"/>
    <p:sldId id="277" r:id="rId10"/>
    <p:sldId id="264" r:id="rId11"/>
    <p:sldId id="266" r:id="rId12"/>
    <p:sldId id="267" r:id="rId13"/>
    <p:sldId id="268" r:id="rId14"/>
    <p:sldId id="269" r:id="rId15"/>
    <p:sldId id="270" r:id="rId16"/>
    <p:sldId id="271" r:id="rId17"/>
    <p:sldId id="272" r:id="rId18"/>
    <p:sldId id="274" r:id="rId19"/>
    <p:sldId id="278" r:id="rId20"/>
    <p:sldId id="279" r:id="rId21"/>
    <p:sldId id="273" r:id="rId22"/>
    <p:sldId id="2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41" clrIdx="0">
    <p:extLst>
      <p:ext uri="{19B8F6BF-5375-455C-9EA6-DF929625EA0E}">
        <p15:presenceInfo xmlns:p15="http://schemas.microsoft.com/office/powerpoint/2012/main" userId="ba00f323164d8f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8184" autoAdjust="0"/>
  </p:normalViewPr>
  <p:slideViewPr>
    <p:cSldViewPr snapToGrid="0">
      <p:cViewPr varScale="1">
        <p:scale>
          <a:sx n="68" d="100"/>
          <a:sy n="68" d="100"/>
        </p:scale>
        <p:origin x="4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15D6B-0ABF-2C40-BBD7-1C0851CC79E1}"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89BA052A-2EB4-6244-8344-2235E8D44C90}">
      <dgm:prSet custT="1"/>
      <dgm:spPr/>
      <dgm:t>
        <a:bodyPr/>
        <a:lstStyle/>
        <a:p>
          <a:pPr rtl="0"/>
          <a:r>
            <a:rPr lang="en-US" sz="2000" dirty="0"/>
            <a:t>Analyze data through collaborative qualitative coding</a:t>
          </a:r>
        </a:p>
      </dgm:t>
    </dgm:pt>
    <dgm:pt modelId="{DAA14026-71B8-F049-8070-87877F946782}" type="parTrans" cxnId="{0338DB07-63DC-8D4A-93C8-C42B99D1F12B}">
      <dgm:prSet/>
      <dgm:spPr/>
      <dgm:t>
        <a:bodyPr/>
        <a:lstStyle/>
        <a:p>
          <a:endParaRPr lang="en-US"/>
        </a:p>
      </dgm:t>
    </dgm:pt>
    <dgm:pt modelId="{8FA8881D-132E-A24E-BDD6-B1A9287515EF}" type="sibTrans" cxnId="{0338DB07-63DC-8D4A-93C8-C42B99D1F12B}">
      <dgm:prSet>
        <dgm:style>
          <a:lnRef idx="3">
            <a:schemeClr val="lt1"/>
          </a:lnRef>
          <a:fillRef idx="1">
            <a:schemeClr val="accent1"/>
          </a:fillRef>
          <a:effectRef idx="1">
            <a:schemeClr val="accent1"/>
          </a:effectRef>
          <a:fontRef idx="minor">
            <a:schemeClr val="lt1"/>
          </a:fontRef>
        </dgm:style>
      </dgm:prSet>
      <dgm:spPr/>
      <dgm:t>
        <a:bodyPr/>
        <a:lstStyle/>
        <a:p>
          <a:endParaRPr lang="en-US" dirty="0"/>
        </a:p>
      </dgm:t>
    </dgm:pt>
    <dgm:pt modelId="{0E3EA276-1A6D-0F48-B8FA-0F1F3034B8CC}">
      <dgm:prSet custT="1"/>
      <dgm:spPr/>
      <dgm:t>
        <a:bodyPr/>
        <a:lstStyle/>
        <a:p>
          <a:pPr rtl="0"/>
          <a:r>
            <a:rPr lang="is-IS" sz="2000" dirty="0"/>
            <a:t>Create learning goals for the following week</a:t>
          </a:r>
        </a:p>
      </dgm:t>
    </dgm:pt>
    <dgm:pt modelId="{5BD566AB-4FCE-EB4F-B4DE-F46EE92FC041}" type="parTrans" cxnId="{69408F66-7760-B24E-8A94-F3298F9AB8E6}">
      <dgm:prSet/>
      <dgm:spPr/>
      <dgm:t>
        <a:bodyPr/>
        <a:lstStyle/>
        <a:p>
          <a:endParaRPr lang="en-US"/>
        </a:p>
      </dgm:t>
    </dgm:pt>
    <dgm:pt modelId="{34CBD541-FCAB-8048-909D-2C8FAA018123}" type="sibTrans" cxnId="{69408F66-7760-B24E-8A94-F3298F9AB8E6}">
      <dgm:prSet>
        <dgm:style>
          <a:lnRef idx="3">
            <a:schemeClr val="lt1"/>
          </a:lnRef>
          <a:fillRef idx="1">
            <a:schemeClr val="accent1"/>
          </a:fillRef>
          <a:effectRef idx="1">
            <a:schemeClr val="accent1"/>
          </a:effectRef>
          <a:fontRef idx="minor">
            <a:schemeClr val="lt1"/>
          </a:fontRef>
        </dgm:style>
      </dgm:prSet>
      <dgm:spPr/>
      <dgm:t>
        <a:bodyPr/>
        <a:lstStyle/>
        <a:p>
          <a:endParaRPr lang="en-US" dirty="0"/>
        </a:p>
      </dgm:t>
    </dgm:pt>
    <dgm:pt modelId="{8A3D12C5-ECBF-3540-A280-1028A6244644}">
      <dgm:prSet custT="1"/>
      <dgm:spPr/>
      <dgm:t>
        <a:bodyPr/>
        <a:lstStyle/>
        <a:p>
          <a:pPr rtl="0"/>
          <a:r>
            <a:rPr lang="en-US" sz="2000" dirty="0"/>
            <a:t>Formulate a lesson with tasks that reach the learning goals</a:t>
          </a:r>
        </a:p>
      </dgm:t>
    </dgm:pt>
    <dgm:pt modelId="{8B3BA09A-298C-B242-9FF4-B668AAA5F863}" type="parTrans" cxnId="{82E73FCB-2480-BC46-A004-B6478CD14636}">
      <dgm:prSet/>
      <dgm:spPr/>
      <dgm:t>
        <a:bodyPr/>
        <a:lstStyle/>
        <a:p>
          <a:endParaRPr lang="en-US"/>
        </a:p>
      </dgm:t>
    </dgm:pt>
    <dgm:pt modelId="{A25FDABB-C187-0A47-9CA1-715279B899BF}" type="sibTrans" cxnId="{82E73FCB-2480-BC46-A004-B6478CD14636}">
      <dgm:prSet>
        <dgm:style>
          <a:lnRef idx="3">
            <a:schemeClr val="lt1"/>
          </a:lnRef>
          <a:fillRef idx="1">
            <a:schemeClr val="accent1"/>
          </a:fillRef>
          <a:effectRef idx="1">
            <a:schemeClr val="accent1"/>
          </a:effectRef>
          <a:fontRef idx="minor">
            <a:schemeClr val="lt1"/>
          </a:fontRef>
        </dgm:style>
      </dgm:prSet>
      <dgm:spPr/>
      <dgm:t>
        <a:bodyPr/>
        <a:lstStyle/>
        <a:p>
          <a:endParaRPr lang="en-US" dirty="0"/>
        </a:p>
      </dgm:t>
    </dgm:pt>
    <dgm:pt modelId="{66D3F5ED-3ED6-2B46-B53B-ADE09E5CEFD1}">
      <dgm:prSet custT="1"/>
      <dgm:spPr/>
      <dgm:t>
        <a:bodyPr/>
        <a:lstStyle/>
        <a:p>
          <a:pPr rtl="0"/>
          <a:r>
            <a:rPr lang="en-US" sz="2000" dirty="0"/>
            <a:t>Carry out lesson and tasks with students </a:t>
          </a:r>
        </a:p>
      </dgm:t>
    </dgm:pt>
    <dgm:pt modelId="{4D2ED9CD-7B69-564F-B5E3-A9BD180C4E77}" type="parTrans" cxnId="{0EAF27E3-E4FD-F846-9ABE-F29100797114}">
      <dgm:prSet/>
      <dgm:spPr/>
      <dgm:t>
        <a:bodyPr/>
        <a:lstStyle/>
        <a:p>
          <a:endParaRPr lang="en-US"/>
        </a:p>
      </dgm:t>
    </dgm:pt>
    <dgm:pt modelId="{FB98D938-9C0A-024D-8BB3-1957E8690519}" type="sibTrans" cxnId="{0EAF27E3-E4FD-F846-9ABE-F29100797114}">
      <dgm:prSet>
        <dgm:style>
          <a:lnRef idx="3">
            <a:schemeClr val="lt1"/>
          </a:lnRef>
          <a:fillRef idx="1">
            <a:schemeClr val="accent1"/>
          </a:fillRef>
          <a:effectRef idx="1">
            <a:schemeClr val="accent1"/>
          </a:effectRef>
          <a:fontRef idx="minor">
            <a:schemeClr val="lt1"/>
          </a:fontRef>
        </dgm:style>
      </dgm:prSet>
      <dgm:spPr/>
      <dgm:t>
        <a:bodyPr/>
        <a:lstStyle/>
        <a:p>
          <a:endParaRPr lang="en-US" sz="1600" dirty="0"/>
        </a:p>
      </dgm:t>
    </dgm:pt>
    <dgm:pt modelId="{A6954E70-8493-3347-A7F4-D89938D6F85C}">
      <dgm:prSet custT="1"/>
      <dgm:spPr/>
      <dgm:t>
        <a:bodyPr/>
        <a:lstStyle/>
        <a:p>
          <a:pPr rtl="0"/>
          <a:r>
            <a:rPr lang="en-US" sz="2000" dirty="0"/>
            <a:t>Video record lesson, transcribe it, and retain students’ written work  </a:t>
          </a:r>
        </a:p>
      </dgm:t>
    </dgm:pt>
    <dgm:pt modelId="{45111255-7818-1644-A046-25FD2DB0FD7B}" type="parTrans" cxnId="{BC232982-CEFF-9A48-98EA-18DCC3C8F412}">
      <dgm:prSet/>
      <dgm:spPr/>
      <dgm:t>
        <a:bodyPr/>
        <a:lstStyle/>
        <a:p>
          <a:endParaRPr lang="en-US"/>
        </a:p>
      </dgm:t>
    </dgm:pt>
    <dgm:pt modelId="{6516FB42-61AA-1849-9840-9EE0E8F9F406}" type="sibTrans" cxnId="{BC232982-CEFF-9A48-98EA-18DCC3C8F412}">
      <dgm:prSet>
        <dgm:style>
          <a:lnRef idx="3">
            <a:schemeClr val="lt1"/>
          </a:lnRef>
          <a:fillRef idx="1">
            <a:schemeClr val="accent1"/>
          </a:fillRef>
          <a:effectRef idx="1">
            <a:schemeClr val="accent1"/>
          </a:effectRef>
          <a:fontRef idx="minor">
            <a:schemeClr val="lt1"/>
          </a:fontRef>
        </dgm:style>
      </dgm:prSet>
      <dgm:spPr/>
      <dgm:t>
        <a:bodyPr/>
        <a:lstStyle/>
        <a:p>
          <a:endParaRPr lang="en-US" dirty="0"/>
        </a:p>
      </dgm:t>
    </dgm:pt>
    <dgm:pt modelId="{CACD3D8B-EC23-0041-8521-315BAD855A9D}" type="pres">
      <dgm:prSet presAssocID="{3A515D6B-0ABF-2C40-BBD7-1C0851CC79E1}" presName="Name0" presStyleCnt="0">
        <dgm:presLayoutVars>
          <dgm:dir/>
          <dgm:resizeHandles val="exact"/>
        </dgm:presLayoutVars>
      </dgm:prSet>
      <dgm:spPr/>
      <dgm:t>
        <a:bodyPr/>
        <a:lstStyle/>
        <a:p>
          <a:endParaRPr lang="en-US"/>
        </a:p>
      </dgm:t>
    </dgm:pt>
    <dgm:pt modelId="{78B920D5-0CEF-7F43-8948-F92C8379C27F}" type="pres">
      <dgm:prSet presAssocID="{89BA052A-2EB4-6244-8344-2235E8D44C90}" presName="node" presStyleLbl="node1" presStyleIdx="0" presStyleCnt="5" custScaleX="245137" custScaleY="129450">
        <dgm:presLayoutVars>
          <dgm:bulletEnabled val="1"/>
        </dgm:presLayoutVars>
      </dgm:prSet>
      <dgm:spPr/>
      <dgm:t>
        <a:bodyPr/>
        <a:lstStyle/>
        <a:p>
          <a:endParaRPr lang="en-US"/>
        </a:p>
      </dgm:t>
    </dgm:pt>
    <dgm:pt modelId="{1A21CB5B-C391-C84D-87C9-5C29A1D708E5}" type="pres">
      <dgm:prSet presAssocID="{8FA8881D-132E-A24E-BDD6-B1A9287515EF}" presName="sibTrans" presStyleLbl="sibTrans2D1" presStyleIdx="0" presStyleCnt="5"/>
      <dgm:spPr>
        <a:prstGeom prst="rightArrow">
          <a:avLst/>
        </a:prstGeom>
      </dgm:spPr>
      <dgm:t>
        <a:bodyPr/>
        <a:lstStyle/>
        <a:p>
          <a:endParaRPr lang="en-US"/>
        </a:p>
      </dgm:t>
    </dgm:pt>
    <dgm:pt modelId="{6BFC0EED-100D-4F4B-A12B-C18AAFCAB9EA}" type="pres">
      <dgm:prSet presAssocID="{8FA8881D-132E-A24E-BDD6-B1A9287515EF}" presName="connectorText" presStyleLbl="sibTrans2D1" presStyleIdx="0" presStyleCnt="5"/>
      <dgm:spPr/>
      <dgm:t>
        <a:bodyPr/>
        <a:lstStyle/>
        <a:p>
          <a:endParaRPr lang="en-US"/>
        </a:p>
      </dgm:t>
    </dgm:pt>
    <dgm:pt modelId="{D4C5E479-8940-EE4D-B0E7-376B8301D4F7}" type="pres">
      <dgm:prSet presAssocID="{0E3EA276-1A6D-0F48-B8FA-0F1F3034B8CC}" presName="node" presStyleLbl="node1" presStyleIdx="1" presStyleCnt="5" custScaleX="131396" custScaleY="272942" custRadScaleRad="175814" custRadScaleInc="21881">
        <dgm:presLayoutVars>
          <dgm:bulletEnabled val="1"/>
        </dgm:presLayoutVars>
      </dgm:prSet>
      <dgm:spPr/>
      <dgm:t>
        <a:bodyPr/>
        <a:lstStyle/>
        <a:p>
          <a:endParaRPr lang="en-US"/>
        </a:p>
      </dgm:t>
    </dgm:pt>
    <dgm:pt modelId="{DB10D5CE-BE10-194D-B551-F2E944DADF0D}" type="pres">
      <dgm:prSet presAssocID="{34CBD541-FCAB-8048-909D-2C8FAA018123}" presName="sibTrans" presStyleLbl="sibTrans2D1" presStyleIdx="1" presStyleCnt="5"/>
      <dgm:spPr>
        <a:prstGeom prst="rightArrow">
          <a:avLst/>
        </a:prstGeom>
      </dgm:spPr>
      <dgm:t>
        <a:bodyPr/>
        <a:lstStyle/>
        <a:p>
          <a:endParaRPr lang="en-US"/>
        </a:p>
      </dgm:t>
    </dgm:pt>
    <dgm:pt modelId="{7EEC2051-8D9E-3E4E-B4AA-58CD3135867D}" type="pres">
      <dgm:prSet presAssocID="{34CBD541-FCAB-8048-909D-2C8FAA018123}" presName="connectorText" presStyleLbl="sibTrans2D1" presStyleIdx="1" presStyleCnt="5"/>
      <dgm:spPr/>
      <dgm:t>
        <a:bodyPr/>
        <a:lstStyle/>
        <a:p>
          <a:endParaRPr lang="en-US"/>
        </a:p>
      </dgm:t>
    </dgm:pt>
    <dgm:pt modelId="{F1A03A3E-1DA8-E540-940A-CC87B0FCB109}" type="pres">
      <dgm:prSet presAssocID="{8A3D12C5-ECBF-3540-A280-1028A6244644}" presName="node" presStyleLbl="node1" presStyleIdx="2" presStyleCnt="5" custScaleX="222695" custScaleY="121666" custRadScaleRad="144031" custRadScaleInc="-55074">
        <dgm:presLayoutVars>
          <dgm:bulletEnabled val="1"/>
        </dgm:presLayoutVars>
      </dgm:prSet>
      <dgm:spPr/>
      <dgm:t>
        <a:bodyPr/>
        <a:lstStyle/>
        <a:p>
          <a:endParaRPr lang="en-US"/>
        </a:p>
      </dgm:t>
    </dgm:pt>
    <dgm:pt modelId="{3F649C53-AC5A-884A-AAD5-4D51EB1AF42E}" type="pres">
      <dgm:prSet presAssocID="{A25FDABB-C187-0A47-9CA1-715279B899BF}" presName="sibTrans" presStyleLbl="sibTrans2D1" presStyleIdx="2" presStyleCnt="5"/>
      <dgm:spPr>
        <a:prstGeom prst="rightArrow">
          <a:avLst/>
        </a:prstGeom>
      </dgm:spPr>
      <dgm:t>
        <a:bodyPr/>
        <a:lstStyle/>
        <a:p>
          <a:endParaRPr lang="en-US"/>
        </a:p>
      </dgm:t>
    </dgm:pt>
    <dgm:pt modelId="{A065BFDC-1880-294B-A26E-1AAE969C9410}" type="pres">
      <dgm:prSet presAssocID="{A25FDABB-C187-0A47-9CA1-715279B899BF}" presName="connectorText" presStyleLbl="sibTrans2D1" presStyleIdx="2" presStyleCnt="5"/>
      <dgm:spPr/>
      <dgm:t>
        <a:bodyPr/>
        <a:lstStyle/>
        <a:p>
          <a:endParaRPr lang="en-US"/>
        </a:p>
      </dgm:t>
    </dgm:pt>
    <dgm:pt modelId="{D3AF6444-8C70-EE47-8B79-803049A186BB}" type="pres">
      <dgm:prSet presAssocID="{66D3F5ED-3ED6-2B46-B53B-ADE09E5CEFD1}" presName="node" presStyleLbl="node1" presStyleIdx="3" presStyleCnt="5" custScaleX="222676" custScaleY="121005" custRadScaleRad="152904" custRadScaleInc="54932">
        <dgm:presLayoutVars>
          <dgm:bulletEnabled val="1"/>
        </dgm:presLayoutVars>
      </dgm:prSet>
      <dgm:spPr/>
      <dgm:t>
        <a:bodyPr/>
        <a:lstStyle/>
        <a:p>
          <a:endParaRPr lang="en-US"/>
        </a:p>
      </dgm:t>
    </dgm:pt>
    <dgm:pt modelId="{EF3E50B6-C1BE-254D-A5B9-F1F163A4EE00}" type="pres">
      <dgm:prSet presAssocID="{FB98D938-9C0A-024D-8BB3-1957E8690519}" presName="sibTrans" presStyleLbl="sibTrans2D1" presStyleIdx="3" presStyleCnt="5"/>
      <dgm:spPr>
        <a:prstGeom prst="rightArrow">
          <a:avLst/>
        </a:prstGeom>
      </dgm:spPr>
      <dgm:t>
        <a:bodyPr/>
        <a:lstStyle/>
        <a:p>
          <a:endParaRPr lang="en-US"/>
        </a:p>
      </dgm:t>
    </dgm:pt>
    <dgm:pt modelId="{491C7E9F-ABF2-524E-9290-E037678BF7F3}" type="pres">
      <dgm:prSet presAssocID="{FB98D938-9C0A-024D-8BB3-1957E8690519}" presName="connectorText" presStyleLbl="sibTrans2D1" presStyleIdx="3" presStyleCnt="5"/>
      <dgm:spPr/>
      <dgm:t>
        <a:bodyPr/>
        <a:lstStyle/>
        <a:p>
          <a:endParaRPr lang="en-US"/>
        </a:p>
      </dgm:t>
    </dgm:pt>
    <dgm:pt modelId="{F3C52FE2-ADED-6B45-9F99-E802B6A8BF94}" type="pres">
      <dgm:prSet presAssocID="{A6954E70-8493-3347-A7F4-D89938D6F85C}" presName="node" presStyleLbl="node1" presStyleIdx="4" presStyleCnt="5" custScaleX="146533" custScaleY="290786" custRadScaleRad="182254" custRadScaleInc="-22884">
        <dgm:presLayoutVars>
          <dgm:bulletEnabled val="1"/>
        </dgm:presLayoutVars>
      </dgm:prSet>
      <dgm:spPr/>
      <dgm:t>
        <a:bodyPr/>
        <a:lstStyle/>
        <a:p>
          <a:endParaRPr lang="en-US"/>
        </a:p>
      </dgm:t>
    </dgm:pt>
    <dgm:pt modelId="{E9035C16-C6F2-5F4C-9E95-AC33E48AAED9}" type="pres">
      <dgm:prSet presAssocID="{6516FB42-61AA-1849-9840-9EE0E8F9F406}" presName="sibTrans" presStyleLbl="sibTrans2D1" presStyleIdx="4" presStyleCnt="5"/>
      <dgm:spPr>
        <a:prstGeom prst="rightArrow">
          <a:avLst/>
        </a:prstGeom>
      </dgm:spPr>
      <dgm:t>
        <a:bodyPr/>
        <a:lstStyle/>
        <a:p>
          <a:endParaRPr lang="en-US"/>
        </a:p>
      </dgm:t>
    </dgm:pt>
    <dgm:pt modelId="{A01C8AEF-C713-2648-9C32-E9EF6F1190EE}" type="pres">
      <dgm:prSet presAssocID="{6516FB42-61AA-1849-9840-9EE0E8F9F406}" presName="connectorText" presStyleLbl="sibTrans2D1" presStyleIdx="4" presStyleCnt="5"/>
      <dgm:spPr/>
      <dgm:t>
        <a:bodyPr/>
        <a:lstStyle/>
        <a:p>
          <a:endParaRPr lang="en-US"/>
        </a:p>
      </dgm:t>
    </dgm:pt>
  </dgm:ptLst>
  <dgm:cxnLst>
    <dgm:cxn modelId="{3DA0A3DB-22B7-9642-AA7C-2B5E92F051A4}" type="presOf" srcId="{A25FDABB-C187-0A47-9CA1-715279B899BF}" destId="{3F649C53-AC5A-884A-AAD5-4D51EB1AF42E}" srcOrd="0" destOrd="0" presId="urn:microsoft.com/office/officeart/2005/8/layout/cycle7"/>
    <dgm:cxn modelId="{1C5DBDE8-59A1-4546-871F-F5E2A5CD3093}" type="presOf" srcId="{8FA8881D-132E-A24E-BDD6-B1A9287515EF}" destId="{6BFC0EED-100D-4F4B-A12B-C18AAFCAB9EA}" srcOrd="1" destOrd="0" presId="urn:microsoft.com/office/officeart/2005/8/layout/cycle7"/>
    <dgm:cxn modelId="{B23C108F-7F67-DB47-8C68-BC150A39E789}" type="presOf" srcId="{34CBD541-FCAB-8048-909D-2C8FAA018123}" destId="{7EEC2051-8D9E-3E4E-B4AA-58CD3135867D}" srcOrd="1" destOrd="0" presId="urn:microsoft.com/office/officeart/2005/8/layout/cycle7"/>
    <dgm:cxn modelId="{82E73FCB-2480-BC46-A004-B6478CD14636}" srcId="{3A515D6B-0ABF-2C40-BBD7-1C0851CC79E1}" destId="{8A3D12C5-ECBF-3540-A280-1028A6244644}" srcOrd="2" destOrd="0" parTransId="{8B3BA09A-298C-B242-9FF4-B668AAA5F863}" sibTransId="{A25FDABB-C187-0A47-9CA1-715279B899BF}"/>
    <dgm:cxn modelId="{69408F66-7760-B24E-8A94-F3298F9AB8E6}" srcId="{3A515D6B-0ABF-2C40-BBD7-1C0851CC79E1}" destId="{0E3EA276-1A6D-0F48-B8FA-0F1F3034B8CC}" srcOrd="1" destOrd="0" parTransId="{5BD566AB-4FCE-EB4F-B4DE-F46EE92FC041}" sibTransId="{34CBD541-FCAB-8048-909D-2C8FAA018123}"/>
    <dgm:cxn modelId="{0EAF27E3-E4FD-F846-9ABE-F29100797114}" srcId="{3A515D6B-0ABF-2C40-BBD7-1C0851CC79E1}" destId="{66D3F5ED-3ED6-2B46-B53B-ADE09E5CEFD1}" srcOrd="3" destOrd="0" parTransId="{4D2ED9CD-7B69-564F-B5E3-A9BD180C4E77}" sibTransId="{FB98D938-9C0A-024D-8BB3-1957E8690519}"/>
    <dgm:cxn modelId="{FB630557-ADF1-294E-8CA9-E132D24B2C41}" type="presOf" srcId="{34CBD541-FCAB-8048-909D-2C8FAA018123}" destId="{DB10D5CE-BE10-194D-B551-F2E944DADF0D}" srcOrd="0" destOrd="0" presId="urn:microsoft.com/office/officeart/2005/8/layout/cycle7"/>
    <dgm:cxn modelId="{78A914FB-45C5-E443-A94A-55FCBEE93FCA}" type="presOf" srcId="{FB98D938-9C0A-024D-8BB3-1957E8690519}" destId="{491C7E9F-ABF2-524E-9290-E037678BF7F3}" srcOrd="1" destOrd="0" presId="urn:microsoft.com/office/officeart/2005/8/layout/cycle7"/>
    <dgm:cxn modelId="{7758BEDD-0D84-B848-8751-5CDA65686C80}" type="presOf" srcId="{A25FDABB-C187-0A47-9CA1-715279B899BF}" destId="{A065BFDC-1880-294B-A26E-1AAE969C9410}" srcOrd="1" destOrd="0" presId="urn:microsoft.com/office/officeart/2005/8/layout/cycle7"/>
    <dgm:cxn modelId="{BC232982-CEFF-9A48-98EA-18DCC3C8F412}" srcId="{3A515D6B-0ABF-2C40-BBD7-1C0851CC79E1}" destId="{A6954E70-8493-3347-A7F4-D89938D6F85C}" srcOrd="4" destOrd="0" parTransId="{45111255-7818-1644-A046-25FD2DB0FD7B}" sibTransId="{6516FB42-61AA-1849-9840-9EE0E8F9F406}"/>
    <dgm:cxn modelId="{0FEF3491-1015-D148-9AE3-4EBD16A80F27}" type="presOf" srcId="{8FA8881D-132E-A24E-BDD6-B1A9287515EF}" destId="{1A21CB5B-C391-C84D-87C9-5C29A1D708E5}" srcOrd="0" destOrd="0" presId="urn:microsoft.com/office/officeart/2005/8/layout/cycle7"/>
    <dgm:cxn modelId="{B4E607A7-0B91-5E48-9C11-6C8B6C3D3C56}" type="presOf" srcId="{A6954E70-8493-3347-A7F4-D89938D6F85C}" destId="{F3C52FE2-ADED-6B45-9F99-E802B6A8BF94}" srcOrd="0" destOrd="0" presId="urn:microsoft.com/office/officeart/2005/8/layout/cycle7"/>
    <dgm:cxn modelId="{65E60A66-F140-6F4E-B3FC-BF2E07E7061A}" type="presOf" srcId="{8A3D12C5-ECBF-3540-A280-1028A6244644}" destId="{F1A03A3E-1DA8-E540-940A-CC87B0FCB109}" srcOrd="0" destOrd="0" presId="urn:microsoft.com/office/officeart/2005/8/layout/cycle7"/>
    <dgm:cxn modelId="{0338DB07-63DC-8D4A-93C8-C42B99D1F12B}" srcId="{3A515D6B-0ABF-2C40-BBD7-1C0851CC79E1}" destId="{89BA052A-2EB4-6244-8344-2235E8D44C90}" srcOrd="0" destOrd="0" parTransId="{DAA14026-71B8-F049-8070-87877F946782}" sibTransId="{8FA8881D-132E-A24E-BDD6-B1A9287515EF}"/>
    <dgm:cxn modelId="{B5D6FD35-9E6A-E340-825F-C0FCA4105AC4}" type="presOf" srcId="{6516FB42-61AA-1849-9840-9EE0E8F9F406}" destId="{A01C8AEF-C713-2648-9C32-E9EF6F1190EE}" srcOrd="1" destOrd="0" presId="urn:microsoft.com/office/officeart/2005/8/layout/cycle7"/>
    <dgm:cxn modelId="{D64FDFC3-FB34-F345-8F52-3E04D67C04FD}" type="presOf" srcId="{89BA052A-2EB4-6244-8344-2235E8D44C90}" destId="{78B920D5-0CEF-7F43-8948-F92C8379C27F}" srcOrd="0" destOrd="0" presId="urn:microsoft.com/office/officeart/2005/8/layout/cycle7"/>
    <dgm:cxn modelId="{2D35112A-81DC-9740-A369-3630C65F58B2}" type="presOf" srcId="{3A515D6B-0ABF-2C40-BBD7-1C0851CC79E1}" destId="{CACD3D8B-EC23-0041-8521-315BAD855A9D}" srcOrd="0" destOrd="0" presId="urn:microsoft.com/office/officeart/2005/8/layout/cycle7"/>
    <dgm:cxn modelId="{CDC69B49-C8BC-2B44-BE6D-DD7322D529BA}" type="presOf" srcId="{FB98D938-9C0A-024D-8BB3-1957E8690519}" destId="{EF3E50B6-C1BE-254D-A5B9-F1F163A4EE00}" srcOrd="0" destOrd="0" presId="urn:microsoft.com/office/officeart/2005/8/layout/cycle7"/>
    <dgm:cxn modelId="{D8241C57-2139-B44B-8C3B-DD460CDD4FB4}" type="presOf" srcId="{0E3EA276-1A6D-0F48-B8FA-0F1F3034B8CC}" destId="{D4C5E479-8940-EE4D-B0E7-376B8301D4F7}" srcOrd="0" destOrd="0" presId="urn:microsoft.com/office/officeart/2005/8/layout/cycle7"/>
    <dgm:cxn modelId="{F26A60EF-E6FA-854D-A377-7A7B7CDFF936}" type="presOf" srcId="{66D3F5ED-3ED6-2B46-B53B-ADE09E5CEFD1}" destId="{D3AF6444-8C70-EE47-8B79-803049A186BB}" srcOrd="0" destOrd="0" presId="urn:microsoft.com/office/officeart/2005/8/layout/cycle7"/>
    <dgm:cxn modelId="{E60451DE-9BBB-6D4F-9E03-6016ABC0B175}" type="presOf" srcId="{6516FB42-61AA-1849-9840-9EE0E8F9F406}" destId="{E9035C16-C6F2-5F4C-9E95-AC33E48AAED9}" srcOrd="0" destOrd="0" presId="urn:microsoft.com/office/officeart/2005/8/layout/cycle7"/>
    <dgm:cxn modelId="{02C09E9E-A9E1-CD43-8FC0-1F00A568F6D8}" type="presParOf" srcId="{CACD3D8B-EC23-0041-8521-315BAD855A9D}" destId="{78B920D5-0CEF-7F43-8948-F92C8379C27F}" srcOrd="0" destOrd="0" presId="urn:microsoft.com/office/officeart/2005/8/layout/cycle7"/>
    <dgm:cxn modelId="{50E86242-8CD1-0341-B0EC-9AC1E26AD0E2}" type="presParOf" srcId="{CACD3D8B-EC23-0041-8521-315BAD855A9D}" destId="{1A21CB5B-C391-C84D-87C9-5C29A1D708E5}" srcOrd="1" destOrd="0" presId="urn:microsoft.com/office/officeart/2005/8/layout/cycle7"/>
    <dgm:cxn modelId="{9978BE77-C413-1042-AE11-2A8A978B7779}" type="presParOf" srcId="{1A21CB5B-C391-C84D-87C9-5C29A1D708E5}" destId="{6BFC0EED-100D-4F4B-A12B-C18AAFCAB9EA}" srcOrd="0" destOrd="0" presId="urn:microsoft.com/office/officeart/2005/8/layout/cycle7"/>
    <dgm:cxn modelId="{53B06830-9C8F-824D-8C7F-47A138DD82D0}" type="presParOf" srcId="{CACD3D8B-EC23-0041-8521-315BAD855A9D}" destId="{D4C5E479-8940-EE4D-B0E7-376B8301D4F7}" srcOrd="2" destOrd="0" presId="urn:microsoft.com/office/officeart/2005/8/layout/cycle7"/>
    <dgm:cxn modelId="{44FB0815-9007-BC45-983D-B210F95ADB47}" type="presParOf" srcId="{CACD3D8B-EC23-0041-8521-315BAD855A9D}" destId="{DB10D5CE-BE10-194D-B551-F2E944DADF0D}" srcOrd="3" destOrd="0" presId="urn:microsoft.com/office/officeart/2005/8/layout/cycle7"/>
    <dgm:cxn modelId="{F800AFFB-C919-A04C-B1EA-7F9E50C5FE77}" type="presParOf" srcId="{DB10D5CE-BE10-194D-B551-F2E944DADF0D}" destId="{7EEC2051-8D9E-3E4E-B4AA-58CD3135867D}" srcOrd="0" destOrd="0" presId="urn:microsoft.com/office/officeart/2005/8/layout/cycle7"/>
    <dgm:cxn modelId="{09B7707B-79D0-5443-A429-A4BE634F437C}" type="presParOf" srcId="{CACD3D8B-EC23-0041-8521-315BAD855A9D}" destId="{F1A03A3E-1DA8-E540-940A-CC87B0FCB109}" srcOrd="4" destOrd="0" presId="urn:microsoft.com/office/officeart/2005/8/layout/cycle7"/>
    <dgm:cxn modelId="{36B2F861-9EC9-5B41-B187-EE4A1E71A661}" type="presParOf" srcId="{CACD3D8B-EC23-0041-8521-315BAD855A9D}" destId="{3F649C53-AC5A-884A-AAD5-4D51EB1AF42E}" srcOrd="5" destOrd="0" presId="urn:microsoft.com/office/officeart/2005/8/layout/cycle7"/>
    <dgm:cxn modelId="{D8ADF7D1-CA92-7C40-A824-B322AD43BD44}" type="presParOf" srcId="{3F649C53-AC5A-884A-AAD5-4D51EB1AF42E}" destId="{A065BFDC-1880-294B-A26E-1AAE969C9410}" srcOrd="0" destOrd="0" presId="urn:microsoft.com/office/officeart/2005/8/layout/cycle7"/>
    <dgm:cxn modelId="{68BC3929-A613-944C-983B-A35CC6E7F67B}" type="presParOf" srcId="{CACD3D8B-EC23-0041-8521-315BAD855A9D}" destId="{D3AF6444-8C70-EE47-8B79-803049A186BB}" srcOrd="6" destOrd="0" presId="urn:microsoft.com/office/officeart/2005/8/layout/cycle7"/>
    <dgm:cxn modelId="{5B983E25-3D6D-B44E-B8E6-BD9FC74D2E36}" type="presParOf" srcId="{CACD3D8B-EC23-0041-8521-315BAD855A9D}" destId="{EF3E50B6-C1BE-254D-A5B9-F1F163A4EE00}" srcOrd="7" destOrd="0" presId="urn:microsoft.com/office/officeart/2005/8/layout/cycle7"/>
    <dgm:cxn modelId="{434F44F7-208A-7648-82F7-0165759E3C04}" type="presParOf" srcId="{EF3E50B6-C1BE-254D-A5B9-F1F163A4EE00}" destId="{491C7E9F-ABF2-524E-9290-E037678BF7F3}" srcOrd="0" destOrd="0" presId="urn:microsoft.com/office/officeart/2005/8/layout/cycle7"/>
    <dgm:cxn modelId="{CCD47F9F-B0DA-0E48-9D3B-934786CEB45F}" type="presParOf" srcId="{CACD3D8B-EC23-0041-8521-315BAD855A9D}" destId="{F3C52FE2-ADED-6B45-9F99-E802B6A8BF94}" srcOrd="8" destOrd="0" presId="urn:microsoft.com/office/officeart/2005/8/layout/cycle7"/>
    <dgm:cxn modelId="{1F164772-DA89-FF4A-AAAD-FD50E139E7AD}" type="presParOf" srcId="{CACD3D8B-EC23-0041-8521-315BAD855A9D}" destId="{E9035C16-C6F2-5F4C-9E95-AC33E48AAED9}" srcOrd="9" destOrd="0" presId="urn:microsoft.com/office/officeart/2005/8/layout/cycle7"/>
    <dgm:cxn modelId="{EC55788E-77EE-1145-AB20-245F2D9A7B4C}" type="presParOf" srcId="{E9035C16-C6F2-5F4C-9E95-AC33E48AAED9}" destId="{A01C8AEF-C713-2648-9C32-E9EF6F1190E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920D5-0CEF-7F43-8948-F92C8379C27F}">
      <dsp:nvSpPr>
        <dsp:cNvPr id="0" name=""/>
        <dsp:cNvSpPr/>
      </dsp:nvSpPr>
      <dsp:spPr>
        <a:xfrm>
          <a:off x="3787894" y="-85280"/>
          <a:ext cx="3347979" cy="883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Analyze data through collaborative qualitative coding</a:t>
          </a:r>
        </a:p>
      </dsp:txBody>
      <dsp:txXfrm>
        <a:off x="3813785" y="-59389"/>
        <a:ext cx="3296197" cy="832205"/>
      </dsp:txXfrm>
    </dsp:sp>
    <dsp:sp modelId="{1A21CB5B-C391-C84D-87C9-5C29A1D708E5}">
      <dsp:nvSpPr>
        <dsp:cNvPr id="0" name=""/>
        <dsp:cNvSpPr/>
      </dsp:nvSpPr>
      <dsp:spPr>
        <a:xfrm rot="1305828">
          <a:off x="6900414" y="942572"/>
          <a:ext cx="656480" cy="239007"/>
        </a:xfrm>
        <a:prstGeom prst="rightArrow">
          <a:avLst/>
        </a:prstGeom>
        <a:solidFill>
          <a:schemeClr val="accent1"/>
        </a:solidFill>
        <a:ln w="1905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6972116" y="990373"/>
        <a:ext cx="513076" cy="143405"/>
      </dsp:txXfrm>
    </dsp:sp>
    <dsp:sp modelId="{D4C5E479-8940-EE4D-B0E7-376B8301D4F7}">
      <dsp:nvSpPr>
        <dsp:cNvPr id="0" name=""/>
        <dsp:cNvSpPr/>
      </dsp:nvSpPr>
      <dsp:spPr>
        <a:xfrm>
          <a:off x="7888335" y="751741"/>
          <a:ext cx="1794552" cy="1863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is-IS" sz="2000" kern="1200" dirty="0"/>
            <a:t>Create learning goals for the following week</a:t>
          </a:r>
        </a:p>
      </dsp:txBody>
      <dsp:txXfrm>
        <a:off x="7940896" y="804302"/>
        <a:ext cx="1689430" cy="1758742"/>
      </dsp:txXfrm>
    </dsp:sp>
    <dsp:sp modelId="{DB10D5CE-BE10-194D-B551-F2E944DADF0D}">
      <dsp:nvSpPr>
        <dsp:cNvPr id="0" name=""/>
        <dsp:cNvSpPr/>
      </dsp:nvSpPr>
      <dsp:spPr>
        <a:xfrm rot="6944678">
          <a:off x="7815153" y="2895941"/>
          <a:ext cx="656480" cy="239007"/>
        </a:xfrm>
        <a:prstGeom prst="rightArrow">
          <a:avLst/>
        </a:prstGeom>
        <a:solidFill>
          <a:schemeClr val="accent1"/>
        </a:solidFill>
        <a:ln w="1905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7886855" y="2943742"/>
        <a:ext cx="513076" cy="143405"/>
      </dsp:txXfrm>
    </dsp:sp>
    <dsp:sp modelId="{F1A03A3E-1DA8-E540-940A-CC87B0FCB109}">
      <dsp:nvSpPr>
        <dsp:cNvPr id="0" name=""/>
        <dsp:cNvSpPr/>
      </dsp:nvSpPr>
      <dsp:spPr>
        <a:xfrm>
          <a:off x="6229517" y="3415285"/>
          <a:ext cx="3041475" cy="8308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Formulate a lesson with tasks that reach the learning goals</a:t>
          </a:r>
        </a:p>
      </dsp:txBody>
      <dsp:txXfrm>
        <a:off x="6253851" y="3439619"/>
        <a:ext cx="2992807" cy="782163"/>
      </dsp:txXfrm>
    </dsp:sp>
    <dsp:sp modelId="{3F649C53-AC5A-884A-AAD5-4D51EB1AF42E}">
      <dsp:nvSpPr>
        <dsp:cNvPr id="0" name=""/>
        <dsp:cNvSpPr/>
      </dsp:nvSpPr>
      <dsp:spPr>
        <a:xfrm rot="10800000">
          <a:off x="5063827" y="3711197"/>
          <a:ext cx="656480" cy="239007"/>
        </a:xfrm>
        <a:prstGeom prst="rightArrow">
          <a:avLst/>
        </a:prstGeom>
        <a:solidFill>
          <a:schemeClr val="accent1"/>
        </a:solidFill>
        <a:ln w="1905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5135529" y="3758998"/>
        <a:ext cx="513076" cy="143405"/>
      </dsp:txXfrm>
    </dsp:sp>
    <dsp:sp modelId="{D3AF6444-8C70-EE47-8B79-803049A186BB}">
      <dsp:nvSpPr>
        <dsp:cNvPr id="0" name=""/>
        <dsp:cNvSpPr/>
      </dsp:nvSpPr>
      <dsp:spPr>
        <a:xfrm>
          <a:off x="1513401" y="3417542"/>
          <a:ext cx="3041216" cy="8263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Carry out lesson and tasks with students </a:t>
          </a:r>
        </a:p>
      </dsp:txBody>
      <dsp:txXfrm>
        <a:off x="1537603" y="3441744"/>
        <a:ext cx="2992812" cy="777914"/>
      </dsp:txXfrm>
    </dsp:sp>
    <dsp:sp modelId="{EF3E50B6-C1BE-254D-A5B9-F1F163A4EE00}">
      <dsp:nvSpPr>
        <dsp:cNvPr id="0" name=""/>
        <dsp:cNvSpPr/>
      </dsp:nvSpPr>
      <dsp:spPr>
        <a:xfrm rot="14673493">
          <a:off x="2332954" y="2927527"/>
          <a:ext cx="656480" cy="239007"/>
        </a:xfrm>
        <a:prstGeom prst="rightArrow">
          <a:avLst/>
        </a:prstGeom>
        <a:solidFill>
          <a:schemeClr val="accent1"/>
        </a:solidFill>
        <a:ln w="1905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2404656" y="2975328"/>
        <a:ext cx="513076" cy="143405"/>
      </dsp:txXfrm>
    </dsp:sp>
    <dsp:sp modelId="{F3C52FE2-ADED-6B45-9F99-E802B6A8BF94}">
      <dsp:nvSpPr>
        <dsp:cNvPr id="0" name=""/>
        <dsp:cNvSpPr/>
      </dsp:nvSpPr>
      <dsp:spPr>
        <a:xfrm>
          <a:off x="1011957" y="690804"/>
          <a:ext cx="2001286" cy="19857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Video record lesson, transcribe it, and retain students’ written work  </a:t>
          </a:r>
        </a:p>
      </dsp:txBody>
      <dsp:txXfrm>
        <a:off x="1070117" y="748964"/>
        <a:ext cx="1884966" cy="1869397"/>
      </dsp:txXfrm>
    </dsp:sp>
    <dsp:sp modelId="{E9035C16-C6F2-5F4C-9E95-AC33E48AAED9}">
      <dsp:nvSpPr>
        <dsp:cNvPr id="0" name=""/>
        <dsp:cNvSpPr/>
      </dsp:nvSpPr>
      <dsp:spPr>
        <a:xfrm rot="20337487">
          <a:off x="3334862" y="929205"/>
          <a:ext cx="656480" cy="239007"/>
        </a:xfrm>
        <a:prstGeom prst="rightArrow">
          <a:avLst/>
        </a:prstGeom>
        <a:solidFill>
          <a:schemeClr val="accent1"/>
        </a:solidFill>
        <a:ln w="1905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406564" y="977006"/>
        <a:ext cx="513076" cy="14340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0718E-4936-4AD6-ABF9-AC2890018186}" type="datetimeFigureOut">
              <a:rPr lang="en-US" smtClean="0"/>
              <a:t>8/9/2018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B67F8-C968-4415-A5FA-A769DCE96B65}" type="slidenum">
              <a:rPr lang="en-US" smtClean="0"/>
              <a:t>‹#›</a:t>
            </a:fld>
            <a:endParaRPr lang="en-US"/>
          </a:p>
        </p:txBody>
      </p:sp>
    </p:spTree>
    <p:extLst>
      <p:ext uri="{BB962C8B-B14F-4D97-AF65-F5344CB8AC3E}">
        <p14:creationId xmlns:p14="http://schemas.microsoft.com/office/powerpoint/2010/main" val="255797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worked with children coming out of 3rd grade entering 4th grade. Multiplication and division are foundational, to many mathematical ideas. They should gain procedural fluency and conceptual understanding in grades 3 through 5. But often children are taught the procedural manner without emphasis on conceptual understanding.</a:t>
            </a:r>
          </a:p>
        </p:txBody>
      </p:sp>
      <p:sp>
        <p:nvSpPr>
          <p:cNvPr id="4" name="Slide Number Placeholder 3"/>
          <p:cNvSpPr>
            <a:spLocks noGrp="1"/>
          </p:cNvSpPr>
          <p:nvPr>
            <p:ph type="sldNum" sz="quarter" idx="10"/>
          </p:nvPr>
        </p:nvSpPr>
        <p:spPr/>
        <p:txBody>
          <a:bodyPr/>
          <a:lstStyle/>
          <a:p>
            <a:fld id="{C92B67F8-C968-4415-A5FA-A769DCE96B65}" type="slidenum">
              <a:rPr lang="en-US" smtClean="0"/>
              <a:t>2</a:t>
            </a:fld>
            <a:endParaRPr lang="en-US"/>
          </a:p>
        </p:txBody>
      </p:sp>
    </p:spTree>
    <p:extLst>
      <p:ext uri="{BB962C8B-B14F-4D97-AF65-F5344CB8AC3E}">
        <p14:creationId xmlns:p14="http://schemas.microsoft.com/office/powerpoint/2010/main" val="62379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children’s lit book, 100 Hungry Ants was the stimulus for this set of lessons.  We realized that we wanted to continue with arrays, but connect them to the other ideas in multiplication…equal sized groups, skip counting, repeated addition, factors as dimensions and also connect it to division. We started with 24   because multiples of 12 have numerous factors…it worked out nicely to add 1 more ant to the pile to get 25 ants per child and 100 hungry ants all together.</a:t>
            </a:r>
          </a:p>
          <a:p>
            <a:r>
              <a:rPr lang="en-US" dirty="0"/>
              <a:t>Flip to the next slide at some point to show the ants in the array and point out the food they are going to</a:t>
            </a:r>
          </a:p>
        </p:txBody>
      </p:sp>
      <p:sp>
        <p:nvSpPr>
          <p:cNvPr id="4" name="Slide Number Placeholder 3"/>
          <p:cNvSpPr>
            <a:spLocks noGrp="1"/>
          </p:cNvSpPr>
          <p:nvPr>
            <p:ph type="sldNum" sz="quarter" idx="10"/>
          </p:nvPr>
        </p:nvSpPr>
        <p:spPr/>
        <p:txBody>
          <a:bodyPr/>
          <a:lstStyle/>
          <a:p>
            <a:fld id="{C92B67F8-C968-4415-A5FA-A769DCE96B65}" type="slidenum">
              <a:rPr lang="en-US" smtClean="0"/>
              <a:t>16</a:t>
            </a:fld>
            <a:endParaRPr lang="en-US"/>
          </a:p>
        </p:txBody>
      </p:sp>
    </p:spTree>
    <p:extLst>
      <p:ext uri="{BB962C8B-B14F-4D97-AF65-F5344CB8AC3E}">
        <p14:creationId xmlns:p14="http://schemas.microsoft.com/office/powerpoint/2010/main" val="130004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highlight their performance on this in contrast to pre-interview</a:t>
            </a:r>
          </a:p>
        </p:txBody>
      </p:sp>
      <p:sp>
        <p:nvSpPr>
          <p:cNvPr id="4" name="Slide Number Placeholder 3"/>
          <p:cNvSpPr>
            <a:spLocks noGrp="1"/>
          </p:cNvSpPr>
          <p:nvPr>
            <p:ph type="sldNum" sz="quarter" idx="10"/>
          </p:nvPr>
        </p:nvSpPr>
        <p:spPr/>
        <p:txBody>
          <a:bodyPr/>
          <a:lstStyle/>
          <a:p>
            <a:fld id="{C92B67F8-C968-4415-A5FA-A769DCE96B65}" type="slidenum">
              <a:rPr lang="en-US" smtClean="0"/>
              <a:t>18</a:t>
            </a:fld>
            <a:endParaRPr lang="en-US"/>
          </a:p>
        </p:txBody>
      </p:sp>
    </p:spTree>
    <p:extLst>
      <p:ext uri="{BB962C8B-B14F-4D97-AF65-F5344CB8AC3E}">
        <p14:creationId xmlns:p14="http://schemas.microsoft.com/office/powerpoint/2010/main" val="123025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highlight performance in contrast to pre-interview</a:t>
            </a:r>
          </a:p>
        </p:txBody>
      </p:sp>
      <p:sp>
        <p:nvSpPr>
          <p:cNvPr id="4" name="Slide Number Placeholder 3"/>
          <p:cNvSpPr>
            <a:spLocks noGrp="1"/>
          </p:cNvSpPr>
          <p:nvPr>
            <p:ph type="sldNum" sz="quarter" idx="10"/>
          </p:nvPr>
        </p:nvSpPr>
        <p:spPr/>
        <p:txBody>
          <a:bodyPr/>
          <a:lstStyle/>
          <a:p>
            <a:fld id="{C92B67F8-C968-4415-A5FA-A769DCE96B65}" type="slidenum">
              <a:rPr lang="en-US" smtClean="0"/>
              <a:t>19</a:t>
            </a:fld>
            <a:endParaRPr lang="en-US"/>
          </a:p>
        </p:txBody>
      </p:sp>
    </p:spTree>
    <p:extLst>
      <p:ext uri="{BB962C8B-B14F-4D97-AF65-F5344CB8AC3E}">
        <p14:creationId xmlns:p14="http://schemas.microsoft.com/office/powerpoint/2010/main" val="292870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getting the sum correct hindered the two of them,….but that they could do part b with their incorrect numbers (?)  Discuss the cool leap that Chloe made…her performance on this is amazing and shows how she learned to make connections between her isolated skills</a:t>
            </a:r>
          </a:p>
        </p:txBody>
      </p:sp>
      <p:sp>
        <p:nvSpPr>
          <p:cNvPr id="4" name="Slide Number Placeholder 3"/>
          <p:cNvSpPr>
            <a:spLocks noGrp="1"/>
          </p:cNvSpPr>
          <p:nvPr>
            <p:ph type="sldNum" sz="quarter" idx="10"/>
          </p:nvPr>
        </p:nvSpPr>
        <p:spPr/>
        <p:txBody>
          <a:bodyPr/>
          <a:lstStyle/>
          <a:p>
            <a:fld id="{C92B67F8-C968-4415-A5FA-A769DCE96B65}" type="slidenum">
              <a:rPr lang="en-US" smtClean="0"/>
              <a:t>20</a:t>
            </a:fld>
            <a:endParaRPr lang="en-US"/>
          </a:p>
        </p:txBody>
      </p:sp>
    </p:spTree>
    <p:extLst>
      <p:ext uri="{BB962C8B-B14F-4D97-AF65-F5344CB8AC3E}">
        <p14:creationId xmlns:p14="http://schemas.microsoft.com/office/powerpoint/2010/main" val="3123118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Try to paraphrase these results….</a:t>
            </a:r>
          </a:p>
        </p:txBody>
      </p:sp>
      <p:sp>
        <p:nvSpPr>
          <p:cNvPr id="4" name="Slide Number Placeholder 3"/>
          <p:cNvSpPr>
            <a:spLocks noGrp="1"/>
          </p:cNvSpPr>
          <p:nvPr>
            <p:ph type="sldNum" sz="quarter" idx="10"/>
          </p:nvPr>
        </p:nvSpPr>
        <p:spPr/>
        <p:txBody>
          <a:bodyPr/>
          <a:lstStyle/>
          <a:p>
            <a:fld id="{C92B67F8-C968-4415-A5FA-A769DCE96B65}" type="slidenum">
              <a:rPr lang="en-US" smtClean="0"/>
              <a:t>21</a:t>
            </a:fld>
            <a:endParaRPr lang="en-US"/>
          </a:p>
        </p:txBody>
      </p:sp>
    </p:spTree>
    <p:extLst>
      <p:ext uri="{BB962C8B-B14F-4D97-AF65-F5344CB8AC3E}">
        <p14:creationId xmlns:p14="http://schemas.microsoft.com/office/powerpoint/2010/main" val="916175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Portions of this slide can be read verbatim…Our purpose and research…..We wanted to designed an instructional sequence… and we posed a research question (read question from slide)</a:t>
            </a:r>
          </a:p>
        </p:txBody>
      </p:sp>
      <p:sp>
        <p:nvSpPr>
          <p:cNvPr id="4" name="Slide Number Placeholder 3"/>
          <p:cNvSpPr>
            <a:spLocks noGrp="1"/>
          </p:cNvSpPr>
          <p:nvPr>
            <p:ph type="sldNum" sz="quarter" idx="10"/>
          </p:nvPr>
        </p:nvSpPr>
        <p:spPr/>
        <p:txBody>
          <a:bodyPr/>
          <a:lstStyle/>
          <a:p>
            <a:fld id="{C92B67F8-C968-4415-A5FA-A769DCE96B65}" type="slidenum">
              <a:rPr lang="en-US" smtClean="0"/>
              <a:t>3</a:t>
            </a:fld>
            <a:endParaRPr lang="en-US"/>
          </a:p>
        </p:txBody>
      </p:sp>
    </p:spTree>
    <p:extLst>
      <p:ext uri="{BB962C8B-B14F-4D97-AF65-F5344CB8AC3E}">
        <p14:creationId xmlns:p14="http://schemas.microsoft.com/office/powerpoint/2010/main" val="294269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were creating the student learning goals we used the following standards to focus on our design (3.OA.1) 3</a:t>
            </a:r>
            <a:r>
              <a:rPr lang="en-US" baseline="30000" dirty="0"/>
              <a:t>rd</a:t>
            </a:r>
            <a:r>
              <a:rPr lang="en-US" dirty="0"/>
              <a:t> operations and algebraic thinking. Read the other standards, and actually 3.OA.5 was incidentally addressed throughout our lessons.</a:t>
            </a:r>
          </a:p>
        </p:txBody>
      </p:sp>
      <p:sp>
        <p:nvSpPr>
          <p:cNvPr id="4" name="Slide Number Placeholder 3"/>
          <p:cNvSpPr>
            <a:spLocks noGrp="1"/>
          </p:cNvSpPr>
          <p:nvPr>
            <p:ph type="sldNum" sz="quarter" idx="10"/>
          </p:nvPr>
        </p:nvSpPr>
        <p:spPr/>
        <p:txBody>
          <a:bodyPr/>
          <a:lstStyle/>
          <a:p>
            <a:fld id="{C92B67F8-C968-4415-A5FA-A769DCE96B65}" type="slidenum">
              <a:rPr lang="en-US" smtClean="0"/>
              <a:t>4</a:t>
            </a:fld>
            <a:endParaRPr lang="en-US"/>
          </a:p>
        </p:txBody>
      </p:sp>
    </p:spTree>
    <p:extLst>
      <p:ext uri="{BB962C8B-B14F-4D97-AF65-F5344CB8AC3E}">
        <p14:creationId xmlns:p14="http://schemas.microsoft.com/office/powerpoint/2010/main" val="3504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instructional sequence we would look through the literature for ideas that had been classroom tested to help us decide what tasks would move our students further along their individual learning trajectories.  We let them create their own stories, talk and share their reasoning, and worked with different methods of solving </a:t>
            </a:r>
            <a:r>
              <a:rPr lang="en-US" dirty="0" err="1"/>
              <a:t>mult</a:t>
            </a:r>
            <a:r>
              <a:rPr lang="en-US" dirty="0"/>
              <a:t> problems like skip counting (think 3,6,9,12…) aided by a hundreds chart, building arrays, using number lines with equal sized jumps.</a:t>
            </a:r>
          </a:p>
        </p:txBody>
      </p:sp>
      <p:sp>
        <p:nvSpPr>
          <p:cNvPr id="4" name="Slide Number Placeholder 3"/>
          <p:cNvSpPr>
            <a:spLocks noGrp="1"/>
          </p:cNvSpPr>
          <p:nvPr>
            <p:ph type="sldNum" sz="quarter" idx="10"/>
          </p:nvPr>
        </p:nvSpPr>
        <p:spPr/>
        <p:txBody>
          <a:bodyPr/>
          <a:lstStyle/>
          <a:p>
            <a:fld id="{C92B67F8-C968-4415-A5FA-A769DCE96B65}" type="slidenum">
              <a:rPr lang="en-US" smtClean="0"/>
              <a:t>5</a:t>
            </a:fld>
            <a:endParaRPr lang="en-US"/>
          </a:p>
        </p:txBody>
      </p:sp>
    </p:spTree>
    <p:extLst>
      <p:ext uri="{BB962C8B-B14F-4D97-AF65-F5344CB8AC3E}">
        <p14:creationId xmlns:p14="http://schemas.microsoft.com/office/powerpoint/2010/main" val="344486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task had 3 parts…part 1 asked the students to consider three different classes who had created tiles to be placed on a wall, the students were to sum these to get a grand total of 48 tiles that in part b they were to arrange into a rectangular array.</a:t>
            </a:r>
          </a:p>
        </p:txBody>
      </p:sp>
      <p:sp>
        <p:nvSpPr>
          <p:cNvPr id="4" name="Slide Number Placeholder 3"/>
          <p:cNvSpPr>
            <a:spLocks noGrp="1"/>
          </p:cNvSpPr>
          <p:nvPr>
            <p:ph type="sldNum" sz="quarter" idx="10"/>
          </p:nvPr>
        </p:nvSpPr>
        <p:spPr/>
        <p:txBody>
          <a:bodyPr/>
          <a:lstStyle/>
          <a:p>
            <a:fld id="{C92B67F8-C968-4415-A5FA-A769DCE96B65}" type="slidenum">
              <a:rPr lang="en-US" smtClean="0"/>
              <a:t>9</a:t>
            </a:fld>
            <a:endParaRPr lang="en-US"/>
          </a:p>
        </p:txBody>
      </p:sp>
    </p:spTree>
    <p:extLst>
      <p:ext uri="{BB962C8B-B14F-4D97-AF65-F5344CB8AC3E}">
        <p14:creationId xmlns:p14="http://schemas.microsoft.com/office/powerpoint/2010/main" val="388225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entered this cycle at the top as during week 1 we had the pre-interview data to analyze…this (along with the learning trajectory identified by our mentor) helped us create learning goals for the children based on where they were at in their understandings.  We then created a lesson that would address our students needs and move them further along their individual paths of understanding. This lesson was carried out on Thursday nights when our 4 children came to do math!  We video recorded the lesson, transcribed it.  This brought us back to the top of the cycle, where we went through a process of analyzing the transcripts and starting the cycle of create-formulate-carry out-video/transcribe-analyze (point to the slide as you capture this cycle).</a:t>
            </a:r>
          </a:p>
        </p:txBody>
      </p:sp>
      <p:sp>
        <p:nvSpPr>
          <p:cNvPr id="4" name="Slide Number Placeholder 3"/>
          <p:cNvSpPr>
            <a:spLocks noGrp="1"/>
          </p:cNvSpPr>
          <p:nvPr>
            <p:ph type="sldNum" sz="quarter" idx="10"/>
          </p:nvPr>
        </p:nvSpPr>
        <p:spPr/>
        <p:txBody>
          <a:bodyPr/>
          <a:lstStyle/>
          <a:p>
            <a:fld id="{C92B67F8-C968-4415-A5FA-A769DCE96B65}" type="slidenum">
              <a:rPr lang="en-US" smtClean="0"/>
              <a:t>10</a:t>
            </a:fld>
            <a:endParaRPr lang="en-US"/>
          </a:p>
        </p:txBody>
      </p:sp>
    </p:spTree>
    <p:extLst>
      <p:ext uri="{BB962C8B-B14F-4D97-AF65-F5344CB8AC3E}">
        <p14:creationId xmlns:p14="http://schemas.microsoft.com/office/powerpoint/2010/main" val="141313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do this and next slide together…Flip to the next slide to show a hundreds chart when discussing lesson 1</a:t>
            </a:r>
          </a:p>
          <a:p>
            <a:r>
              <a:rPr lang="en-US" dirty="0"/>
              <a:t>Quickly capture how you redesigned game and show game board on next slide</a:t>
            </a:r>
          </a:p>
          <a:p>
            <a:r>
              <a:rPr lang="en-US" dirty="0"/>
              <a:t>Share anecdote about Anthony and his cheerios or pancakes problem</a:t>
            </a:r>
          </a:p>
        </p:txBody>
      </p:sp>
      <p:sp>
        <p:nvSpPr>
          <p:cNvPr id="4" name="Slide Number Placeholder 3"/>
          <p:cNvSpPr>
            <a:spLocks noGrp="1"/>
          </p:cNvSpPr>
          <p:nvPr>
            <p:ph type="sldNum" sz="quarter" idx="10"/>
          </p:nvPr>
        </p:nvSpPr>
        <p:spPr/>
        <p:txBody>
          <a:bodyPr/>
          <a:lstStyle/>
          <a:p>
            <a:fld id="{C92B67F8-C968-4415-A5FA-A769DCE96B65}" type="slidenum">
              <a:rPr lang="en-US" smtClean="0"/>
              <a:t>11</a:t>
            </a:fld>
            <a:endParaRPr lang="en-US"/>
          </a:p>
        </p:txBody>
      </p:sp>
    </p:spTree>
    <p:extLst>
      <p:ext uri="{BB962C8B-B14F-4D97-AF65-F5344CB8AC3E}">
        <p14:creationId xmlns:p14="http://schemas.microsoft.com/office/powerpoint/2010/main" val="435792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quick overview of them and how you had them highlight the facts …Anthony said hard but could pop out facts, Lucas knew all, </a:t>
            </a:r>
            <a:r>
              <a:rPr lang="en-US" dirty="0" err="1"/>
              <a:t>etc</a:t>
            </a:r>
            <a:r>
              <a:rPr lang="en-US" dirty="0"/>
              <a:t>…</a:t>
            </a:r>
          </a:p>
          <a:p>
            <a:r>
              <a:rPr lang="en-US" dirty="0"/>
              <a:t>Give verbal example of problem and </a:t>
            </a:r>
            <a:r>
              <a:rPr lang="en-US" dirty="0" err="1"/>
              <a:t>associaatd</a:t>
            </a:r>
            <a:r>
              <a:rPr lang="en-US" dirty="0"/>
              <a:t> number sentence</a:t>
            </a:r>
          </a:p>
          <a:p>
            <a:r>
              <a:rPr lang="en-US" dirty="0"/>
              <a:t>Quickly describe the student work shown here</a:t>
            </a:r>
          </a:p>
          <a:p>
            <a:endParaRPr lang="en-US" dirty="0"/>
          </a:p>
        </p:txBody>
      </p:sp>
      <p:sp>
        <p:nvSpPr>
          <p:cNvPr id="4" name="Slide Number Placeholder 3"/>
          <p:cNvSpPr>
            <a:spLocks noGrp="1"/>
          </p:cNvSpPr>
          <p:nvPr>
            <p:ph type="sldNum" sz="quarter" idx="10"/>
          </p:nvPr>
        </p:nvSpPr>
        <p:spPr/>
        <p:txBody>
          <a:bodyPr/>
          <a:lstStyle/>
          <a:p>
            <a:fld id="{C92B67F8-C968-4415-A5FA-A769DCE96B65}" type="slidenum">
              <a:rPr lang="en-US" smtClean="0"/>
              <a:t>13</a:t>
            </a:fld>
            <a:endParaRPr lang="en-US"/>
          </a:p>
        </p:txBody>
      </p:sp>
    </p:spTree>
    <p:extLst>
      <p:ext uri="{BB962C8B-B14F-4D97-AF65-F5344CB8AC3E}">
        <p14:creationId xmlns:p14="http://schemas.microsoft.com/office/powerpoint/2010/main" val="304630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the lesson 1,2 slides  flip back and forth to the student work and discuss what they are seeing…when Chloe was working with the 4 by 9 array we realized that she was not making connections between her isolated multiplication strategy skills.  She knew that 9 times 4 was 36, and in previous work could use repeated addition to </a:t>
            </a:r>
            <a:r>
              <a:rPr lang="en-US" dirty="0" err="1"/>
              <a:t>sovle</a:t>
            </a:r>
            <a:r>
              <a:rPr lang="en-US" dirty="0"/>
              <a:t> a </a:t>
            </a:r>
            <a:r>
              <a:rPr lang="en-US" dirty="0" err="1"/>
              <a:t>mult</a:t>
            </a:r>
            <a:r>
              <a:rPr lang="en-US" dirty="0"/>
              <a:t> problem (</a:t>
            </a:r>
            <a:r>
              <a:rPr lang="en-US" dirty="0" err="1"/>
              <a:t>eg</a:t>
            </a:r>
            <a:r>
              <a:rPr lang="en-US" dirty="0"/>
              <a:t> 5 x 3 is 5 + 5 +5 =15) but when asked to represent the area as a repeated addition sentence she faltered and just added the dimensions of the array multiple times. When questioned she started to break up the array into </a:t>
            </a:r>
            <a:r>
              <a:rPr lang="en-US" dirty="0" err="1"/>
              <a:t>tetris</a:t>
            </a:r>
            <a:r>
              <a:rPr lang="en-US" dirty="0"/>
              <a:t> like pieces.  /this led us to focus on connecting their isolated skills in subsequent lessons.</a:t>
            </a:r>
          </a:p>
          <a:p>
            <a:r>
              <a:rPr lang="en-US" dirty="0"/>
              <a:t>The town activity was a success although </a:t>
            </a:r>
            <a:r>
              <a:rPr lang="en-US" dirty="0" err="1"/>
              <a:t>Iaasc</a:t>
            </a:r>
            <a:r>
              <a:rPr lang="en-US" dirty="0"/>
              <a:t> struggled with seeing the lines…fixed that next lesson</a:t>
            </a:r>
          </a:p>
        </p:txBody>
      </p:sp>
      <p:sp>
        <p:nvSpPr>
          <p:cNvPr id="4" name="Slide Number Placeholder 3"/>
          <p:cNvSpPr>
            <a:spLocks noGrp="1"/>
          </p:cNvSpPr>
          <p:nvPr>
            <p:ph type="sldNum" sz="quarter" idx="10"/>
          </p:nvPr>
        </p:nvSpPr>
        <p:spPr/>
        <p:txBody>
          <a:bodyPr/>
          <a:lstStyle/>
          <a:p>
            <a:fld id="{C92B67F8-C968-4415-A5FA-A769DCE96B65}" type="slidenum">
              <a:rPr lang="en-US" smtClean="0"/>
              <a:t>14</a:t>
            </a:fld>
            <a:endParaRPr lang="en-US"/>
          </a:p>
        </p:txBody>
      </p:sp>
    </p:spTree>
    <p:extLst>
      <p:ext uri="{BB962C8B-B14F-4D97-AF65-F5344CB8AC3E}">
        <p14:creationId xmlns:p14="http://schemas.microsoft.com/office/powerpoint/2010/main" val="312719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8/9/2018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8/9/2018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8/9/2018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8/9/2018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8/9/2018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8/9/2018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8/9/2018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urnonccmath.net" TargetMode="External"/><Relationship Id="rId2" Type="http://schemas.openxmlformats.org/officeDocument/2006/relationships/hyperlink" Target="http://www.corestandards.org/ma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AA5C-6D95-49AC-BB11-A4A6B5F436AD}"/>
              </a:ext>
            </a:extLst>
          </p:cNvPr>
          <p:cNvSpPr>
            <a:spLocks noGrp="1"/>
          </p:cNvSpPr>
          <p:nvPr>
            <p:ph type="ctrTitle"/>
          </p:nvPr>
        </p:nvSpPr>
        <p:spPr>
          <a:xfrm>
            <a:off x="2493346" y="2236763"/>
            <a:ext cx="9448800" cy="1395438"/>
          </a:xfrm>
        </p:spPr>
        <p:txBody>
          <a:bodyPr>
            <a:normAutofit/>
          </a:bodyPr>
          <a:lstStyle/>
          <a:p>
            <a:pPr algn="ctr"/>
            <a:r>
              <a:rPr lang="en-US" sz="4000" dirty="0"/>
              <a:t>building conceptual understanding of multiplication</a:t>
            </a:r>
          </a:p>
        </p:txBody>
      </p:sp>
      <p:sp>
        <p:nvSpPr>
          <p:cNvPr id="3" name="Subtitle 2">
            <a:extLst>
              <a:ext uri="{FF2B5EF4-FFF2-40B4-BE49-F238E27FC236}">
                <a16:creationId xmlns:a16="http://schemas.microsoft.com/office/drawing/2014/main" id="{1AD75D86-2651-4EE5-BBB4-474DBC9C8B06}"/>
              </a:ext>
            </a:extLst>
          </p:cNvPr>
          <p:cNvSpPr>
            <a:spLocks noGrp="1"/>
          </p:cNvSpPr>
          <p:nvPr>
            <p:ph type="subTitle" idx="1"/>
          </p:nvPr>
        </p:nvSpPr>
        <p:spPr/>
        <p:txBody>
          <a:bodyPr>
            <a:normAutofit fontScale="92500" lnSpcReduction="10000"/>
          </a:bodyPr>
          <a:lstStyle/>
          <a:p>
            <a:pPr algn="ctr"/>
            <a:endParaRPr lang="en-US" b="1" dirty="0"/>
          </a:p>
          <a:p>
            <a:pPr algn="ctr"/>
            <a:r>
              <a:rPr lang="en-US" dirty="0"/>
              <a:t>By: Daniela DiGena &amp; Angela Whidbee        Mentor: Dr. Jennifer A. Bergner</a:t>
            </a:r>
          </a:p>
        </p:txBody>
      </p:sp>
      <p:pic>
        <p:nvPicPr>
          <p:cNvPr id="1026" name="Picture 2" descr="Image result for NSF">
            <a:extLst>
              <a:ext uri="{FF2B5EF4-FFF2-40B4-BE49-F238E27FC236}">
                <a16:creationId xmlns:a16="http://schemas.microsoft.com/office/drawing/2014/main" id="{A73A66E7-E79D-4E36-BCF0-5BFA84633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96" y="0"/>
            <a:ext cx="2888201" cy="290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49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8D3F-110F-4781-83F3-E9A44F5AFED0}"/>
              </a:ext>
            </a:extLst>
          </p:cNvPr>
          <p:cNvSpPr>
            <a:spLocks noGrp="1"/>
          </p:cNvSpPr>
          <p:nvPr>
            <p:ph type="title"/>
          </p:nvPr>
        </p:nvSpPr>
        <p:spPr/>
        <p:txBody>
          <a:bodyPr/>
          <a:lstStyle/>
          <a:p>
            <a:r>
              <a:rPr lang="en-US" dirty="0"/>
              <a:t>Procedure for instructional sequence</a:t>
            </a:r>
          </a:p>
        </p:txBody>
      </p:sp>
      <p:graphicFrame>
        <p:nvGraphicFramePr>
          <p:cNvPr id="4" name="Content Placeholder 3">
            <a:extLst>
              <a:ext uri="{FF2B5EF4-FFF2-40B4-BE49-F238E27FC236}">
                <a16:creationId xmlns:a16="http://schemas.microsoft.com/office/drawing/2014/main" id="{9E656F96-4683-4200-A667-84FEFB163A4B}"/>
              </a:ext>
            </a:extLst>
          </p:cNvPr>
          <p:cNvGraphicFramePr>
            <a:graphicFrameLocks noGrp="1"/>
          </p:cNvGraphicFramePr>
          <p:nvPr>
            <p:ph idx="1"/>
            <p:extLst>
              <p:ext uri="{D42A27DB-BD31-4B8C-83A1-F6EECF244321}">
                <p14:modId xmlns:p14="http://schemas.microsoft.com/office/powerpoint/2010/main" val="1051815816"/>
              </p:ext>
            </p:extLst>
          </p:nvPr>
        </p:nvGraphicFramePr>
        <p:xfrm>
          <a:off x="685800" y="2057401"/>
          <a:ext cx="108204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86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D18E-CDFE-4BAF-A22E-1C3285AFA9A5}"/>
              </a:ext>
            </a:extLst>
          </p:cNvPr>
          <p:cNvSpPr>
            <a:spLocks noGrp="1"/>
          </p:cNvSpPr>
          <p:nvPr>
            <p:ph type="title"/>
          </p:nvPr>
        </p:nvSpPr>
        <p:spPr/>
        <p:txBody>
          <a:bodyPr>
            <a:normAutofit fontScale="90000"/>
          </a:bodyPr>
          <a:lstStyle/>
          <a:p>
            <a:pPr algn="ctr"/>
            <a:r>
              <a:rPr lang="en-US" dirty="0"/>
              <a:t>Lesson 1 &amp; lesson 2:</a:t>
            </a:r>
            <a:br>
              <a:rPr lang="en-US" dirty="0"/>
            </a:br>
            <a:r>
              <a:rPr lang="en-US" sz="3600" dirty="0"/>
              <a:t>connecting skip counting to multiplication</a:t>
            </a:r>
          </a:p>
        </p:txBody>
      </p:sp>
      <p:sp>
        <p:nvSpPr>
          <p:cNvPr id="4" name="Content Placeholder 3">
            <a:extLst>
              <a:ext uri="{FF2B5EF4-FFF2-40B4-BE49-F238E27FC236}">
                <a16:creationId xmlns:a16="http://schemas.microsoft.com/office/drawing/2014/main" id="{E1BD5FA6-F044-44E8-91B9-B0BDBB8AB99F}"/>
              </a:ext>
            </a:extLst>
          </p:cNvPr>
          <p:cNvSpPr>
            <a:spLocks noGrp="1"/>
          </p:cNvSpPr>
          <p:nvPr>
            <p:ph idx="1"/>
          </p:nvPr>
        </p:nvSpPr>
        <p:spPr/>
        <p:txBody>
          <a:bodyPr>
            <a:normAutofit/>
          </a:bodyPr>
          <a:lstStyle/>
          <a:p>
            <a:pPr marL="0" lvl="0" indent="0" defTabSz="3657454">
              <a:lnSpc>
                <a:spcPct val="100000"/>
              </a:lnSpc>
              <a:spcBef>
                <a:spcPts val="0"/>
              </a:spcBef>
              <a:buNone/>
            </a:pPr>
            <a:r>
              <a:rPr lang="en-US" sz="2000" b="1" dirty="0">
                <a:solidFill>
                  <a:prstClr val="black"/>
                </a:solidFill>
                <a:latin typeface="Calibri"/>
              </a:rPr>
              <a:t>Lesson One: </a:t>
            </a:r>
            <a:r>
              <a:rPr lang="en-US" sz="2000" dirty="0">
                <a:solidFill>
                  <a:prstClr val="black"/>
                </a:solidFill>
                <a:latin typeface="Calibri"/>
              </a:rPr>
              <a:t>Our first lesson was designed to continue developing the students’ ability to skip count with different numbers in order to prepare them for multiplication. </a:t>
            </a:r>
          </a:p>
          <a:p>
            <a:pPr defTabSz="3657454">
              <a:lnSpc>
                <a:spcPct val="100000"/>
              </a:lnSpc>
              <a:spcBef>
                <a:spcPts val="0"/>
              </a:spcBef>
            </a:pPr>
            <a:r>
              <a:rPr lang="en-US" sz="2000" dirty="0">
                <a:solidFill>
                  <a:prstClr val="black"/>
                </a:solidFill>
                <a:latin typeface="Calibri"/>
              </a:rPr>
              <a:t>Students used 100’s charts to skip count by different numbers, (i.e., 2, 3, 4, 5).</a:t>
            </a:r>
          </a:p>
          <a:p>
            <a:pPr defTabSz="3657454">
              <a:lnSpc>
                <a:spcPct val="100000"/>
              </a:lnSpc>
              <a:spcBef>
                <a:spcPts val="0"/>
              </a:spcBef>
            </a:pPr>
            <a:r>
              <a:rPr lang="en-US" sz="2000" dirty="0">
                <a:solidFill>
                  <a:prstClr val="black"/>
                </a:solidFill>
                <a:latin typeface="Calibri"/>
              </a:rPr>
              <a:t>Students did well but struggled with skip counting by 3’s.</a:t>
            </a:r>
          </a:p>
          <a:p>
            <a:pPr defTabSz="3657454">
              <a:lnSpc>
                <a:spcPct val="100000"/>
              </a:lnSpc>
              <a:spcBef>
                <a:spcPts val="0"/>
              </a:spcBef>
            </a:pPr>
            <a:r>
              <a:rPr lang="en-US" sz="2000" dirty="0">
                <a:solidFill>
                  <a:prstClr val="black"/>
                </a:solidFill>
                <a:latin typeface="Calibri"/>
              </a:rPr>
              <a:t>We introduced a game to connect multiplication to equal shares of an object.</a:t>
            </a:r>
          </a:p>
          <a:p>
            <a:pPr marL="0" lvl="0" indent="0" defTabSz="3657454">
              <a:lnSpc>
                <a:spcPct val="100000"/>
              </a:lnSpc>
              <a:spcBef>
                <a:spcPts val="0"/>
              </a:spcBef>
              <a:buNone/>
            </a:pPr>
            <a:endParaRPr lang="en-US" sz="2000" dirty="0">
              <a:solidFill>
                <a:prstClr val="black"/>
              </a:solidFill>
              <a:latin typeface="Calibri"/>
            </a:endParaRPr>
          </a:p>
          <a:p>
            <a:pPr marL="0" lvl="0" indent="0" defTabSz="3657454">
              <a:lnSpc>
                <a:spcPct val="100000"/>
              </a:lnSpc>
              <a:spcBef>
                <a:spcPts val="0"/>
              </a:spcBef>
              <a:buNone/>
            </a:pPr>
            <a:r>
              <a:rPr lang="en-US" sz="2000" b="1" dirty="0">
                <a:solidFill>
                  <a:prstClr val="black"/>
                </a:solidFill>
                <a:latin typeface="Calibri"/>
              </a:rPr>
              <a:t>Lesson Two: </a:t>
            </a:r>
            <a:r>
              <a:rPr lang="en-US" sz="2000" dirty="0">
                <a:solidFill>
                  <a:prstClr val="black"/>
                </a:solidFill>
                <a:latin typeface="Calibri"/>
              </a:rPr>
              <a:t>Was designed to further develop the students’ abilities to skip count and introduce multiplication number sentences.</a:t>
            </a:r>
          </a:p>
          <a:p>
            <a:pPr defTabSz="3657454">
              <a:lnSpc>
                <a:spcPct val="100000"/>
              </a:lnSpc>
              <a:spcBef>
                <a:spcPts val="0"/>
              </a:spcBef>
            </a:pPr>
            <a:r>
              <a:rPr lang="en-US" sz="2000" dirty="0">
                <a:latin typeface="Calibri" panose="020F0502020204030204" pitchFamily="34" charset="0"/>
                <a:cs typeface="Calibri" panose="020F0502020204030204" pitchFamily="34" charset="0"/>
              </a:rPr>
              <a:t>We redesigned the game for the students to be able to create multiplication number sentences.</a:t>
            </a:r>
          </a:p>
          <a:p>
            <a:pPr defTabSz="3657454">
              <a:lnSpc>
                <a:spcPct val="100000"/>
              </a:lnSpc>
              <a:spcBef>
                <a:spcPts val="0"/>
              </a:spcBef>
            </a:pPr>
            <a:r>
              <a:rPr lang="en-US" sz="2000" dirty="0">
                <a:latin typeface="Calibri" panose="020F0502020204030204" pitchFamily="34" charset="0"/>
                <a:cs typeface="Calibri" panose="020F0502020204030204" pitchFamily="34" charset="0"/>
              </a:rPr>
              <a:t>Students created their own multiplication and addition/subtraction number sentences stories.</a:t>
            </a:r>
          </a:p>
          <a:p>
            <a:pPr defTabSz="3657454">
              <a:lnSpc>
                <a:spcPct val="100000"/>
              </a:lnSpc>
              <a:spcBef>
                <a:spcPts val="0"/>
              </a:spcBef>
            </a:pPr>
            <a:r>
              <a:rPr lang="en-US" sz="2000" dirty="0">
                <a:latin typeface="Calibri" panose="020F0502020204030204" pitchFamily="34" charset="0"/>
                <a:cs typeface="Calibri" panose="020F0502020204030204" pitchFamily="34" charset="0"/>
              </a:rPr>
              <a:t>Each story consisted of a beginning (multiplication sentence), a middle (addition/subtraction sentence) and a ending (multiplication and addition/subtraction sentence combined, e.g.  3 x 4 – 5).</a:t>
            </a:r>
          </a:p>
        </p:txBody>
      </p:sp>
    </p:spTree>
    <p:extLst>
      <p:ext uri="{BB962C8B-B14F-4D97-AF65-F5344CB8AC3E}">
        <p14:creationId xmlns:p14="http://schemas.microsoft.com/office/powerpoint/2010/main" val="1496015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45B1-B498-4625-9D3C-2F0F8A4AED7B}"/>
              </a:ext>
            </a:extLst>
          </p:cNvPr>
          <p:cNvSpPr>
            <a:spLocks noGrp="1"/>
          </p:cNvSpPr>
          <p:nvPr>
            <p:ph type="title"/>
          </p:nvPr>
        </p:nvSpPr>
        <p:spPr/>
        <p:txBody>
          <a:bodyPr/>
          <a:lstStyle/>
          <a:p>
            <a:r>
              <a:rPr lang="en-US" dirty="0"/>
              <a:t>Lesson 1 &amp; 2: student work</a:t>
            </a:r>
          </a:p>
        </p:txBody>
      </p:sp>
      <p:pic>
        <p:nvPicPr>
          <p:cNvPr id="7" name="Content Placeholder 6" descr="A screenshot of a cell phone&#10;&#10;Description generated with high confidence">
            <a:extLst>
              <a:ext uri="{FF2B5EF4-FFF2-40B4-BE49-F238E27FC236}">
                <a16:creationId xmlns:a16="http://schemas.microsoft.com/office/drawing/2014/main" id="{A98F09D7-C99B-4B1A-9E55-7B33B93BB381}"/>
              </a:ext>
            </a:extLst>
          </p:cNvPr>
          <p:cNvPicPr>
            <a:picLocks noGrp="1" noChangeAspect="1"/>
          </p:cNvPicPr>
          <p:nvPr>
            <p:ph sz="half" idx="1"/>
          </p:nvPr>
        </p:nvPicPr>
        <p:blipFill>
          <a:blip r:embed="rId2"/>
          <a:stretch>
            <a:fillRect/>
          </a:stretch>
        </p:blipFill>
        <p:spPr>
          <a:xfrm>
            <a:off x="1379094" y="2057401"/>
            <a:ext cx="3732551" cy="4160837"/>
          </a:xfrm>
        </p:spPr>
      </p:pic>
      <p:pic>
        <p:nvPicPr>
          <p:cNvPr id="5" name="Content Placeholder 4" descr="Screen Shot 2018-07-16 at 10.50.23 AM.png">
            <a:extLst>
              <a:ext uri="{FF2B5EF4-FFF2-40B4-BE49-F238E27FC236}">
                <a16:creationId xmlns:a16="http://schemas.microsoft.com/office/drawing/2014/main" id="{0D04797B-4CFC-49FC-93E8-6D9DD92727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3" y="2194559"/>
            <a:ext cx="5167310" cy="3899068"/>
          </a:xfrm>
          <a:prstGeom prst="rect">
            <a:avLst/>
          </a:prstGeom>
        </p:spPr>
      </p:pic>
    </p:spTree>
    <p:extLst>
      <p:ext uri="{BB962C8B-B14F-4D97-AF65-F5344CB8AC3E}">
        <p14:creationId xmlns:p14="http://schemas.microsoft.com/office/powerpoint/2010/main" val="418179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4477-25F3-40CD-AD6D-C053FE0DE234}"/>
              </a:ext>
            </a:extLst>
          </p:cNvPr>
          <p:cNvSpPr>
            <a:spLocks noGrp="1"/>
          </p:cNvSpPr>
          <p:nvPr>
            <p:ph type="title"/>
          </p:nvPr>
        </p:nvSpPr>
        <p:spPr/>
        <p:txBody>
          <a:bodyPr/>
          <a:lstStyle/>
          <a:p>
            <a:r>
              <a:rPr lang="en-US" dirty="0"/>
              <a:t>Lesson 3: transitional lesson</a:t>
            </a:r>
          </a:p>
        </p:txBody>
      </p:sp>
      <p:sp>
        <p:nvSpPr>
          <p:cNvPr id="5" name="Content Placeholder 4">
            <a:extLst>
              <a:ext uri="{FF2B5EF4-FFF2-40B4-BE49-F238E27FC236}">
                <a16:creationId xmlns:a16="http://schemas.microsoft.com/office/drawing/2014/main" id="{0779E0F8-448E-4CCB-8F18-DA216537521E}"/>
              </a:ext>
            </a:extLst>
          </p:cNvPr>
          <p:cNvSpPr>
            <a:spLocks noGrp="1"/>
          </p:cNvSpPr>
          <p:nvPr>
            <p:ph sz="half" idx="1"/>
          </p:nvPr>
        </p:nvSpPr>
        <p:spPr/>
        <p:txBody>
          <a:bodyPr>
            <a:normAutofit lnSpcReduction="10000"/>
          </a:bodyPr>
          <a:lstStyle/>
          <a:p>
            <a:pPr marL="0" indent="0">
              <a:buNone/>
            </a:pPr>
            <a:r>
              <a:rPr lang="en-US" sz="2000" b="1" dirty="0"/>
              <a:t>Lesson 3:</a:t>
            </a:r>
            <a:r>
              <a:rPr lang="en-US" sz="2000" dirty="0"/>
              <a:t>  A transitional lesson </a:t>
            </a:r>
          </a:p>
          <a:p>
            <a:r>
              <a:rPr lang="en-US" sz="2000" dirty="0"/>
              <a:t>Students finished number sentence stories from the previous lesson</a:t>
            </a:r>
          </a:p>
          <a:p>
            <a:r>
              <a:rPr lang="en-US" sz="2000" dirty="0"/>
              <a:t>Students were given fact fluency worksheets to gauge their strengths and weakness with number facts; students were at different levels.</a:t>
            </a:r>
          </a:p>
          <a:p>
            <a:r>
              <a:rPr lang="en-US" sz="2000" dirty="0"/>
              <a:t>Students were given multiplication word problem worksheets where they created a multiplication number sentence from the information given. They also created their own multiplication word problems once they finished the worksheet.</a:t>
            </a:r>
          </a:p>
        </p:txBody>
      </p:sp>
      <p:pic>
        <p:nvPicPr>
          <p:cNvPr id="6" name="Content Placeholder 5" descr="Ryan's work&#10;&#10;&#10;Description generated with high confidence">
            <a:extLst>
              <a:ext uri="{FF2B5EF4-FFF2-40B4-BE49-F238E27FC236}">
                <a16:creationId xmlns:a16="http://schemas.microsoft.com/office/drawing/2014/main" id="{274DA0ED-4E1A-4AE7-88A3-E959233AC1EE}"/>
              </a:ext>
            </a:extLst>
          </p:cNvPr>
          <p:cNvPicPr>
            <a:picLocks noGrp="1" noChangeAspect="1"/>
          </p:cNvPicPr>
          <p:nvPr>
            <p:ph sz="half" idx="2"/>
          </p:nvPr>
        </p:nvPicPr>
        <p:blipFill>
          <a:blip r:embed="rId3"/>
          <a:stretch>
            <a:fillRect/>
          </a:stretch>
        </p:blipFill>
        <p:spPr>
          <a:xfrm rot="5400000">
            <a:off x="6880485" y="2193925"/>
            <a:ext cx="4002374" cy="4024313"/>
          </a:xfrm>
        </p:spPr>
      </p:pic>
    </p:spTree>
    <p:extLst>
      <p:ext uri="{BB962C8B-B14F-4D97-AF65-F5344CB8AC3E}">
        <p14:creationId xmlns:p14="http://schemas.microsoft.com/office/powerpoint/2010/main" val="133044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60C2-A120-4154-8BD4-C74E3E59BD17}"/>
              </a:ext>
            </a:extLst>
          </p:cNvPr>
          <p:cNvSpPr>
            <a:spLocks noGrp="1"/>
          </p:cNvSpPr>
          <p:nvPr>
            <p:ph type="title"/>
          </p:nvPr>
        </p:nvSpPr>
        <p:spPr/>
        <p:txBody>
          <a:bodyPr>
            <a:normAutofit fontScale="90000"/>
          </a:bodyPr>
          <a:lstStyle/>
          <a:p>
            <a:pPr algn="ctr"/>
            <a:r>
              <a:rPr lang="en-US" dirty="0"/>
              <a:t>Lesson 4 &amp; lesson 5:</a:t>
            </a:r>
            <a:br>
              <a:rPr lang="en-US" dirty="0"/>
            </a:br>
            <a:r>
              <a:rPr lang="en-US" dirty="0"/>
              <a:t>grouping and arrays with area </a:t>
            </a:r>
          </a:p>
        </p:txBody>
      </p:sp>
      <p:sp>
        <p:nvSpPr>
          <p:cNvPr id="3" name="Content Placeholder 2">
            <a:extLst>
              <a:ext uri="{FF2B5EF4-FFF2-40B4-BE49-F238E27FC236}">
                <a16:creationId xmlns:a16="http://schemas.microsoft.com/office/drawing/2014/main" id="{E6B9E3E4-449E-4C74-AC3E-5B016124E1AA}"/>
              </a:ext>
            </a:extLst>
          </p:cNvPr>
          <p:cNvSpPr>
            <a:spLocks noGrp="1"/>
          </p:cNvSpPr>
          <p:nvPr>
            <p:ph idx="1"/>
          </p:nvPr>
        </p:nvSpPr>
        <p:spPr/>
        <p:txBody>
          <a:bodyPr>
            <a:normAutofit/>
          </a:bodyPr>
          <a:lstStyle/>
          <a:p>
            <a:pPr marL="0" indent="0">
              <a:buNone/>
            </a:pPr>
            <a:r>
              <a:rPr lang="en-US" sz="2000" b="1" dirty="0">
                <a:latin typeface="Calibri" panose="020F0502020204030204" pitchFamily="34" charset="0"/>
                <a:cs typeface="Calibri" panose="020F0502020204030204" pitchFamily="34" charset="0"/>
              </a:rPr>
              <a:t>Lesson Four: </a:t>
            </a:r>
            <a:r>
              <a:rPr lang="en-US" sz="2000" dirty="0">
                <a:latin typeface="Calibri" panose="020F0502020204030204" pitchFamily="34" charset="0"/>
                <a:cs typeface="Calibri" panose="020F0502020204030204" pitchFamily="34" charset="0"/>
              </a:rPr>
              <a:t>The students were introduced to the interactive smart board and were asked to create rectangular arrays from multiplication sentences. </a:t>
            </a:r>
          </a:p>
          <a:p>
            <a:r>
              <a:rPr lang="en-US" sz="2000" dirty="0">
                <a:latin typeface="Calibri" panose="020F0502020204030204" pitchFamily="34" charset="0"/>
                <a:cs typeface="Calibri" panose="020F0502020204030204" pitchFamily="34" charset="0"/>
              </a:rPr>
              <a:t>Students explained their grouping methods to one another and the commutative property was briefly discussed.</a:t>
            </a:r>
          </a:p>
          <a:p>
            <a:r>
              <a:rPr lang="en-US" sz="2000" dirty="0">
                <a:latin typeface="Calibri" panose="020F0502020204030204" pitchFamily="34" charset="0"/>
                <a:cs typeface="Calibri" panose="020F0502020204030204" pitchFamily="34" charset="0"/>
              </a:rPr>
              <a:t>The students used this knowledge to build rectangular arrays and determine their areas.  </a:t>
            </a:r>
          </a:p>
          <a:p>
            <a:pPr marL="0" indent="0">
              <a:buNone/>
            </a:pPr>
            <a:r>
              <a:rPr lang="en-US" sz="2000" b="1" dirty="0">
                <a:latin typeface="Calibri" panose="020F0502020204030204" pitchFamily="34" charset="0"/>
                <a:cs typeface="Calibri" panose="020F0502020204030204" pitchFamily="34" charset="0"/>
              </a:rPr>
              <a:t>Lesson Five: </a:t>
            </a:r>
            <a:r>
              <a:rPr lang="en-US" sz="2000" dirty="0">
                <a:latin typeface="Calibri" panose="020F0502020204030204" pitchFamily="34" charset="0"/>
                <a:cs typeface="Calibri" panose="020F0502020204030204" pitchFamily="34" charset="0"/>
              </a:rPr>
              <a:t>The students constructed pools from rectangular arrays and calculated area of the figures together on an interactive smart board.</a:t>
            </a:r>
          </a:p>
          <a:p>
            <a:r>
              <a:rPr lang="en-US" sz="2000" dirty="0">
                <a:latin typeface="Calibri" panose="020F0502020204030204" pitchFamily="34" charset="0"/>
                <a:cs typeface="Calibri" panose="020F0502020204030204" pitchFamily="34" charset="0"/>
              </a:rPr>
              <a:t>Students were given grid paper to construct their own towns made of specified rectangular arrays (e.g., arrays with 24 blocks or an array that is 3 by 5). </a:t>
            </a:r>
          </a:p>
          <a:p>
            <a:r>
              <a:rPr lang="en-US" sz="2000" dirty="0">
                <a:latin typeface="Calibri" panose="020F0502020204030204" pitchFamily="34" charset="0"/>
                <a:cs typeface="Calibri" panose="020F0502020204030204" pitchFamily="34" charset="0"/>
              </a:rPr>
              <a:t>This allowed them to learn the different ways that arrays can be built with the same area and gave them the opportunity to be creative and share their work.</a:t>
            </a:r>
          </a:p>
        </p:txBody>
      </p:sp>
    </p:spTree>
    <p:extLst>
      <p:ext uri="{BB962C8B-B14F-4D97-AF65-F5344CB8AC3E}">
        <p14:creationId xmlns:p14="http://schemas.microsoft.com/office/powerpoint/2010/main" val="1591361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0BAA9-C543-48F1-91DC-5A5FD505A626}"/>
              </a:ext>
            </a:extLst>
          </p:cNvPr>
          <p:cNvSpPr>
            <a:spLocks noGrp="1"/>
          </p:cNvSpPr>
          <p:nvPr>
            <p:ph type="title"/>
          </p:nvPr>
        </p:nvSpPr>
        <p:spPr/>
        <p:txBody>
          <a:bodyPr/>
          <a:lstStyle/>
          <a:p>
            <a:r>
              <a:rPr lang="en-US" dirty="0"/>
              <a:t>Lesson 4 &amp; 5: student work</a:t>
            </a:r>
          </a:p>
        </p:txBody>
      </p:sp>
      <p:pic>
        <p:nvPicPr>
          <p:cNvPr id="3" name="Content Placeholder 2" descr="A close up of text on a whiteboard&#10;&#10;Description generated with high confidence">
            <a:extLst>
              <a:ext uri="{FF2B5EF4-FFF2-40B4-BE49-F238E27FC236}">
                <a16:creationId xmlns:a16="http://schemas.microsoft.com/office/drawing/2014/main" id="{9875F92F-8C0D-42C7-A9A1-74D9EFF3F540}"/>
              </a:ext>
            </a:extLst>
          </p:cNvPr>
          <p:cNvPicPr>
            <a:picLocks noGrp="1" noChangeAspect="1"/>
          </p:cNvPicPr>
          <p:nvPr>
            <p:ph sz="half" idx="1"/>
          </p:nvPr>
        </p:nvPicPr>
        <p:blipFill>
          <a:blip r:embed="rId2"/>
          <a:stretch>
            <a:fillRect/>
          </a:stretch>
        </p:blipFill>
        <p:spPr>
          <a:xfrm>
            <a:off x="1227385" y="2193315"/>
            <a:ext cx="4513696" cy="3900312"/>
          </a:xfrm>
        </p:spPr>
      </p:pic>
      <p:pic>
        <p:nvPicPr>
          <p:cNvPr id="7" name="Content Placeholder 6" descr="Screen Shot 2018-07-24 at 11.04.40 AM.png">
            <a:extLst>
              <a:ext uri="{FF2B5EF4-FFF2-40B4-BE49-F238E27FC236}">
                <a16:creationId xmlns:a16="http://schemas.microsoft.com/office/drawing/2014/main" id="{86FE72A8-248F-4EBD-9272-4D012381586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9751"/>
          <a:stretch/>
        </p:blipFill>
        <p:spPr>
          <a:xfrm rot="16200000">
            <a:off x="6779669" y="1934369"/>
            <a:ext cx="4024126" cy="4542020"/>
          </a:xfrm>
          <a:prstGeom prst="rect">
            <a:avLst/>
          </a:prstGeom>
        </p:spPr>
      </p:pic>
    </p:spTree>
    <p:extLst>
      <p:ext uri="{BB962C8B-B14F-4D97-AF65-F5344CB8AC3E}">
        <p14:creationId xmlns:p14="http://schemas.microsoft.com/office/powerpoint/2010/main" val="327489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CD04-6E3A-4B1F-8202-426CC7D458B1}"/>
              </a:ext>
            </a:extLst>
          </p:cNvPr>
          <p:cNvSpPr>
            <a:spLocks noGrp="1"/>
          </p:cNvSpPr>
          <p:nvPr>
            <p:ph type="title"/>
          </p:nvPr>
        </p:nvSpPr>
        <p:spPr>
          <a:xfrm>
            <a:off x="1524000" y="764373"/>
            <a:ext cx="9982200" cy="1293028"/>
          </a:xfrm>
        </p:spPr>
        <p:txBody>
          <a:bodyPr>
            <a:normAutofit fontScale="90000"/>
          </a:bodyPr>
          <a:lstStyle/>
          <a:p>
            <a:pPr algn="ctr"/>
            <a:r>
              <a:rPr lang="en-US" dirty="0"/>
              <a:t>Lesson 6 &amp; lesson 7:</a:t>
            </a:r>
            <a:br>
              <a:rPr lang="en-US" dirty="0"/>
            </a:br>
            <a:r>
              <a:rPr lang="en-US" dirty="0"/>
              <a:t>100 hungry ants and division with and without remainders</a:t>
            </a:r>
          </a:p>
        </p:txBody>
      </p:sp>
      <p:sp>
        <p:nvSpPr>
          <p:cNvPr id="3" name="Content Placeholder 2">
            <a:extLst>
              <a:ext uri="{FF2B5EF4-FFF2-40B4-BE49-F238E27FC236}">
                <a16:creationId xmlns:a16="http://schemas.microsoft.com/office/drawing/2014/main" id="{2B6240C8-79B1-4803-B78F-0B9032535422}"/>
              </a:ext>
            </a:extLst>
          </p:cNvPr>
          <p:cNvSpPr>
            <a:spLocks noGrp="1"/>
          </p:cNvSpPr>
          <p:nvPr>
            <p:ph idx="1"/>
          </p:nvPr>
        </p:nvSpPr>
        <p:spPr>
          <a:xfrm>
            <a:off x="434300" y="2297866"/>
            <a:ext cx="10820400" cy="4024125"/>
          </a:xfrm>
        </p:spPr>
        <p:txBody>
          <a:bodyPr>
            <a:normAutofit fontScale="70000" lnSpcReduction="20000"/>
          </a:bodyPr>
          <a:lstStyle/>
          <a:p>
            <a:pPr marL="0" indent="0">
              <a:buNone/>
            </a:pPr>
            <a:r>
              <a:rPr lang="en-US" sz="2700" b="1" dirty="0">
                <a:latin typeface="Calibri" panose="020F0502020204030204" pitchFamily="34" charset="0"/>
                <a:cs typeface="Calibri" panose="020F0502020204030204" pitchFamily="34" charset="0"/>
              </a:rPr>
              <a:t>Lesson 6:</a:t>
            </a:r>
            <a:r>
              <a:rPr lang="en-US" sz="2700" dirty="0">
                <a:latin typeface="Calibri" panose="020F0502020204030204" pitchFamily="34" charset="0"/>
                <a:cs typeface="Calibri" panose="020F0502020204030204" pitchFamily="34" charset="0"/>
              </a:rPr>
              <a:t> During this lesson the students were given back their town maps to finish. </a:t>
            </a:r>
          </a:p>
          <a:p>
            <a:r>
              <a:rPr lang="en-US" sz="2700" dirty="0">
                <a:latin typeface="Calibri" panose="020F0502020204030204" pitchFamily="34" charset="0"/>
                <a:cs typeface="Calibri" panose="020F0502020204030204" pitchFamily="34" charset="0"/>
              </a:rPr>
              <a:t>Students hung their work up for a gallery walk to explain to their peers their favorite building  and the building’s area and dimensions. </a:t>
            </a:r>
          </a:p>
          <a:p>
            <a:r>
              <a:rPr lang="en-US" sz="2700" dirty="0">
                <a:latin typeface="Calibri" panose="020F0502020204030204" pitchFamily="34" charset="0"/>
                <a:cs typeface="Calibri" panose="020F0502020204030204" pitchFamily="34" charset="0"/>
              </a:rPr>
              <a:t>Also during this lesson, each student was given 24 ants and red checkered picnic boards. The students explored all rectangular arrays that they could make with the number 24. </a:t>
            </a:r>
          </a:p>
          <a:p>
            <a:r>
              <a:rPr lang="en-US" sz="2700" dirty="0">
                <a:latin typeface="Calibri" panose="020F0502020204030204" pitchFamily="34" charset="0"/>
                <a:cs typeface="Calibri" panose="020F0502020204030204" pitchFamily="34" charset="0"/>
              </a:rPr>
              <a:t>The students were given an extra ant (now making 25 ants) to explore the topic of division and remainders, and attempted to create arrays for equal rows of 2, 3, 4, and 6. </a:t>
            </a:r>
          </a:p>
          <a:p>
            <a:pPr marL="0" indent="0">
              <a:buNone/>
            </a:pPr>
            <a:r>
              <a:rPr lang="en-US" sz="2700" b="1" dirty="0">
                <a:latin typeface="Calibri" panose="020F0502020204030204" pitchFamily="34" charset="0"/>
                <a:cs typeface="Calibri" panose="020F0502020204030204" pitchFamily="34" charset="0"/>
              </a:rPr>
              <a:t>Lesson 7: </a:t>
            </a:r>
            <a:r>
              <a:rPr lang="en-US" sz="2700" dirty="0">
                <a:latin typeface="Calibri" panose="020F0502020204030204" pitchFamily="34" charset="0"/>
                <a:cs typeface="Calibri" panose="020F0502020204030204" pitchFamily="34" charset="0"/>
              </a:rPr>
              <a:t>This was our last lesson with the students as a class, and we wanted to continue with more division with and without remainders</a:t>
            </a:r>
          </a:p>
          <a:p>
            <a:r>
              <a:rPr lang="en-US" sz="2700" dirty="0">
                <a:latin typeface="Calibri" panose="020F0502020204030204" pitchFamily="34" charset="0"/>
                <a:cs typeface="Calibri" panose="020F0502020204030204" pitchFamily="34" charset="0"/>
              </a:rPr>
              <a:t>Students were read the book </a:t>
            </a:r>
            <a:r>
              <a:rPr lang="en-US" sz="2700" i="1" dirty="0">
                <a:latin typeface="Calibri" panose="020F0502020204030204" pitchFamily="34" charset="0"/>
                <a:cs typeface="Calibri" panose="020F0502020204030204" pitchFamily="34" charset="0"/>
              </a:rPr>
              <a:t>100 Hungry Ants </a:t>
            </a:r>
            <a:r>
              <a:rPr lang="en-US" sz="2700" dirty="0">
                <a:latin typeface="Calibri" panose="020F0502020204030204" pitchFamily="34" charset="0"/>
                <a:cs typeface="Calibri" panose="020F0502020204030204" pitchFamily="34" charset="0"/>
              </a:rPr>
              <a:t>by Elinor J. Pinczes; they were given 100 plastic ants to work together to create arrays using the numbers 2, 4, 5, and 10.</a:t>
            </a:r>
          </a:p>
          <a:p>
            <a:r>
              <a:rPr lang="en-US" sz="2700" dirty="0">
                <a:latin typeface="Calibri" panose="020F0502020204030204" pitchFamily="34" charset="0"/>
                <a:cs typeface="Calibri" panose="020F0502020204030204" pitchFamily="34" charset="0"/>
              </a:rPr>
              <a:t>With division the students were asked to put the arrays in rows of 3, 6, and 7, numbers that did not go into 100 evenly that would result in remainders.</a:t>
            </a:r>
          </a:p>
          <a:p>
            <a:r>
              <a:rPr lang="en-US" sz="2700" dirty="0">
                <a:latin typeface="Calibri" panose="020F0502020204030204" pitchFamily="34" charset="0"/>
                <a:cs typeface="Calibri" panose="020F0502020204030204" pitchFamily="34" charset="0"/>
              </a:rPr>
              <a:t>We finished this lesson with the skip count game that they learned in lesson 1 and 2; using a 100’s chart students showed great improvement with fact fluency. </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883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756D-F76B-4845-B5AB-91E915F63E87}"/>
              </a:ext>
            </a:extLst>
          </p:cNvPr>
          <p:cNvSpPr>
            <a:spLocks noGrp="1"/>
          </p:cNvSpPr>
          <p:nvPr>
            <p:ph type="title"/>
          </p:nvPr>
        </p:nvSpPr>
        <p:spPr>
          <a:xfrm>
            <a:off x="2895600" y="764373"/>
            <a:ext cx="8610600" cy="1293028"/>
          </a:xfrm>
        </p:spPr>
        <p:txBody>
          <a:bodyPr/>
          <a:lstStyle/>
          <a:p>
            <a:r>
              <a:rPr lang="en-US" dirty="0"/>
              <a:t>Lesson 6 &amp; 7: student work</a:t>
            </a:r>
          </a:p>
        </p:txBody>
      </p:sp>
      <p:pic>
        <p:nvPicPr>
          <p:cNvPr id="6" name="Content Placeholder 5" descr="Lesson 7 group work 100 hungry ants&#10;">
            <a:extLst>
              <a:ext uri="{FF2B5EF4-FFF2-40B4-BE49-F238E27FC236}">
                <a16:creationId xmlns:a16="http://schemas.microsoft.com/office/drawing/2014/main" id="{44D18E4B-061D-46E8-B8DE-0CE22BC1D6C8}"/>
              </a:ext>
            </a:extLst>
          </p:cNvPr>
          <p:cNvPicPr>
            <a:picLocks noGrp="1" noChangeAspect="1"/>
          </p:cNvPicPr>
          <p:nvPr>
            <p:ph sz="half" idx="2"/>
          </p:nvPr>
        </p:nvPicPr>
        <p:blipFill>
          <a:blip r:embed="rId2"/>
          <a:stretch>
            <a:fillRect/>
          </a:stretch>
        </p:blipFill>
        <p:spPr>
          <a:xfrm>
            <a:off x="6692348" y="2193925"/>
            <a:ext cx="4479235" cy="4024313"/>
          </a:xfrm>
          <a:prstGeom prst="rect">
            <a:avLst/>
          </a:prstGeom>
        </p:spPr>
      </p:pic>
      <p:pic>
        <p:nvPicPr>
          <p:cNvPr id="10" name="Content Placeholder 9" descr="Lesson 6 student work (4 x 6 array)&#10;">
            <a:extLst>
              <a:ext uri="{FF2B5EF4-FFF2-40B4-BE49-F238E27FC236}">
                <a16:creationId xmlns:a16="http://schemas.microsoft.com/office/drawing/2014/main" id="{3ACECC9D-0E71-4AAE-BC43-8DE3B61D4F74}"/>
              </a:ext>
            </a:extLst>
          </p:cNvPr>
          <p:cNvPicPr>
            <a:picLocks noGrp="1" noChangeAspect="1"/>
          </p:cNvPicPr>
          <p:nvPr>
            <p:ph sz="half" idx="1"/>
          </p:nvPr>
        </p:nvPicPr>
        <p:blipFill>
          <a:blip r:embed="rId3"/>
          <a:stretch>
            <a:fillRect/>
          </a:stretch>
        </p:blipFill>
        <p:spPr>
          <a:xfrm>
            <a:off x="1481306" y="2193925"/>
            <a:ext cx="3742988" cy="4024313"/>
          </a:xfrm>
        </p:spPr>
      </p:pic>
    </p:spTree>
    <p:extLst>
      <p:ext uri="{BB962C8B-B14F-4D97-AF65-F5344CB8AC3E}">
        <p14:creationId xmlns:p14="http://schemas.microsoft.com/office/powerpoint/2010/main" val="242791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EC86-2B0F-42C4-96C9-B022078799D4}"/>
              </a:ext>
            </a:extLst>
          </p:cNvPr>
          <p:cNvSpPr>
            <a:spLocks noGrp="1"/>
          </p:cNvSpPr>
          <p:nvPr>
            <p:ph type="title"/>
          </p:nvPr>
        </p:nvSpPr>
        <p:spPr/>
        <p:txBody>
          <a:bodyPr>
            <a:normAutofit/>
          </a:bodyPr>
          <a:lstStyle/>
          <a:p>
            <a:pPr algn="ctr"/>
            <a:r>
              <a:rPr lang="en-US" dirty="0" err="1"/>
              <a:t>POSt</a:t>
            </a:r>
            <a:r>
              <a:rPr lang="en-US" dirty="0"/>
              <a:t>-interview key tasks</a:t>
            </a:r>
            <a:br>
              <a:rPr lang="en-US" dirty="0"/>
            </a:br>
            <a:r>
              <a:rPr lang="en-US" dirty="0"/>
              <a:t>students’ work</a:t>
            </a:r>
          </a:p>
        </p:txBody>
      </p:sp>
      <p:pic>
        <p:nvPicPr>
          <p:cNvPr id="7" name="Content Placeholder 6">
            <a:extLst>
              <a:ext uri="{FF2B5EF4-FFF2-40B4-BE49-F238E27FC236}">
                <a16:creationId xmlns:a16="http://schemas.microsoft.com/office/drawing/2014/main" id="{C69990D1-F09C-40FD-B7F8-407D4BB74787}"/>
              </a:ext>
            </a:extLst>
          </p:cNvPr>
          <p:cNvPicPr>
            <a:picLocks noGrp="1" noChangeAspect="1"/>
          </p:cNvPicPr>
          <p:nvPr>
            <p:ph idx="1"/>
          </p:nvPr>
        </p:nvPicPr>
        <p:blipFill>
          <a:blip r:embed="rId3"/>
          <a:stretch>
            <a:fillRect/>
          </a:stretch>
        </p:blipFill>
        <p:spPr>
          <a:xfrm>
            <a:off x="1392600" y="2332116"/>
            <a:ext cx="2316681" cy="3438442"/>
          </a:xfrm>
          <a:prstGeom prst="rect">
            <a:avLst/>
          </a:prstGeom>
        </p:spPr>
      </p:pic>
      <p:sp>
        <p:nvSpPr>
          <p:cNvPr id="8" name="TextBox 7">
            <a:extLst>
              <a:ext uri="{FF2B5EF4-FFF2-40B4-BE49-F238E27FC236}">
                <a16:creationId xmlns:a16="http://schemas.microsoft.com/office/drawing/2014/main" id="{B282B297-DC25-47E8-AE8A-08D37B7ACCB3}"/>
              </a:ext>
            </a:extLst>
          </p:cNvPr>
          <p:cNvSpPr txBox="1"/>
          <p:nvPr/>
        </p:nvSpPr>
        <p:spPr>
          <a:xfrm rot="16049228">
            <a:off x="976404" y="4744600"/>
            <a:ext cx="1741340" cy="369332"/>
          </a:xfrm>
          <a:prstGeom prst="rect">
            <a:avLst/>
          </a:prstGeom>
          <a:noFill/>
        </p:spPr>
        <p:txBody>
          <a:bodyPr wrap="square" rtlCol="0">
            <a:spAutoFit/>
          </a:bodyPr>
          <a:lstStyle/>
          <a:p>
            <a:r>
              <a:rPr lang="en-US" dirty="0"/>
              <a:t>Kasey’s Work</a:t>
            </a:r>
          </a:p>
        </p:txBody>
      </p:sp>
      <p:pic>
        <p:nvPicPr>
          <p:cNvPr id="9" name="Picture 8">
            <a:extLst>
              <a:ext uri="{FF2B5EF4-FFF2-40B4-BE49-F238E27FC236}">
                <a16:creationId xmlns:a16="http://schemas.microsoft.com/office/drawing/2014/main" id="{2A20E048-A0DF-4AF6-99B5-E5699B21C93B}"/>
              </a:ext>
            </a:extLst>
          </p:cNvPr>
          <p:cNvPicPr>
            <a:picLocks noChangeAspect="1"/>
          </p:cNvPicPr>
          <p:nvPr/>
        </p:nvPicPr>
        <p:blipFill>
          <a:blip r:embed="rId4"/>
          <a:stretch>
            <a:fillRect/>
          </a:stretch>
        </p:blipFill>
        <p:spPr>
          <a:xfrm>
            <a:off x="5040755" y="2526886"/>
            <a:ext cx="6011464" cy="1804227"/>
          </a:xfrm>
          <a:prstGeom prst="rect">
            <a:avLst/>
          </a:prstGeom>
        </p:spPr>
      </p:pic>
    </p:spTree>
    <p:extLst>
      <p:ext uri="{BB962C8B-B14F-4D97-AF65-F5344CB8AC3E}">
        <p14:creationId xmlns:p14="http://schemas.microsoft.com/office/powerpoint/2010/main" val="415284128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592D-3AFE-4752-A45E-D4BDA1502842}"/>
              </a:ext>
            </a:extLst>
          </p:cNvPr>
          <p:cNvSpPr>
            <a:spLocks noGrp="1"/>
          </p:cNvSpPr>
          <p:nvPr>
            <p:ph type="title"/>
          </p:nvPr>
        </p:nvSpPr>
        <p:spPr/>
        <p:txBody>
          <a:bodyPr/>
          <a:lstStyle/>
          <a:p>
            <a:r>
              <a:rPr lang="en-US" dirty="0"/>
              <a:t>Post interview key tasks</a:t>
            </a:r>
            <a:br>
              <a:rPr lang="en-US" dirty="0"/>
            </a:br>
            <a:r>
              <a:rPr lang="en-US" dirty="0"/>
              <a:t>students’ work</a:t>
            </a:r>
          </a:p>
        </p:txBody>
      </p:sp>
      <p:pic>
        <p:nvPicPr>
          <p:cNvPr id="4" name="Content Placeholder 3">
            <a:extLst>
              <a:ext uri="{FF2B5EF4-FFF2-40B4-BE49-F238E27FC236}">
                <a16:creationId xmlns:a16="http://schemas.microsoft.com/office/drawing/2014/main" id="{0552913F-C302-40A4-A6CD-8B1076B422AB}"/>
              </a:ext>
            </a:extLst>
          </p:cNvPr>
          <p:cNvPicPr>
            <a:picLocks noGrp="1" noChangeAspect="1"/>
          </p:cNvPicPr>
          <p:nvPr>
            <p:ph idx="1"/>
          </p:nvPr>
        </p:nvPicPr>
        <p:blipFill>
          <a:blip r:embed="rId3"/>
          <a:stretch>
            <a:fillRect/>
          </a:stretch>
        </p:blipFill>
        <p:spPr>
          <a:xfrm>
            <a:off x="6096000" y="2849830"/>
            <a:ext cx="4956484" cy="1748689"/>
          </a:xfrm>
          <a:prstGeom prst="rect">
            <a:avLst/>
          </a:prstGeom>
        </p:spPr>
      </p:pic>
      <p:sp>
        <p:nvSpPr>
          <p:cNvPr id="5" name="TextBox 4">
            <a:extLst>
              <a:ext uri="{FF2B5EF4-FFF2-40B4-BE49-F238E27FC236}">
                <a16:creationId xmlns:a16="http://schemas.microsoft.com/office/drawing/2014/main" id="{996963CE-0009-4526-ADF5-C69099380967}"/>
              </a:ext>
            </a:extLst>
          </p:cNvPr>
          <p:cNvSpPr txBox="1"/>
          <p:nvPr/>
        </p:nvSpPr>
        <p:spPr>
          <a:xfrm>
            <a:off x="7568418" y="4979963"/>
            <a:ext cx="1772530" cy="369332"/>
          </a:xfrm>
          <a:prstGeom prst="rect">
            <a:avLst/>
          </a:prstGeom>
          <a:noFill/>
        </p:spPr>
        <p:txBody>
          <a:bodyPr wrap="square" rtlCol="0">
            <a:spAutoFit/>
          </a:bodyPr>
          <a:lstStyle/>
          <a:p>
            <a:r>
              <a:rPr lang="en-US" dirty="0"/>
              <a:t>Isaac’s Work</a:t>
            </a:r>
          </a:p>
        </p:txBody>
      </p:sp>
      <p:pic>
        <p:nvPicPr>
          <p:cNvPr id="6" name="Picture 5">
            <a:extLst>
              <a:ext uri="{FF2B5EF4-FFF2-40B4-BE49-F238E27FC236}">
                <a16:creationId xmlns:a16="http://schemas.microsoft.com/office/drawing/2014/main" id="{F4A01FA2-2CD7-4FCB-A3B6-943DBFE2152D}"/>
              </a:ext>
            </a:extLst>
          </p:cNvPr>
          <p:cNvPicPr>
            <a:picLocks noChangeAspect="1"/>
          </p:cNvPicPr>
          <p:nvPr/>
        </p:nvPicPr>
        <p:blipFill>
          <a:blip r:embed="rId4"/>
          <a:stretch>
            <a:fillRect/>
          </a:stretch>
        </p:blipFill>
        <p:spPr>
          <a:xfrm>
            <a:off x="685800" y="1565997"/>
            <a:ext cx="4702126" cy="4749196"/>
          </a:xfrm>
          <a:prstGeom prst="rect">
            <a:avLst/>
          </a:prstGeom>
        </p:spPr>
      </p:pic>
    </p:spTree>
    <p:extLst>
      <p:ext uri="{BB962C8B-B14F-4D97-AF65-F5344CB8AC3E}">
        <p14:creationId xmlns:p14="http://schemas.microsoft.com/office/powerpoint/2010/main" val="69621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62B6-AB0C-4E6B-858C-B7FC3D70B767}"/>
              </a:ext>
            </a:extLst>
          </p:cNvPr>
          <p:cNvSpPr>
            <a:spLocks noGrp="1"/>
          </p:cNvSpPr>
          <p:nvPr>
            <p:ph type="title"/>
          </p:nvPr>
        </p:nvSpPr>
        <p:spPr/>
        <p:txBody>
          <a:bodyPr/>
          <a:lstStyle/>
          <a:p>
            <a:r>
              <a:rPr lang="en-US" dirty="0">
                <a:latin typeface="Century Gothic" panose="020B0502020202020204" pitchFamily="34" charset="0"/>
              </a:rPr>
              <a:t>Introduction</a:t>
            </a:r>
            <a:endParaRPr lang="en-US" dirty="0"/>
          </a:p>
        </p:txBody>
      </p:sp>
      <p:sp>
        <p:nvSpPr>
          <p:cNvPr id="3" name="Content Placeholder 2">
            <a:extLst>
              <a:ext uri="{FF2B5EF4-FFF2-40B4-BE49-F238E27FC236}">
                <a16:creationId xmlns:a16="http://schemas.microsoft.com/office/drawing/2014/main" id="{78889EC3-2307-440D-9D39-6E2424E2DFA2}"/>
              </a:ext>
            </a:extLst>
          </p:cNvPr>
          <p:cNvSpPr>
            <a:spLocks noGrp="1"/>
          </p:cNvSpPr>
          <p:nvPr>
            <p:ph idx="1"/>
          </p:nvPr>
        </p:nvSpPr>
        <p:spPr/>
        <p:txBody>
          <a:bodyPr>
            <a:normAutofit/>
          </a:bodyPr>
          <a:lstStyle/>
          <a:p>
            <a:pPr defTabSz="3657454">
              <a:lnSpc>
                <a:spcPct val="100000"/>
              </a:lnSpc>
              <a:spcBef>
                <a:spcPts val="0"/>
              </a:spcBef>
            </a:pPr>
            <a:r>
              <a:rPr lang="en-US" sz="2400" dirty="0">
                <a:solidFill>
                  <a:prstClr val="black"/>
                </a:solidFill>
                <a:latin typeface="Calibri" panose="020F0502020204030204" pitchFamily="34" charset="0"/>
                <a:cs typeface="Calibri" panose="020F0502020204030204" pitchFamily="34" charset="0"/>
              </a:rPr>
              <a:t>Multiplication and division are foundational to students' learning of a wide array of mathematical ideas (National Council of Teachers of Mathematics, 2008). </a:t>
            </a:r>
          </a:p>
          <a:p>
            <a:pPr marL="0" indent="0" defTabSz="3657454">
              <a:lnSpc>
                <a:spcPct val="100000"/>
              </a:lnSpc>
              <a:spcBef>
                <a:spcPts val="0"/>
              </a:spcBef>
              <a:buNone/>
            </a:pPr>
            <a:endParaRPr lang="en-US" sz="2400" dirty="0">
              <a:solidFill>
                <a:prstClr val="black"/>
              </a:solidFill>
              <a:latin typeface="Calibri" panose="020F0502020204030204" pitchFamily="34" charset="0"/>
              <a:cs typeface="Calibri" panose="020F0502020204030204" pitchFamily="34" charset="0"/>
            </a:endParaRPr>
          </a:p>
          <a:p>
            <a:pPr defTabSz="3657454">
              <a:lnSpc>
                <a:spcPct val="100000"/>
              </a:lnSpc>
              <a:spcBef>
                <a:spcPts val="0"/>
              </a:spcBef>
            </a:pPr>
            <a:r>
              <a:rPr lang="en-US" sz="2400" dirty="0">
                <a:solidFill>
                  <a:prstClr val="black"/>
                </a:solidFill>
                <a:latin typeface="Calibri" panose="020F0502020204030204" pitchFamily="34" charset="0"/>
                <a:cs typeface="Calibri" panose="020F0502020204030204" pitchFamily="34" charset="0"/>
              </a:rPr>
              <a:t>Children should develop conceptual understanding and procedural fluency with multiplication and division in Grades 3-5 (Common Core State Standards Initiative, 2010). </a:t>
            </a:r>
          </a:p>
          <a:p>
            <a:pPr marL="0" indent="0" defTabSz="3657454">
              <a:lnSpc>
                <a:spcPct val="100000"/>
              </a:lnSpc>
              <a:spcBef>
                <a:spcPts val="0"/>
              </a:spcBef>
              <a:buNone/>
            </a:pPr>
            <a:endParaRPr lang="en-US" sz="2400" dirty="0">
              <a:solidFill>
                <a:prstClr val="black"/>
              </a:solidFill>
              <a:latin typeface="Calibri" panose="020F0502020204030204" pitchFamily="34" charset="0"/>
              <a:cs typeface="Calibri" panose="020F0502020204030204" pitchFamily="34" charset="0"/>
            </a:endParaRPr>
          </a:p>
          <a:p>
            <a:pPr defTabSz="3657454">
              <a:lnSpc>
                <a:spcPct val="100000"/>
              </a:lnSpc>
              <a:spcBef>
                <a:spcPts val="0"/>
              </a:spcBef>
            </a:pPr>
            <a:r>
              <a:rPr lang="en-US" sz="2400" dirty="0">
                <a:solidFill>
                  <a:prstClr val="black"/>
                </a:solidFill>
                <a:latin typeface="Calibri" panose="020F0502020204030204" pitchFamily="34" charset="0"/>
                <a:cs typeface="Calibri" panose="020F0502020204030204" pitchFamily="34" charset="0"/>
              </a:rPr>
              <a:t>However, in these grade levels, children are often taught multiplication and division in a strictly procedural manner without emphasis on conceptual understanding (van de Walle, Karp, &amp; Bay-Williams, 2013). </a:t>
            </a:r>
          </a:p>
          <a:p>
            <a:pPr marL="0" indent="0">
              <a:buNone/>
            </a:pPr>
            <a:endParaRPr lang="en-US" dirty="0"/>
          </a:p>
        </p:txBody>
      </p:sp>
    </p:spTree>
    <p:extLst>
      <p:ext uri="{BB962C8B-B14F-4D97-AF65-F5344CB8AC3E}">
        <p14:creationId xmlns:p14="http://schemas.microsoft.com/office/powerpoint/2010/main" val="1826754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A2DF-63B6-4809-BF1D-8116720F3380}"/>
              </a:ext>
            </a:extLst>
          </p:cNvPr>
          <p:cNvSpPr>
            <a:spLocks noGrp="1"/>
          </p:cNvSpPr>
          <p:nvPr>
            <p:ph type="title"/>
          </p:nvPr>
        </p:nvSpPr>
        <p:spPr>
          <a:xfrm>
            <a:off x="2895600" y="683718"/>
            <a:ext cx="8610600" cy="1293028"/>
          </a:xfrm>
        </p:spPr>
        <p:txBody>
          <a:bodyPr/>
          <a:lstStyle/>
          <a:p>
            <a:r>
              <a:rPr lang="en-US" dirty="0"/>
              <a:t>Post interview key tasks</a:t>
            </a:r>
            <a:br>
              <a:rPr lang="en-US" dirty="0"/>
            </a:br>
            <a:r>
              <a:rPr lang="en-US" dirty="0"/>
              <a:t>students’ work</a:t>
            </a:r>
          </a:p>
        </p:txBody>
      </p:sp>
      <p:pic>
        <p:nvPicPr>
          <p:cNvPr id="4" name="Content Placeholder 3">
            <a:extLst>
              <a:ext uri="{FF2B5EF4-FFF2-40B4-BE49-F238E27FC236}">
                <a16:creationId xmlns:a16="http://schemas.microsoft.com/office/drawing/2014/main" id="{A85F0157-B1E4-4961-9EBD-6829E7E3690B}"/>
              </a:ext>
            </a:extLst>
          </p:cNvPr>
          <p:cNvPicPr>
            <a:picLocks noGrp="1" noChangeAspect="1"/>
          </p:cNvPicPr>
          <p:nvPr>
            <p:ph idx="1"/>
          </p:nvPr>
        </p:nvPicPr>
        <p:blipFill>
          <a:blip r:embed="rId3"/>
          <a:stretch>
            <a:fillRect/>
          </a:stretch>
        </p:blipFill>
        <p:spPr>
          <a:xfrm>
            <a:off x="1237343" y="2257083"/>
            <a:ext cx="2940761" cy="3560373"/>
          </a:xfrm>
          <a:prstGeom prst="rect">
            <a:avLst/>
          </a:prstGeom>
        </p:spPr>
      </p:pic>
      <p:sp>
        <p:nvSpPr>
          <p:cNvPr id="5" name="TextBox 4">
            <a:extLst>
              <a:ext uri="{FF2B5EF4-FFF2-40B4-BE49-F238E27FC236}">
                <a16:creationId xmlns:a16="http://schemas.microsoft.com/office/drawing/2014/main" id="{4A43C61E-07AE-4C78-B13E-21CA5DDCECD0}"/>
              </a:ext>
            </a:extLst>
          </p:cNvPr>
          <p:cNvSpPr txBox="1"/>
          <p:nvPr/>
        </p:nvSpPr>
        <p:spPr>
          <a:xfrm>
            <a:off x="1659988" y="5978769"/>
            <a:ext cx="1800664" cy="369332"/>
          </a:xfrm>
          <a:prstGeom prst="rect">
            <a:avLst/>
          </a:prstGeom>
          <a:noFill/>
        </p:spPr>
        <p:txBody>
          <a:bodyPr wrap="square" rtlCol="0">
            <a:spAutoFit/>
          </a:bodyPr>
          <a:lstStyle/>
          <a:p>
            <a:r>
              <a:rPr lang="en-US" dirty="0"/>
              <a:t>Chloe’s Work</a:t>
            </a:r>
          </a:p>
        </p:txBody>
      </p:sp>
      <p:pic>
        <p:nvPicPr>
          <p:cNvPr id="6" name="Picture 5">
            <a:extLst>
              <a:ext uri="{FF2B5EF4-FFF2-40B4-BE49-F238E27FC236}">
                <a16:creationId xmlns:a16="http://schemas.microsoft.com/office/drawing/2014/main" id="{426FA122-FCD9-490B-8E77-837C2DEA644E}"/>
              </a:ext>
            </a:extLst>
          </p:cNvPr>
          <p:cNvPicPr>
            <a:picLocks noChangeAspect="1"/>
          </p:cNvPicPr>
          <p:nvPr/>
        </p:nvPicPr>
        <p:blipFill>
          <a:blip r:embed="rId4"/>
          <a:stretch>
            <a:fillRect/>
          </a:stretch>
        </p:blipFill>
        <p:spPr>
          <a:xfrm>
            <a:off x="5870955" y="2057402"/>
            <a:ext cx="4370326" cy="4529140"/>
          </a:xfrm>
          <a:prstGeom prst="rect">
            <a:avLst/>
          </a:prstGeom>
        </p:spPr>
      </p:pic>
    </p:spTree>
    <p:extLst>
      <p:ext uri="{BB962C8B-B14F-4D97-AF65-F5344CB8AC3E}">
        <p14:creationId xmlns:p14="http://schemas.microsoft.com/office/powerpoint/2010/main" val="2286700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9DD2-F72F-4AA7-BB47-C04028FE6597}"/>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8475D950-41CE-4CF2-92FD-6E720A66DAFD}"/>
              </a:ext>
            </a:extLst>
          </p:cNvPr>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During our study students demonstrated the abilities to skip count, construct rectangular arrays, and solve multiplication sentences.</a:t>
            </a:r>
          </a:p>
          <a:p>
            <a:pPr marL="0" indent="0">
              <a:buNone/>
            </a:pPr>
            <a:r>
              <a:rPr lang="en-US" dirty="0">
                <a:latin typeface="Calibri" panose="020F0502020204030204" pitchFamily="34" charset="0"/>
                <a:cs typeface="Calibri" panose="020F0502020204030204" pitchFamily="34" charset="0"/>
              </a:rPr>
              <a:t>Developing students’ conceptual understanding was a high priority because procedural understanding alone is fragile and insufficient for making sense of complex problems students will encounter in the future; we did so by prompting them to think about how skip counting, repeated addition, and areas of rectangular arrays are connected to multiplication.</a:t>
            </a:r>
          </a:p>
          <a:p>
            <a:pPr marL="0" indent="0">
              <a:buNone/>
            </a:pPr>
            <a:r>
              <a:rPr lang="en-US" dirty="0">
                <a:latin typeface="Calibri" panose="020F0502020204030204" pitchFamily="34" charset="0"/>
                <a:cs typeface="Calibri" panose="020F0502020204030204" pitchFamily="34" charset="0"/>
              </a:rPr>
              <a:t>We recommend that other teachers work to help students make these connections as well, incorporating communication with peers and allowing students to have creative flexibility with tasks, as modeled in our research results. </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2666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7211-41BC-4C74-BC7C-2EEDCCDEB11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A97B5CA-36E4-4DCD-A79D-522BD0D120C0}"/>
              </a:ext>
            </a:extLst>
          </p:cNvPr>
          <p:cNvSpPr>
            <a:spLocks noGrp="1"/>
          </p:cNvSpPr>
          <p:nvPr>
            <p:ph idx="1"/>
          </p:nvPr>
        </p:nvSpPr>
        <p:spPr/>
        <p:txBody>
          <a:bodyPr>
            <a:normAutofit fontScale="92500" lnSpcReduction="10000"/>
          </a:bodyPr>
          <a:lstStyle/>
          <a:p>
            <a:r>
              <a:rPr lang="en-US" sz="1900" dirty="0">
                <a:latin typeface="Calibri" panose="020F0502020204030204" pitchFamily="34" charset="0"/>
                <a:cs typeface="Calibri" panose="020F0502020204030204" pitchFamily="34" charset="0"/>
              </a:rPr>
              <a:t>Anghileri, J. (1989). An investigation of young children's understanding of multiplication. </a:t>
            </a:r>
            <a:r>
              <a:rPr lang="en-US" sz="1900" i="1" dirty="0">
                <a:latin typeface="Calibri" panose="020F0502020204030204" pitchFamily="34" charset="0"/>
                <a:cs typeface="Calibri" panose="020F0502020204030204" pitchFamily="34" charset="0"/>
              </a:rPr>
              <a:t>Educational Studies in Mathematics</a:t>
            </a:r>
            <a:r>
              <a:rPr lang="en-US" sz="1900" dirty="0">
                <a:latin typeface="Calibri" panose="020F0502020204030204" pitchFamily="34" charset="0"/>
                <a:cs typeface="Calibri" panose="020F0502020204030204" pitchFamily="34" charset="0"/>
              </a:rPr>
              <a:t>, </a:t>
            </a:r>
            <a:r>
              <a:rPr lang="en-US" sz="1900" i="1" dirty="0">
                <a:latin typeface="Calibri" panose="020F0502020204030204" pitchFamily="34" charset="0"/>
                <a:cs typeface="Calibri" panose="020F0502020204030204" pitchFamily="34" charset="0"/>
              </a:rPr>
              <a:t>20</a:t>
            </a:r>
            <a:r>
              <a:rPr lang="en-US" sz="1900" dirty="0">
                <a:latin typeface="Calibri" panose="020F0502020204030204" pitchFamily="34" charset="0"/>
                <a:cs typeface="Calibri" panose="020F0502020204030204" pitchFamily="34" charset="0"/>
              </a:rPr>
              <a:t>(4), 367-385.</a:t>
            </a:r>
          </a:p>
          <a:p>
            <a:r>
              <a:rPr lang="en-US" sz="1900" dirty="0">
                <a:latin typeface="Calibri" panose="020F0502020204030204" pitchFamily="34" charset="0"/>
                <a:cs typeface="Calibri" panose="020F0502020204030204" pitchFamily="34" charset="0"/>
              </a:rPr>
              <a:t>Common Core State Standards Initiative. (2010). </a:t>
            </a:r>
            <a:r>
              <a:rPr lang="en-US" sz="1900" i="1" dirty="0">
                <a:latin typeface="Calibri" panose="020F0502020204030204" pitchFamily="34" charset="0"/>
                <a:cs typeface="Calibri" panose="020F0502020204030204" pitchFamily="34" charset="0"/>
              </a:rPr>
              <a:t>Common core state standards for mathematics</a:t>
            </a:r>
            <a:r>
              <a:rPr lang="en-US" sz="1900" dirty="0">
                <a:latin typeface="Calibri" panose="020F0502020204030204" pitchFamily="34" charset="0"/>
                <a:cs typeface="Calibri" panose="020F0502020204030204" pitchFamily="34" charset="0"/>
              </a:rPr>
              <a:t>. Retrieved from </a:t>
            </a:r>
            <a:r>
              <a:rPr lang="en-US" sz="1900" dirty="0">
                <a:latin typeface="Calibri" panose="020F0502020204030204" pitchFamily="34" charset="0"/>
                <a:cs typeface="Calibri" panose="020F0502020204030204" pitchFamily="34" charset="0"/>
                <a:hlinkClick r:id="rId2"/>
              </a:rPr>
              <a:t>http://www.corestandards.org/math</a:t>
            </a:r>
            <a:endParaRPr lang="en-US" sz="1900"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Confrey, J., Nguyen, K. H., Lee, K., Panorkou, N., Corley, A. K., &amp; Maloney, A. P. (2012). TurnOnCCMath.net: </a:t>
            </a:r>
            <a:r>
              <a:rPr lang="en-US" sz="1900" i="1" dirty="0">
                <a:latin typeface="Calibri" panose="020F0502020204030204" pitchFamily="34" charset="0"/>
                <a:cs typeface="Calibri" panose="020F0502020204030204" pitchFamily="34" charset="0"/>
              </a:rPr>
              <a:t>Learning trajectories for the K-8 Common Core Math Standards</a:t>
            </a:r>
            <a:r>
              <a:rPr lang="en-US" sz="1900" dirty="0">
                <a:latin typeface="Calibri" panose="020F0502020204030204" pitchFamily="34" charset="0"/>
                <a:cs typeface="Calibri" panose="020F0502020204030204" pitchFamily="34" charset="0"/>
              </a:rPr>
              <a:t>. Retrieved from </a:t>
            </a:r>
            <a:r>
              <a:rPr lang="en-US" sz="1900" dirty="0">
                <a:latin typeface="Calibri" panose="020F0502020204030204" pitchFamily="34" charset="0"/>
                <a:cs typeface="Calibri" panose="020F0502020204030204" pitchFamily="34" charset="0"/>
                <a:hlinkClick r:id="rId3"/>
              </a:rPr>
              <a:t>http://www.turnonccmath.net</a:t>
            </a:r>
            <a:endParaRPr lang="en-US" sz="1900"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National Council of Teachers of Mathematics. (2008). </a:t>
            </a:r>
            <a:r>
              <a:rPr lang="en-US" sz="1900" i="1" dirty="0">
                <a:latin typeface="Calibri" panose="020F0502020204030204" pitchFamily="34" charset="0"/>
                <a:cs typeface="Calibri" panose="020F0502020204030204" pitchFamily="34" charset="0"/>
              </a:rPr>
              <a:t>Curriculum focal points for Prekindergarten through Grade 8 mathematics: A quest for coherence</a:t>
            </a:r>
            <a:r>
              <a:rPr lang="en-US" sz="1900" dirty="0">
                <a:latin typeface="Calibri" panose="020F0502020204030204" pitchFamily="34" charset="0"/>
                <a:cs typeface="Calibri" panose="020F0502020204030204" pitchFamily="34" charset="0"/>
              </a:rPr>
              <a:t>. Reston, VA: NCTM</a:t>
            </a:r>
          </a:p>
          <a:p>
            <a:r>
              <a:rPr lang="en-US" sz="1900" dirty="0">
                <a:latin typeface="Calibri" panose="020F0502020204030204" pitchFamily="34" charset="0"/>
                <a:cs typeface="Calibri" panose="020F0502020204030204" pitchFamily="34" charset="0"/>
              </a:rPr>
              <a:t>Sullivan, D.A., &amp; McDuffie, A. R., (2009). Connecting multiplication to contexts and language. </a:t>
            </a:r>
            <a:r>
              <a:rPr lang="en-US" sz="1900" i="1" dirty="0">
                <a:latin typeface="Calibri" panose="020F0502020204030204" pitchFamily="34" charset="0"/>
                <a:cs typeface="Calibri" panose="020F0502020204030204" pitchFamily="34" charset="0"/>
              </a:rPr>
              <a:t>Teaching Children Mathematics</a:t>
            </a:r>
            <a:r>
              <a:rPr lang="en-US" sz="1900" dirty="0">
                <a:latin typeface="Calibri" panose="020F0502020204030204" pitchFamily="34" charset="0"/>
                <a:cs typeface="Calibri" panose="020F0502020204030204" pitchFamily="34" charset="0"/>
              </a:rPr>
              <a:t>, </a:t>
            </a:r>
            <a:r>
              <a:rPr lang="en-US" sz="1900" i="1" dirty="0">
                <a:latin typeface="Calibri" panose="020F0502020204030204" pitchFamily="34" charset="0"/>
                <a:cs typeface="Calibri" panose="020F0502020204030204" pitchFamily="34" charset="0"/>
              </a:rPr>
              <a:t>15</a:t>
            </a:r>
            <a:r>
              <a:rPr lang="en-US" sz="1900" dirty="0">
                <a:latin typeface="Calibri" panose="020F0502020204030204" pitchFamily="34" charset="0"/>
                <a:cs typeface="Calibri" panose="020F0502020204030204" pitchFamily="34" charset="0"/>
              </a:rPr>
              <a:t> (8), 502-510, 512</a:t>
            </a:r>
          </a:p>
          <a:p>
            <a:r>
              <a:rPr lang="en-US" sz="1900" dirty="0">
                <a:latin typeface="Calibri" panose="020F0502020204030204" pitchFamily="34" charset="0"/>
                <a:cs typeface="Calibri" panose="020F0502020204030204" pitchFamily="34" charset="0"/>
              </a:rPr>
              <a:t>van de Walle, J.A., Karp, K.S., &amp; Bay-Williams, J.M. (2013). </a:t>
            </a:r>
            <a:r>
              <a:rPr lang="en-US" sz="1900" i="1" dirty="0">
                <a:latin typeface="Calibri" panose="020F0502020204030204" pitchFamily="34" charset="0"/>
                <a:cs typeface="Calibri" panose="020F0502020204030204" pitchFamily="34" charset="0"/>
              </a:rPr>
              <a:t>Elementary and middle school mathematics: Teaching developmentally </a:t>
            </a:r>
            <a:r>
              <a:rPr lang="en-US" sz="1900" dirty="0">
                <a:latin typeface="Calibri" panose="020F0502020204030204" pitchFamily="34" charset="0"/>
                <a:cs typeface="Calibri" panose="020F0502020204030204" pitchFamily="34" charset="0"/>
              </a:rPr>
              <a:t>(8th ed.). New York: Pearson.</a:t>
            </a:r>
          </a:p>
          <a:p>
            <a:r>
              <a:rPr lang="en-US" sz="1900" dirty="0">
                <a:latin typeface="Calibri" panose="020F0502020204030204" pitchFamily="34" charset="0"/>
                <a:cs typeface="Calibri" panose="020F0502020204030204" pitchFamily="34" charset="0"/>
              </a:rPr>
              <a:t>Whitin, P., &amp; Whitin, D. (2008). Learning to solve problems in primary grades. </a:t>
            </a:r>
            <a:r>
              <a:rPr lang="en-US" sz="1900" i="1" dirty="0">
                <a:latin typeface="Calibri" panose="020F0502020204030204" pitchFamily="34" charset="0"/>
                <a:cs typeface="Calibri" panose="020F0502020204030204" pitchFamily="34" charset="0"/>
              </a:rPr>
              <a:t>Teaching Children Mathematics</a:t>
            </a:r>
            <a:r>
              <a:rPr lang="en-US" sz="1900" dirty="0">
                <a:latin typeface="Calibri" panose="020F0502020204030204" pitchFamily="34" charset="0"/>
                <a:cs typeface="Calibri" panose="020F0502020204030204" pitchFamily="34" charset="0"/>
              </a:rPr>
              <a:t>, </a:t>
            </a:r>
            <a:r>
              <a:rPr lang="en-US" sz="1900" i="1" dirty="0">
                <a:latin typeface="Calibri" panose="020F0502020204030204" pitchFamily="34" charset="0"/>
                <a:cs typeface="Calibri" panose="020F0502020204030204" pitchFamily="34" charset="0"/>
              </a:rPr>
              <a:t>14</a:t>
            </a:r>
            <a:r>
              <a:rPr lang="en-US" sz="1900" dirty="0">
                <a:latin typeface="Calibri" panose="020F0502020204030204" pitchFamily="34" charset="0"/>
                <a:cs typeface="Calibri" panose="020F0502020204030204" pitchFamily="34" charset="0"/>
              </a:rPr>
              <a:t>(7), 426-432.</a:t>
            </a:r>
          </a:p>
          <a:p>
            <a:endParaRPr lang="en-US" dirty="0"/>
          </a:p>
        </p:txBody>
      </p:sp>
    </p:spTree>
    <p:extLst>
      <p:ext uri="{BB962C8B-B14F-4D97-AF65-F5344CB8AC3E}">
        <p14:creationId xmlns:p14="http://schemas.microsoft.com/office/powerpoint/2010/main" val="361672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3380-D256-4CDA-99E0-B5D682AA13CC}"/>
              </a:ext>
            </a:extLst>
          </p:cNvPr>
          <p:cNvSpPr>
            <a:spLocks noGrp="1"/>
          </p:cNvSpPr>
          <p:nvPr>
            <p:ph type="title"/>
          </p:nvPr>
        </p:nvSpPr>
        <p:spPr/>
        <p:txBody>
          <a:bodyPr/>
          <a:lstStyle/>
          <a:p>
            <a:r>
              <a:rPr lang="en-US" sz="3600" dirty="0"/>
              <a:t>Purpose and research question</a:t>
            </a:r>
            <a:r>
              <a:rPr lang="en-US" dirty="0"/>
              <a:t>:</a:t>
            </a:r>
          </a:p>
        </p:txBody>
      </p:sp>
      <p:sp>
        <p:nvSpPr>
          <p:cNvPr id="3" name="Content Placeholder 2">
            <a:extLst>
              <a:ext uri="{FF2B5EF4-FFF2-40B4-BE49-F238E27FC236}">
                <a16:creationId xmlns:a16="http://schemas.microsoft.com/office/drawing/2014/main" id="{5AC61B9E-6B55-4324-952A-3450A2EF3166}"/>
              </a:ext>
            </a:extLst>
          </p:cNvPr>
          <p:cNvSpPr>
            <a:spLocks noGrp="1"/>
          </p:cNvSpPr>
          <p:nvPr>
            <p:ph idx="1"/>
          </p:nvPr>
        </p:nvSpPr>
        <p:spPr/>
        <p:txBody>
          <a:bodyPr/>
          <a:lstStyle/>
          <a:p>
            <a:pPr algn="ctr"/>
            <a:endParaRPr lang="en-US" sz="2000" b="1" dirty="0">
              <a:solidFill>
                <a:prstClr val="black"/>
              </a:solidFill>
              <a:latin typeface="Century Gothic" panose="020B0502020202020204" pitchFamily="34" charset="0"/>
            </a:endParaRPr>
          </a:p>
          <a:p>
            <a:pPr algn="ctr"/>
            <a:r>
              <a:rPr lang="en-US" sz="2800" b="1" dirty="0">
                <a:solidFill>
                  <a:prstClr val="black"/>
                </a:solidFill>
                <a:latin typeface="Calibri" panose="020F0502020204030204" pitchFamily="34" charset="0"/>
                <a:cs typeface="Calibri" panose="020F0502020204030204" pitchFamily="34" charset="0"/>
              </a:rPr>
              <a:t>Purpose: </a:t>
            </a:r>
            <a:r>
              <a:rPr lang="en-US" sz="2800" dirty="0">
                <a:solidFill>
                  <a:prstClr val="black"/>
                </a:solidFill>
                <a:latin typeface="Calibri" panose="020F0502020204030204" pitchFamily="34" charset="0"/>
                <a:cs typeface="Calibri" panose="020F0502020204030204" pitchFamily="34" charset="0"/>
              </a:rPr>
              <a:t>The purpose of the study was to design an instructional sequence to help a group of children entering fourth grade develop both conceptual understanding and procedural fluency for multiplication and division.</a:t>
            </a:r>
            <a:endParaRPr lang="en-US" sz="2800" b="1" dirty="0">
              <a:solidFill>
                <a:prstClr val="black"/>
              </a:solidFill>
              <a:latin typeface="Calibri" panose="020F0502020204030204" pitchFamily="34" charset="0"/>
              <a:cs typeface="Calibri" panose="020F0502020204030204" pitchFamily="34" charset="0"/>
            </a:endParaRPr>
          </a:p>
          <a:p>
            <a:pPr marL="0" indent="0" algn="ctr">
              <a:buNone/>
            </a:pPr>
            <a:endParaRPr lang="en-US" sz="2800" b="1" dirty="0">
              <a:solidFill>
                <a:prstClr val="black"/>
              </a:solidFill>
              <a:latin typeface="Calibri" panose="020F0502020204030204" pitchFamily="34" charset="0"/>
              <a:cs typeface="Calibri" panose="020F0502020204030204" pitchFamily="34" charset="0"/>
            </a:endParaRPr>
          </a:p>
          <a:p>
            <a:pPr algn="ctr"/>
            <a:r>
              <a:rPr lang="en-US" sz="2800" b="1" dirty="0">
                <a:solidFill>
                  <a:prstClr val="black"/>
                </a:solidFill>
                <a:latin typeface="Calibri" panose="020F0502020204030204" pitchFamily="34" charset="0"/>
                <a:cs typeface="Calibri" panose="020F0502020204030204" pitchFamily="34" charset="0"/>
              </a:rPr>
              <a:t>Research Question: </a:t>
            </a:r>
            <a:r>
              <a:rPr lang="en-US" sz="2800" dirty="0">
                <a:solidFill>
                  <a:prstClr val="black"/>
                </a:solidFill>
                <a:latin typeface="Calibri" panose="020F0502020204030204" pitchFamily="34" charset="0"/>
                <a:cs typeface="Calibri" panose="020F0502020204030204" pitchFamily="34" charset="0"/>
              </a:rPr>
              <a:t>What is the nature of the children's conceptual understanding and procedural fluency for multiplication and division before, during, and after the instructional sequence?</a:t>
            </a:r>
          </a:p>
          <a:p>
            <a:pPr marL="0" lvl="0" indent="0" defTabSz="3657454">
              <a:lnSpc>
                <a:spcPct val="100000"/>
              </a:lnSpc>
              <a:spcBef>
                <a:spcPts val="0"/>
              </a:spcBef>
              <a:buNone/>
            </a:pPr>
            <a:endParaRPr lang="en-US" sz="2800" dirty="0">
              <a:solidFill>
                <a:prstClr val="black"/>
              </a:solidFill>
              <a:latin typeface="Century Gothic" panose="020B0502020202020204" pitchFamily="34" charset="0"/>
            </a:endParaRPr>
          </a:p>
          <a:p>
            <a:pPr marL="0" indent="0">
              <a:buNone/>
            </a:pPr>
            <a:endParaRPr lang="en-US" dirty="0"/>
          </a:p>
        </p:txBody>
      </p:sp>
    </p:spTree>
    <p:extLst>
      <p:ext uri="{BB962C8B-B14F-4D97-AF65-F5344CB8AC3E}">
        <p14:creationId xmlns:p14="http://schemas.microsoft.com/office/powerpoint/2010/main" val="351886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0FFD-C8BF-459C-8551-716C65A0A110}"/>
              </a:ext>
            </a:extLst>
          </p:cNvPr>
          <p:cNvSpPr>
            <a:spLocks noGrp="1"/>
          </p:cNvSpPr>
          <p:nvPr>
            <p:ph type="title"/>
          </p:nvPr>
        </p:nvSpPr>
        <p:spPr/>
        <p:txBody>
          <a:bodyPr/>
          <a:lstStyle/>
          <a:p>
            <a:r>
              <a:rPr lang="en-US" dirty="0"/>
              <a:t>Common core state standards addressed</a:t>
            </a:r>
          </a:p>
        </p:txBody>
      </p:sp>
      <p:sp>
        <p:nvSpPr>
          <p:cNvPr id="3" name="Content Placeholder 2">
            <a:extLst>
              <a:ext uri="{FF2B5EF4-FFF2-40B4-BE49-F238E27FC236}">
                <a16:creationId xmlns:a16="http://schemas.microsoft.com/office/drawing/2014/main" id="{CD695885-BDB6-4FF9-B595-E6F4E3D62A72}"/>
              </a:ext>
            </a:extLst>
          </p:cNvPr>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We used the following Common Core State Standards to set student learning goals for each lesson in our instructional sequence.</a:t>
            </a:r>
          </a:p>
          <a:p>
            <a:pPr marL="0" indent="0">
              <a:buNone/>
            </a:pPr>
            <a:r>
              <a:rPr lang="en-US" sz="2000" b="1" u="sng" dirty="0"/>
              <a:t>Focus Standards</a:t>
            </a:r>
          </a:p>
          <a:p>
            <a:pPr marL="0" lvl="0" indent="0" defTabSz="3657454">
              <a:lnSpc>
                <a:spcPct val="100000"/>
              </a:lnSpc>
              <a:spcBef>
                <a:spcPts val="0"/>
              </a:spcBef>
              <a:buNone/>
            </a:pPr>
            <a:r>
              <a:rPr lang="en-US" sz="2000" b="1" dirty="0">
                <a:solidFill>
                  <a:prstClr val="black"/>
                </a:solidFill>
                <a:latin typeface="Calibri"/>
              </a:rPr>
              <a:t>3.OA.1</a:t>
            </a:r>
            <a:r>
              <a:rPr lang="en-US" sz="2000" dirty="0">
                <a:solidFill>
                  <a:prstClr val="black"/>
                </a:solidFill>
                <a:latin typeface="Calibri"/>
              </a:rPr>
              <a:t>- Interpret a x b as the total number of objects in A groups of B objects</a:t>
            </a:r>
          </a:p>
          <a:p>
            <a:pPr marL="0" lvl="0" indent="0" defTabSz="3657454">
              <a:lnSpc>
                <a:spcPct val="100000"/>
              </a:lnSpc>
              <a:spcBef>
                <a:spcPts val="0"/>
              </a:spcBef>
              <a:buNone/>
            </a:pPr>
            <a:r>
              <a:rPr lang="en-US" sz="2000" b="1" dirty="0">
                <a:solidFill>
                  <a:prstClr val="black"/>
                </a:solidFill>
                <a:latin typeface="Calibri"/>
              </a:rPr>
              <a:t>3.OA.3</a:t>
            </a:r>
            <a:r>
              <a:rPr lang="en-US" sz="2000" dirty="0">
                <a:solidFill>
                  <a:prstClr val="black"/>
                </a:solidFill>
                <a:latin typeface="Calibri"/>
              </a:rPr>
              <a:t>- Use multiplication and division within 100 to solve word problems in situations involving equal groups, arrays, and measurement quantities</a:t>
            </a:r>
          </a:p>
          <a:p>
            <a:pPr marL="0" lvl="0" indent="0" defTabSz="3657454">
              <a:lnSpc>
                <a:spcPct val="100000"/>
              </a:lnSpc>
              <a:spcBef>
                <a:spcPts val="0"/>
              </a:spcBef>
              <a:buNone/>
            </a:pPr>
            <a:r>
              <a:rPr lang="en-US" sz="2000" b="1" dirty="0">
                <a:solidFill>
                  <a:prstClr val="black"/>
                </a:solidFill>
                <a:latin typeface="Calibri"/>
              </a:rPr>
              <a:t>4.OA.1</a:t>
            </a:r>
            <a:r>
              <a:rPr lang="en-US" sz="2000" dirty="0">
                <a:solidFill>
                  <a:prstClr val="black"/>
                </a:solidFill>
                <a:latin typeface="Calibri"/>
              </a:rPr>
              <a:t>- Interpret a multiplication equation as a comparison</a:t>
            </a:r>
          </a:p>
          <a:p>
            <a:pPr marL="0" lvl="0" indent="0" defTabSz="3657454">
              <a:lnSpc>
                <a:spcPct val="100000"/>
              </a:lnSpc>
              <a:spcBef>
                <a:spcPts val="0"/>
              </a:spcBef>
              <a:buNone/>
            </a:pPr>
            <a:endParaRPr lang="en-US" sz="2000" dirty="0">
              <a:solidFill>
                <a:prstClr val="black"/>
              </a:solidFill>
              <a:latin typeface="Calibri"/>
            </a:endParaRPr>
          </a:p>
          <a:p>
            <a:pPr marL="0" lvl="0" indent="0" defTabSz="3657454">
              <a:lnSpc>
                <a:spcPct val="100000"/>
              </a:lnSpc>
              <a:spcBef>
                <a:spcPts val="0"/>
              </a:spcBef>
              <a:buNone/>
            </a:pPr>
            <a:r>
              <a:rPr lang="en-US" sz="2000" b="1" u="sng" dirty="0">
                <a:solidFill>
                  <a:prstClr val="black"/>
                </a:solidFill>
                <a:latin typeface="Calibri"/>
              </a:rPr>
              <a:t>Incidentally-addressed Standard</a:t>
            </a:r>
          </a:p>
          <a:p>
            <a:pPr marL="0" lvl="0" indent="0" defTabSz="3657454">
              <a:lnSpc>
                <a:spcPct val="100000"/>
              </a:lnSpc>
              <a:spcBef>
                <a:spcPts val="0"/>
              </a:spcBef>
              <a:buNone/>
            </a:pPr>
            <a:r>
              <a:rPr lang="en-US" sz="2000" b="1" dirty="0">
                <a:solidFill>
                  <a:prstClr val="black"/>
                </a:solidFill>
                <a:latin typeface="Calibri"/>
              </a:rPr>
              <a:t>3.OA.5</a:t>
            </a:r>
            <a:r>
              <a:rPr lang="en-US" sz="2000" dirty="0">
                <a:solidFill>
                  <a:prstClr val="black"/>
                </a:solidFill>
                <a:latin typeface="Calibri"/>
              </a:rPr>
              <a:t>- Apply properties of operations as strategies to multiply and/or divide. Example: If 6 × 4 = 24 is known, then 4 × 6 = 24 is also known as commutative property of multiplication</a:t>
            </a:r>
            <a:endParaRPr lang="en-US" dirty="0"/>
          </a:p>
        </p:txBody>
      </p:sp>
    </p:spTree>
    <p:extLst>
      <p:ext uri="{BB962C8B-B14F-4D97-AF65-F5344CB8AC3E}">
        <p14:creationId xmlns:p14="http://schemas.microsoft.com/office/powerpoint/2010/main" val="296887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3D38-67A9-451B-8A63-30CED45C3852}"/>
              </a:ext>
            </a:extLst>
          </p:cNvPr>
          <p:cNvSpPr>
            <a:spLocks noGrp="1"/>
          </p:cNvSpPr>
          <p:nvPr>
            <p:ph type="title"/>
          </p:nvPr>
        </p:nvSpPr>
        <p:spPr/>
        <p:txBody>
          <a:bodyPr>
            <a:normAutofit/>
          </a:bodyPr>
          <a:lstStyle/>
          <a:p>
            <a:r>
              <a:rPr lang="en-US" sz="3200" dirty="0"/>
              <a:t>Teaching strategies from literature</a:t>
            </a:r>
          </a:p>
        </p:txBody>
      </p:sp>
      <p:sp>
        <p:nvSpPr>
          <p:cNvPr id="3" name="Content Placeholder 2">
            <a:extLst>
              <a:ext uri="{FF2B5EF4-FFF2-40B4-BE49-F238E27FC236}">
                <a16:creationId xmlns:a16="http://schemas.microsoft.com/office/drawing/2014/main" id="{FBFE01A8-7A7F-4F1A-8502-93E020997A93}"/>
              </a:ext>
            </a:extLst>
          </p:cNvPr>
          <p:cNvSpPr>
            <a:spLocks noGrp="1"/>
          </p:cNvSpPr>
          <p:nvPr>
            <p:ph idx="1"/>
          </p:nvPr>
        </p:nvSpPr>
        <p:spPr/>
        <p:txBody>
          <a:bodyPr>
            <a:normAutofit/>
          </a:bodyPr>
          <a:lstStyle/>
          <a:p>
            <a:pPr marL="0" indent="0">
              <a:buNone/>
            </a:pPr>
            <a:r>
              <a:rPr lang="en-US" sz="2400" dirty="0">
                <a:latin typeface="Calibri" panose="020F0502020204030204" pitchFamily="34" charset="0"/>
                <a:cs typeface="Calibri" panose="020F0502020204030204" pitchFamily="34" charset="0"/>
              </a:rPr>
              <a:t>In the lessons for this study…</a:t>
            </a:r>
          </a:p>
          <a:p>
            <a:r>
              <a:rPr lang="en-US" sz="2400" dirty="0">
                <a:latin typeface="Calibri" panose="020F0502020204030204" pitchFamily="34" charset="0"/>
                <a:cs typeface="Calibri" panose="020F0502020204030204" pitchFamily="34" charset="0"/>
              </a:rPr>
              <a:t>We gave the students the freedom to actively create their own multiplication stories that engaged their interests (Sullivan &amp; McDuffie, 2009).</a:t>
            </a:r>
          </a:p>
          <a:p>
            <a:r>
              <a:rPr lang="en-US" sz="2400" dirty="0">
                <a:latin typeface="Calibri" panose="020F0502020204030204" pitchFamily="34" charset="0"/>
                <a:cs typeface="Calibri" panose="020F0502020204030204" pitchFamily="34" charset="0"/>
              </a:rPr>
              <a:t>We encouraged the students to talk through their reasoning with peers in order to grasp a deeper understanding of their work (Whitin &amp; Whitin, 2008). </a:t>
            </a:r>
          </a:p>
          <a:p>
            <a:r>
              <a:rPr lang="en-US" sz="2400" dirty="0">
                <a:latin typeface="Calibri" panose="020F0502020204030204" pitchFamily="34" charset="0"/>
                <a:cs typeface="Calibri" panose="020F0502020204030204" pitchFamily="34" charset="0"/>
              </a:rPr>
              <a:t>We planned lessons to help students understand different methods of solving multiplication problems such as, equal grouping (skip counting), repeated addition, building rectangular arrays, and using number lines.</a:t>
            </a:r>
          </a:p>
        </p:txBody>
      </p:sp>
    </p:spTree>
    <p:extLst>
      <p:ext uri="{BB962C8B-B14F-4D97-AF65-F5344CB8AC3E}">
        <p14:creationId xmlns:p14="http://schemas.microsoft.com/office/powerpoint/2010/main" val="76937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D0FC-9BE3-4CB8-98DA-656CC2B52ED0}"/>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D3826AAA-DDC6-4C7A-B05A-CCD7EE324C90}"/>
              </a:ext>
            </a:extLst>
          </p:cNvPr>
          <p:cNvSpPr>
            <a:spLocks noGrp="1"/>
          </p:cNvSpPr>
          <p:nvPr>
            <p:ph idx="1"/>
          </p:nvPr>
        </p:nvSpPr>
        <p:spPr/>
        <p:txBody>
          <a:bodyPr/>
          <a:lstStyle/>
          <a:p>
            <a:pPr marL="0" indent="0">
              <a:buNone/>
            </a:pPr>
            <a:endParaRPr lang="en-US" dirty="0"/>
          </a:p>
          <a:p>
            <a:pPr marL="0" indent="0">
              <a:buNone/>
            </a:pPr>
            <a:endParaRPr lang="en-US" dirty="0"/>
          </a:p>
          <a:p>
            <a:r>
              <a:rPr lang="en-US" sz="2400" dirty="0">
                <a:latin typeface="Calibri" panose="020F0502020204030204" pitchFamily="34" charset="0"/>
                <a:cs typeface="Calibri" panose="020F0502020204030204" pitchFamily="34" charset="0"/>
              </a:rPr>
              <a:t>Participating in the study were 4 students, (2 boys and 2 girls) that will be entering the 4</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grade in the fall.</a:t>
            </a:r>
          </a:p>
          <a:p>
            <a:pPr marL="0" indent="0">
              <a:buNone/>
            </a:pPr>
            <a:endParaRPr lang="en-US" sz="2400" dirty="0">
              <a:latin typeface="Calibri" panose="020F0502020204030204" pitchFamily="34" charset="0"/>
              <a:cs typeface="Calibri" panose="020F0502020204030204" pitchFamily="34" charset="0"/>
            </a:endParaRPr>
          </a:p>
          <a:p>
            <a:r>
              <a:rPr lang="en-US" sz="2400" dirty="0">
                <a:solidFill>
                  <a:prstClr val="black"/>
                </a:solidFill>
                <a:latin typeface="Calibri" panose="020F0502020204030204" pitchFamily="34" charset="0"/>
                <a:cs typeface="Calibri" panose="020F0502020204030204" pitchFamily="34" charset="0"/>
              </a:rPr>
              <a:t>We taught seven weekly 1-hour sessions. Before the first lesson each child participated in a 30-minute individual interview. A 30-minute post-interview using the same task script was administered after the final lesson.</a:t>
            </a:r>
          </a:p>
          <a:p>
            <a:pPr marL="0" indent="0">
              <a:buNone/>
            </a:pPr>
            <a:endParaRPr lang="en-US" dirty="0"/>
          </a:p>
        </p:txBody>
      </p:sp>
    </p:spTree>
    <p:extLst>
      <p:ext uri="{BB962C8B-B14F-4D97-AF65-F5344CB8AC3E}">
        <p14:creationId xmlns:p14="http://schemas.microsoft.com/office/powerpoint/2010/main" val="117442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B498-37A5-4078-849C-1CD25D6DA8E0}"/>
              </a:ext>
            </a:extLst>
          </p:cNvPr>
          <p:cNvSpPr>
            <a:spLocks noGrp="1"/>
          </p:cNvSpPr>
          <p:nvPr>
            <p:ph type="title"/>
          </p:nvPr>
        </p:nvSpPr>
        <p:spPr/>
        <p:txBody>
          <a:bodyPr/>
          <a:lstStyle/>
          <a:p>
            <a:r>
              <a:rPr lang="en-US" dirty="0"/>
              <a:t>Students’ work pre-interview </a:t>
            </a:r>
            <a:br>
              <a:rPr lang="en-US" dirty="0"/>
            </a:br>
            <a:r>
              <a:rPr lang="en-US" dirty="0"/>
              <a:t>Key task #1</a:t>
            </a:r>
          </a:p>
        </p:txBody>
      </p:sp>
      <p:sp>
        <p:nvSpPr>
          <p:cNvPr id="7" name="Text Placeholder 6">
            <a:extLst>
              <a:ext uri="{FF2B5EF4-FFF2-40B4-BE49-F238E27FC236}">
                <a16:creationId xmlns:a16="http://schemas.microsoft.com/office/drawing/2014/main" id="{8D46C3D4-BDF5-4C6F-AF57-7E29A64CE9B6}"/>
              </a:ext>
            </a:extLst>
          </p:cNvPr>
          <p:cNvSpPr>
            <a:spLocks noGrp="1"/>
          </p:cNvSpPr>
          <p:nvPr>
            <p:ph type="body" sz="half" idx="2"/>
          </p:nvPr>
        </p:nvSpPr>
        <p:spPr/>
        <p:txBody>
          <a:bodyPr/>
          <a:lstStyle/>
          <a:p>
            <a:pPr lvl="0"/>
            <a:r>
              <a:rPr lang="en-US" sz="2000" dirty="0">
                <a:solidFill>
                  <a:prstClr val="black"/>
                </a:solidFill>
              </a:rPr>
              <a:t>In this task, the students were to solve the multiplication problem using whichever method worked for them. Isaac, Ryan, and Chloe all created the equation 10 x 4 = 40. Ryan’s work is shown to the right. Kasey gave the response of 10 + 4 = 14.</a:t>
            </a:r>
          </a:p>
          <a:p>
            <a:endParaRPr lang="en-US" dirty="0"/>
          </a:p>
        </p:txBody>
      </p:sp>
      <p:pic>
        <p:nvPicPr>
          <p:cNvPr id="11" name="Content Placeholder 10">
            <a:extLst>
              <a:ext uri="{FF2B5EF4-FFF2-40B4-BE49-F238E27FC236}">
                <a16:creationId xmlns:a16="http://schemas.microsoft.com/office/drawing/2014/main" id="{33718C5F-6385-48F8-BE10-2F0543D8AFDC}"/>
              </a:ext>
            </a:extLst>
          </p:cNvPr>
          <p:cNvPicPr>
            <a:picLocks noGrp="1" noChangeAspect="1"/>
          </p:cNvPicPr>
          <p:nvPr>
            <p:ph idx="1"/>
          </p:nvPr>
        </p:nvPicPr>
        <p:blipFill>
          <a:blip r:embed="rId2"/>
          <a:stretch>
            <a:fillRect/>
          </a:stretch>
        </p:blipFill>
        <p:spPr>
          <a:xfrm>
            <a:off x="5228967" y="1937478"/>
            <a:ext cx="6388410" cy="3094485"/>
          </a:xfrm>
          <a:prstGeom prst="rect">
            <a:avLst/>
          </a:prstGeom>
        </p:spPr>
      </p:pic>
    </p:spTree>
    <p:extLst>
      <p:ext uri="{BB962C8B-B14F-4D97-AF65-F5344CB8AC3E}">
        <p14:creationId xmlns:p14="http://schemas.microsoft.com/office/powerpoint/2010/main" val="197049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4A84-4EA3-41B7-B797-5916C968A905}"/>
              </a:ext>
            </a:extLst>
          </p:cNvPr>
          <p:cNvSpPr>
            <a:spLocks noGrp="1"/>
          </p:cNvSpPr>
          <p:nvPr>
            <p:ph type="title"/>
          </p:nvPr>
        </p:nvSpPr>
        <p:spPr/>
        <p:txBody>
          <a:bodyPr/>
          <a:lstStyle/>
          <a:p>
            <a:r>
              <a:rPr lang="en-US" dirty="0"/>
              <a:t>Students’ work pre-interview</a:t>
            </a:r>
            <a:br>
              <a:rPr lang="en-US" dirty="0"/>
            </a:br>
            <a:r>
              <a:rPr lang="en-US" dirty="0"/>
              <a:t>Key task #2</a:t>
            </a:r>
          </a:p>
        </p:txBody>
      </p:sp>
      <p:sp>
        <p:nvSpPr>
          <p:cNvPr id="5" name="Text Placeholder 4">
            <a:extLst>
              <a:ext uri="{FF2B5EF4-FFF2-40B4-BE49-F238E27FC236}">
                <a16:creationId xmlns:a16="http://schemas.microsoft.com/office/drawing/2014/main" id="{D81405AF-BB0F-4B0B-A1C8-6A63C5786384}"/>
              </a:ext>
            </a:extLst>
          </p:cNvPr>
          <p:cNvSpPr>
            <a:spLocks noGrp="1"/>
          </p:cNvSpPr>
          <p:nvPr>
            <p:ph type="body" sz="half" idx="2"/>
          </p:nvPr>
        </p:nvSpPr>
        <p:spPr/>
        <p:txBody>
          <a:bodyPr/>
          <a:lstStyle/>
          <a:p>
            <a:r>
              <a:rPr lang="en-US" sz="2400" dirty="0"/>
              <a:t>In this task, the students chose from a pile of numbers and operations to fill in the blanks. Isaac, Ryan, and Chloe all inserted 9 x 8 while Kasey did not attempt the problem. </a:t>
            </a:r>
          </a:p>
          <a:p>
            <a:endParaRPr lang="en-US" dirty="0"/>
          </a:p>
        </p:txBody>
      </p:sp>
      <p:pic>
        <p:nvPicPr>
          <p:cNvPr id="7" name="Content Placeholder 6">
            <a:extLst>
              <a:ext uri="{FF2B5EF4-FFF2-40B4-BE49-F238E27FC236}">
                <a16:creationId xmlns:a16="http://schemas.microsoft.com/office/drawing/2014/main" id="{C8D4E424-4B1E-4EC9-9A49-EAFC91C5F102}"/>
              </a:ext>
            </a:extLst>
          </p:cNvPr>
          <p:cNvPicPr>
            <a:picLocks noGrp="1" noChangeAspect="1"/>
          </p:cNvPicPr>
          <p:nvPr>
            <p:ph idx="1"/>
          </p:nvPr>
        </p:nvPicPr>
        <p:blipFill>
          <a:blip r:embed="rId2"/>
          <a:stretch>
            <a:fillRect/>
          </a:stretch>
        </p:blipFill>
        <p:spPr>
          <a:xfrm>
            <a:off x="4675393" y="1523999"/>
            <a:ext cx="7382132" cy="4042788"/>
          </a:xfrm>
          <a:prstGeom prst="rect">
            <a:avLst/>
          </a:prstGeom>
        </p:spPr>
      </p:pic>
    </p:spTree>
    <p:extLst>
      <p:ext uri="{BB962C8B-B14F-4D97-AF65-F5344CB8AC3E}">
        <p14:creationId xmlns:p14="http://schemas.microsoft.com/office/powerpoint/2010/main" val="202365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EF2E-C835-4D76-A849-164C4A3B173A}"/>
              </a:ext>
            </a:extLst>
          </p:cNvPr>
          <p:cNvSpPr>
            <a:spLocks noGrp="1"/>
          </p:cNvSpPr>
          <p:nvPr>
            <p:ph type="title"/>
          </p:nvPr>
        </p:nvSpPr>
        <p:spPr/>
        <p:txBody>
          <a:bodyPr/>
          <a:lstStyle/>
          <a:p>
            <a:r>
              <a:rPr lang="en-US" dirty="0"/>
              <a:t>Students’ work pre-interview</a:t>
            </a:r>
            <a:br>
              <a:rPr lang="en-US" dirty="0"/>
            </a:br>
            <a:r>
              <a:rPr lang="en-US" dirty="0"/>
              <a:t>Key task #3</a:t>
            </a:r>
          </a:p>
        </p:txBody>
      </p:sp>
      <p:pic>
        <p:nvPicPr>
          <p:cNvPr id="4" name="Content Placeholder 3">
            <a:extLst>
              <a:ext uri="{FF2B5EF4-FFF2-40B4-BE49-F238E27FC236}">
                <a16:creationId xmlns:a16="http://schemas.microsoft.com/office/drawing/2014/main" id="{10742201-6BFA-4C3B-8E19-DDAC506D74DF}"/>
              </a:ext>
            </a:extLst>
          </p:cNvPr>
          <p:cNvPicPr>
            <a:picLocks noGrp="1" noChangeAspect="1"/>
          </p:cNvPicPr>
          <p:nvPr>
            <p:ph idx="1"/>
          </p:nvPr>
        </p:nvPicPr>
        <p:blipFill>
          <a:blip r:embed="rId3"/>
          <a:stretch>
            <a:fillRect/>
          </a:stretch>
        </p:blipFill>
        <p:spPr>
          <a:xfrm>
            <a:off x="5114611" y="613805"/>
            <a:ext cx="5787851" cy="5998534"/>
          </a:xfrm>
          <a:prstGeom prst="rect">
            <a:avLst/>
          </a:prstGeom>
        </p:spPr>
      </p:pic>
      <p:sp>
        <p:nvSpPr>
          <p:cNvPr id="5" name="Text Placeholder 4">
            <a:extLst>
              <a:ext uri="{FF2B5EF4-FFF2-40B4-BE49-F238E27FC236}">
                <a16:creationId xmlns:a16="http://schemas.microsoft.com/office/drawing/2014/main" id="{85A8CFF1-7652-4C79-8A21-DA12E345AAE8}"/>
              </a:ext>
            </a:extLst>
          </p:cNvPr>
          <p:cNvSpPr>
            <a:spLocks noGrp="1"/>
          </p:cNvSpPr>
          <p:nvPr>
            <p:ph type="body" sz="half" idx="2"/>
          </p:nvPr>
        </p:nvSpPr>
        <p:spPr/>
        <p:txBody>
          <a:bodyPr/>
          <a:lstStyle/>
          <a:p>
            <a:r>
              <a:rPr lang="en-US" sz="2000" dirty="0"/>
              <a:t>Only Ryan and Chloe attempted this task. It took Ryan two attempts to correctly complete the problem. Chloe was not able to solve the task. She attempted the task multiple times but could not find factors of the number of tiles to correctly create a rectangular array.</a:t>
            </a:r>
          </a:p>
          <a:p>
            <a:endParaRPr lang="en-US" dirty="0"/>
          </a:p>
        </p:txBody>
      </p:sp>
    </p:spTree>
    <p:extLst>
      <p:ext uri="{BB962C8B-B14F-4D97-AF65-F5344CB8AC3E}">
        <p14:creationId xmlns:p14="http://schemas.microsoft.com/office/powerpoint/2010/main" val="268267255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2489</Words>
  <Application>Microsoft Office PowerPoint</Application>
  <PresentationFormat>Widescreen</PresentationFormat>
  <Paragraphs>133</Paragraphs>
  <Slides>22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Vapor Trail</vt:lpstr>
      <vt:lpstr>building conceptual understanding of multiplication</vt:lpstr>
      <vt:lpstr>Introduction</vt:lpstr>
      <vt:lpstr>Purpose and research question:</vt:lpstr>
      <vt:lpstr>Common core state standards addressed</vt:lpstr>
      <vt:lpstr>Teaching strategies from literature</vt:lpstr>
      <vt:lpstr>Methodology</vt:lpstr>
      <vt:lpstr>Students’ work pre-interview  Key task #1</vt:lpstr>
      <vt:lpstr>Students’ work pre-interview Key task #2</vt:lpstr>
      <vt:lpstr>Students’ work pre-interview Key task #3</vt:lpstr>
      <vt:lpstr>Procedure for instructional sequence</vt:lpstr>
      <vt:lpstr>Lesson 1 &amp; lesson 2: connecting skip counting to multiplication</vt:lpstr>
      <vt:lpstr>Lesson 1 &amp; 2: student work</vt:lpstr>
      <vt:lpstr>Lesson 3: transitional lesson</vt:lpstr>
      <vt:lpstr>Lesson 4 &amp; lesson 5: grouping and arrays with area </vt:lpstr>
      <vt:lpstr>Lesson 4 &amp; 5: student work</vt:lpstr>
      <vt:lpstr>Lesson 6 &amp; lesson 7: 100 hungry ants and division with and without remainders</vt:lpstr>
      <vt:lpstr>Lesson 6 &amp; 7: student work</vt:lpstr>
      <vt:lpstr>POSt-interview key tasks students’ work</vt:lpstr>
      <vt:lpstr>Post interview key tasks students’ work</vt:lpstr>
      <vt:lpstr>Post interview key tasks students’ work</vt:lpstr>
      <vt:lpstr>Reflection: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4th Grader’s view of MULTIPLICATIVE REASONING:</dc:title>
  <dc:creator>Angela Whidbee</dc:creator>
  <cp:lastModifiedBy>Randall Groth</cp:lastModifiedBy>
  <cp:revision>59</cp:revision>
  <dcterms:created xsi:type="dcterms:W3CDTF">2018-07-30T17:34:46Z</dcterms:created>
  <dcterms:modified xsi:type="dcterms:W3CDTF">2018-08-09T14:06:54Z</dcterms:modified>
</cp:coreProperties>
</file>