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60" d="100"/>
          <a:sy n="60" d="100"/>
        </p:scale>
        <p:origin x="-1092"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rgbClr val="0000FF"/>
              </a:solidFill>
              <a:ln w="19050">
                <a:noFill/>
              </a:ln>
              <a:effectLst/>
            </c:spPr>
            <c:extLst xmlns:c16r2="http://schemas.microsoft.com/office/drawing/2015/06/chart">
              <c:ext xmlns:c16="http://schemas.microsoft.com/office/drawing/2014/chart" uri="{C3380CC4-5D6E-409C-BE32-E72D297353CC}">
                <c16:uniqueId val="{00000001-F573-4A43-9A4D-B3D158F3D2A0}"/>
              </c:ext>
            </c:extLst>
          </c:dPt>
          <c:dPt>
            <c:idx val="1"/>
            <c:bubble3D val="0"/>
            <c:spPr>
              <a:solidFill>
                <a:srgbClr val="FF0000"/>
              </a:solidFill>
              <a:ln w="19050">
                <a:noFill/>
              </a:ln>
              <a:effectLst/>
            </c:spPr>
            <c:extLst xmlns:c16r2="http://schemas.microsoft.com/office/drawing/2015/06/chart">
              <c:ext xmlns:c16="http://schemas.microsoft.com/office/drawing/2014/chart" uri="{C3380CC4-5D6E-409C-BE32-E72D297353CC}">
                <c16:uniqueId val="{00000003-F573-4A43-9A4D-B3D158F3D2A0}"/>
              </c:ext>
            </c:extLst>
          </c:dPt>
          <c:dPt>
            <c:idx val="2"/>
            <c:bubble3D val="0"/>
            <c:spPr>
              <a:solidFill>
                <a:srgbClr val="0099FF"/>
              </a:solidFill>
              <a:ln w="19050">
                <a:noFill/>
              </a:ln>
              <a:effectLst/>
            </c:spPr>
            <c:extLst xmlns:c16r2="http://schemas.microsoft.com/office/drawing/2015/06/chart">
              <c:ext xmlns:c16="http://schemas.microsoft.com/office/drawing/2014/chart" uri="{C3380CC4-5D6E-409C-BE32-E72D297353CC}">
                <c16:uniqueId val="{00000005-F573-4A43-9A4D-B3D158F3D2A0}"/>
              </c:ext>
            </c:extLst>
          </c:dPt>
          <c:dPt>
            <c:idx val="3"/>
            <c:bubble3D val="0"/>
            <c:spPr>
              <a:solidFill>
                <a:srgbClr val="FFFF00"/>
              </a:solidFill>
              <a:ln w="19050">
                <a:noFill/>
              </a:ln>
              <a:effectLst/>
            </c:spPr>
            <c:extLst xmlns:c16r2="http://schemas.microsoft.com/office/drawing/2015/06/chart">
              <c:ext xmlns:c16="http://schemas.microsoft.com/office/drawing/2014/chart" uri="{C3380CC4-5D6E-409C-BE32-E72D297353CC}">
                <c16:uniqueId val="{00000007-F573-4A43-9A4D-B3D158F3D2A0}"/>
              </c:ext>
            </c:extLst>
          </c:dPt>
          <c:cat>
            <c:numRef>
              <c:f>Sheet1!$A$2:$A$5</c:f>
              <c:numCache>
                <c:formatCode>General</c:formatCode>
                <c:ptCount val="4"/>
              </c:numCache>
            </c:numRef>
          </c:cat>
          <c:val>
            <c:numRef>
              <c:f>Sheet1!$B$2:$B$5</c:f>
              <c:numCache>
                <c:formatCode>General</c:formatCode>
                <c:ptCount val="4"/>
                <c:pt idx="0">
                  <c:v>15</c:v>
                </c:pt>
                <c:pt idx="1">
                  <c:v>15</c:v>
                </c:pt>
                <c:pt idx="2">
                  <c:v>15</c:v>
                </c:pt>
                <c:pt idx="3">
                  <c:v>2</c:v>
                </c:pt>
              </c:numCache>
            </c:numRef>
          </c:val>
          <c:extLst xmlns:c16r2="http://schemas.microsoft.com/office/drawing/2015/06/chart">
            <c:ext xmlns:c16="http://schemas.microsoft.com/office/drawing/2014/chart" uri="{C3380CC4-5D6E-409C-BE32-E72D297353CC}">
              <c16:uniqueId val="{00000008-F573-4A43-9A4D-B3D158F3D2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n>
            <a:solidFill>
              <a:schemeClr val="accent1"/>
            </a:solidFill>
          </a:l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89958D-EE80-4E7C-9A22-C8F39F4DF646}"/>
              </a:ext>
            </a:extLst>
          </p:cNvPr>
          <p:cNvSpPr>
            <a:spLocks noGrp="1"/>
          </p:cNvSpPr>
          <p:nvPr>
            <p:ph type="ctrTitle"/>
          </p:nvPr>
        </p:nvSpPr>
        <p:spPr>
          <a:xfrm>
            <a:off x="2692397" y="1680062"/>
            <a:ext cx="6815669" cy="1515533"/>
          </a:xfrm>
        </p:spPr>
        <p:txBody>
          <a:bodyPr/>
          <a:lstStyle/>
          <a:p>
            <a:r>
              <a:rPr lang="en-US" sz="4400" dirty="0"/>
              <a:t>A Case study of Children’s Initial Learning of Probability </a:t>
            </a:r>
          </a:p>
        </p:txBody>
      </p:sp>
      <p:sp>
        <p:nvSpPr>
          <p:cNvPr id="3" name="Subtitle 2">
            <a:extLst>
              <a:ext uri="{FF2B5EF4-FFF2-40B4-BE49-F238E27FC236}">
                <a16:creationId xmlns:a16="http://schemas.microsoft.com/office/drawing/2014/main" xmlns="" id="{42B8C417-E018-43B3-96DB-BD9418F35E96}"/>
              </a:ext>
            </a:extLst>
          </p:cNvPr>
          <p:cNvSpPr>
            <a:spLocks noGrp="1"/>
          </p:cNvSpPr>
          <p:nvPr>
            <p:ph type="subTitle" idx="1"/>
          </p:nvPr>
        </p:nvSpPr>
        <p:spPr>
          <a:xfrm>
            <a:off x="2692396" y="3821370"/>
            <a:ext cx="6815669" cy="1320802"/>
          </a:xfrm>
        </p:spPr>
        <p:txBody>
          <a:bodyPr/>
          <a:lstStyle/>
          <a:p>
            <a:r>
              <a:rPr lang="en-US" dirty="0"/>
              <a:t>Authors: Madeline Naumann and Megan Rickards </a:t>
            </a:r>
          </a:p>
          <a:p>
            <a:r>
              <a:rPr lang="en-US" dirty="0"/>
              <a:t>Mentors: Dr. Randall </a:t>
            </a:r>
            <a:r>
              <a:rPr lang="en-US" dirty="0" err="1"/>
              <a:t>Groth</a:t>
            </a:r>
            <a:r>
              <a:rPr lang="en-US" dirty="0"/>
              <a:t> and Dr. </a:t>
            </a:r>
            <a:r>
              <a:rPr lang="en-US" dirty="0" err="1"/>
              <a:t>Jathan</a:t>
            </a:r>
            <a:r>
              <a:rPr lang="en-US" dirty="0"/>
              <a:t> Austin </a:t>
            </a:r>
          </a:p>
        </p:txBody>
      </p:sp>
    </p:spTree>
    <p:extLst>
      <p:ext uri="{BB962C8B-B14F-4D97-AF65-F5344CB8AC3E}">
        <p14:creationId xmlns:p14="http://schemas.microsoft.com/office/powerpoint/2010/main" val="1632108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xmlns="" id="{B4FF0E03-EF68-4A2A-9671-3239CC63C7DF}"/>
              </a:ext>
            </a:extLst>
          </p:cNvPr>
          <p:cNvSpPr>
            <a:spLocks noChangeArrowheads="1"/>
          </p:cNvSpPr>
          <p:nvPr/>
        </p:nvSpPr>
        <p:spPr bwMode="auto">
          <a:xfrm>
            <a:off x="1489720" y="1691271"/>
            <a:ext cx="8873479" cy="3046988"/>
          </a:xfrm>
          <a:prstGeom prst="rect">
            <a:avLst/>
          </a:prstGeom>
          <a:solidFill>
            <a:schemeClr val="accent3">
              <a:lumMod val="40000"/>
              <a:lumOff val="60000"/>
            </a:schemeClr>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KEY TASK 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The balls in this picture are placed in a </a:t>
            </a:r>
            <a:b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box</a:t>
            </a:r>
            <a:r>
              <a:rPr lang="en-US" altLang="en-US" sz="2400" dirty="0">
                <a:solidFill>
                  <a:srgbClr val="000000"/>
                </a:solidFill>
                <a:ea typeface="Calibri" panose="020F0502020204030204" pitchFamily="34" charset="0"/>
                <a:cs typeface="Arial" panose="020B0604020202020204" pitchFamily="34" charset="0"/>
              </a:rPr>
              <a:t> </a:t>
            </a: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and a child picks one without looking. What is the probability that the ball picked will be the one with dots? </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1 out of 4</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1 out of 3</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1 out of 2</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3 out of 4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3" name="Picture 1" descr="https://lh6.googleusercontent.com/zhlXa1esWCw2xZvgy3aoAhusnG2RWt8XSWMbFHelY2ZTJ7_CUKdPkn2B45vaoORVMSlnv2nZU5JyjRo5nJmWUxAVqxDzYjWqy8uM_33eN4UozUSt2N7DQCaf_XaBOfumDxU3S0fY">
            <a:extLst>
              <a:ext uri="{FF2B5EF4-FFF2-40B4-BE49-F238E27FC236}">
                <a16:creationId xmlns:a16="http://schemas.microsoft.com/office/drawing/2014/main" xmlns="" id="{10142A58-03EF-462A-B3C8-BA523A2EF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436" r="59232" b="62325"/>
          <a:stretch>
            <a:fillRect/>
          </a:stretch>
        </p:blipFill>
        <p:spPr bwMode="auto">
          <a:xfrm>
            <a:off x="3627083" y="3336684"/>
            <a:ext cx="5701499" cy="11843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0F4050C-E5FE-4207-87C0-A58530D3B604}"/>
              </a:ext>
            </a:extLst>
          </p:cNvPr>
          <p:cNvSpPr txBox="1"/>
          <p:nvPr/>
        </p:nvSpPr>
        <p:spPr>
          <a:xfrm>
            <a:off x="8126325" y="4521072"/>
            <a:ext cx="2404513" cy="246221"/>
          </a:xfrm>
          <a:prstGeom prst="rect">
            <a:avLst/>
          </a:prstGeom>
          <a:noFill/>
        </p:spPr>
        <p:txBody>
          <a:bodyPr wrap="square" rtlCol="0">
            <a:spAutoFit/>
          </a:bodyPr>
          <a:lstStyle/>
          <a:p>
            <a:r>
              <a:rPr lang="en-US" sz="1000" dirty="0"/>
              <a:t>Question ID:  2013-4M7 #10 M040101</a:t>
            </a:r>
          </a:p>
        </p:txBody>
      </p:sp>
    </p:spTree>
    <p:extLst>
      <p:ext uri="{BB962C8B-B14F-4D97-AF65-F5344CB8AC3E}">
        <p14:creationId xmlns:p14="http://schemas.microsoft.com/office/powerpoint/2010/main" val="3575227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xmlns="" id="{8C4DFCD6-5038-4D22-8C54-09644C590D2D}"/>
              </a:ext>
            </a:extLst>
          </p:cNvPr>
          <p:cNvSpPr>
            <a:spLocks noChangeArrowheads="1"/>
          </p:cNvSpPr>
          <p:nvPr/>
        </p:nvSpPr>
        <p:spPr bwMode="auto">
          <a:xfrm>
            <a:off x="2232912" y="788221"/>
            <a:ext cx="6414015" cy="5878532"/>
          </a:xfrm>
          <a:prstGeom prst="rect">
            <a:avLst/>
          </a:prstGeom>
          <a:solidFill>
            <a:schemeClr val="accent3">
              <a:lumMod val="40000"/>
              <a:lumOff val="60000"/>
            </a:schemeClr>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ea typeface="Calibri" panose="020F0502020204030204" pitchFamily="34" charset="0"/>
                <a:cs typeface="Arial" panose="020B0604020202020204" pitchFamily="34" charset="0"/>
              </a:rPr>
              <a:t>KEY TASK 3</a:t>
            </a:r>
            <a:endPar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Mark has 9 shirts in his closet as shown. </a:t>
            </a:r>
            <a:b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If Mark picks a shirt out of the closet </a:t>
            </a:r>
            <a:b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without looking, which two colors have the </a:t>
            </a:r>
            <a:b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greatest chance of being picked? </a:t>
            </a:r>
            <a:endParaRPr kumimoji="0" lang="en-US" altLang="en-US" sz="2400" b="0" i="0" u="none" strike="noStrike" cap="none" normalizeH="0" baseline="0" dirty="0">
              <a:ln>
                <a:noFill/>
              </a:ln>
              <a:solidFill>
                <a:schemeClr val="tx1"/>
              </a:solidFill>
              <a:effectLst/>
            </a:endParaRPr>
          </a:p>
          <a:p>
            <a:pPr marL="800100" lvl="1" indent="-342900" defTabSz="914400">
              <a:buFont typeface="+mj-lt"/>
              <a:buAutoNum type="alphaUcPeriod"/>
            </a:pP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Blue and purple </a:t>
            </a:r>
            <a:endParaRPr kumimoji="0" lang="en-US" altLang="en-US" sz="2400" b="0" i="0" u="none" strike="noStrike" cap="none" normalizeH="0" baseline="0" dirty="0">
              <a:ln>
                <a:noFill/>
              </a:ln>
              <a:solidFill>
                <a:schemeClr val="tx1"/>
              </a:solidFill>
              <a:effectLst/>
            </a:endParaRPr>
          </a:p>
          <a:p>
            <a:pPr marL="800100" lvl="1" indent="-342900" defTabSz="914400">
              <a:buFont typeface="+mj-lt"/>
              <a:buAutoNum type="alphaUcPeriod"/>
            </a:pP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Green and blue </a:t>
            </a:r>
            <a:endParaRPr kumimoji="0" lang="en-US" altLang="en-US" sz="2400" b="0" i="0" u="none" strike="noStrike" cap="none" normalizeH="0" baseline="0" dirty="0">
              <a:ln>
                <a:noFill/>
              </a:ln>
              <a:solidFill>
                <a:schemeClr val="tx1"/>
              </a:solidFill>
              <a:effectLst/>
            </a:endParaRPr>
          </a:p>
          <a:p>
            <a:pPr marL="800100" lvl="1" indent="-342900" defTabSz="914400">
              <a:buFont typeface="+mj-lt"/>
              <a:buAutoNum type="alphaUcPeriod"/>
            </a:pP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Red and blue</a:t>
            </a:r>
            <a:endParaRPr kumimoji="0" lang="en-US" altLang="en-US" sz="2400" b="0" i="0" u="none" strike="noStrike" cap="none" normalizeH="0" baseline="0" dirty="0">
              <a:ln>
                <a:noFill/>
              </a:ln>
              <a:solidFill>
                <a:schemeClr val="tx1"/>
              </a:solidFill>
              <a:effectLst/>
            </a:endParaRPr>
          </a:p>
          <a:p>
            <a:pPr marL="800100" lvl="1" indent="-342900" defTabSz="914400">
              <a:buFont typeface="+mj-lt"/>
              <a:buAutoNum type="alphaUcPeriod"/>
            </a:pPr>
            <a:r>
              <a:rPr kumimoji="0" lang="en-US"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Red and green </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2" descr="https://lh6.googleusercontent.com/3-U3rc1d0SSIZfw3AI7D5oJSBqIVr8sTpqY3WmIOm0IE8HdEXIhKtE7DGlYc_h-IEJUsCUSGsL1le4Pc1uql1haYWJmr_hjajT3yvTxGm2Jn7qhpwgnKH7sqF2hL0Mhw21eClTxS">
            <a:extLst>
              <a:ext uri="{FF2B5EF4-FFF2-40B4-BE49-F238E27FC236}">
                <a16:creationId xmlns:a16="http://schemas.microsoft.com/office/drawing/2014/main" xmlns="" id="{74A0E10E-164A-496F-AA73-72045DBF1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46" t="10468" r="11917" b="45039"/>
          <a:stretch>
            <a:fillRect/>
          </a:stretch>
        </p:blipFill>
        <p:spPr bwMode="auto">
          <a:xfrm>
            <a:off x="3168509" y="1413081"/>
            <a:ext cx="4728361" cy="1893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1DA675BC-4178-4CF1-9293-E9DF1F9B74CB}"/>
              </a:ext>
            </a:extLst>
          </p:cNvPr>
          <p:cNvSpPr txBox="1"/>
          <p:nvPr/>
        </p:nvSpPr>
        <p:spPr>
          <a:xfrm>
            <a:off x="6388110" y="6420532"/>
            <a:ext cx="2746497" cy="246221"/>
          </a:xfrm>
          <a:prstGeom prst="rect">
            <a:avLst/>
          </a:prstGeom>
          <a:noFill/>
        </p:spPr>
        <p:txBody>
          <a:bodyPr wrap="square" rtlCol="0">
            <a:spAutoFit/>
          </a:bodyPr>
          <a:lstStyle/>
          <a:p>
            <a:r>
              <a:rPr lang="en-US" sz="1000" dirty="0"/>
              <a:t>Question ID:  2013-4M7 #2 M170001</a:t>
            </a:r>
          </a:p>
        </p:txBody>
      </p:sp>
    </p:spTree>
    <p:extLst>
      <p:ext uri="{BB962C8B-B14F-4D97-AF65-F5344CB8AC3E}">
        <p14:creationId xmlns:p14="http://schemas.microsoft.com/office/powerpoint/2010/main" val="3939897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B44E9BC-0E05-43E6-8021-B3529C0EB108}"/>
              </a:ext>
            </a:extLst>
          </p:cNvPr>
          <p:cNvSpPr/>
          <p:nvPr/>
        </p:nvSpPr>
        <p:spPr>
          <a:xfrm>
            <a:off x="1928100" y="2518743"/>
            <a:ext cx="8968020" cy="2931956"/>
          </a:xfrm>
          <a:prstGeom prst="rect">
            <a:avLst/>
          </a:prstGeom>
          <a:solidFill>
            <a:schemeClr val="accent3">
              <a:lumMod val="40000"/>
              <a:lumOff val="60000"/>
            </a:schemeClr>
          </a:solidFill>
          <a:ln>
            <a:solidFill>
              <a:srgbClr val="00206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07000"/>
              </a:lnSpc>
              <a:spcAft>
                <a:spcPts val="800"/>
              </a:spcAft>
            </a:pPr>
            <a:r>
              <a:rPr lang="en-US"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KEY TASK 4</a:t>
            </a:r>
          </a:p>
          <a:p>
            <a:pPr>
              <a:lnSpc>
                <a:spcPct val="107000"/>
              </a:lnSpc>
              <a:spcAft>
                <a:spcPts val="800"/>
              </a:spcAft>
            </a:pPr>
            <a:r>
              <a:rPr lang="en-US"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Marty has 6 red pencils, 4 green pencils and 5 blue pencils. If he picks out one pencil without looking, what is the probability that the pencil he picks will be green?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171627" lvl="1" indent="-342900">
              <a:lnSpc>
                <a:spcPct val="107000"/>
              </a:lnSpc>
              <a:buFont typeface="+mj-lt"/>
              <a:buAutoNum type="alphaLcPeriod"/>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1 out of 3</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b.     </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1 out of 4</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c. 1 out of 15 	    d.    4 out of 15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FE28966C-9F8A-489F-963B-D3AA45709404}"/>
              </a:ext>
            </a:extLst>
          </p:cNvPr>
          <p:cNvSpPr txBox="1"/>
          <p:nvPr/>
        </p:nvSpPr>
        <p:spPr>
          <a:xfrm>
            <a:off x="8759503" y="5204478"/>
            <a:ext cx="2277028" cy="246221"/>
          </a:xfrm>
          <a:prstGeom prst="rect">
            <a:avLst/>
          </a:prstGeom>
          <a:noFill/>
        </p:spPr>
        <p:txBody>
          <a:bodyPr wrap="square" rtlCol="0">
            <a:spAutoFit/>
          </a:bodyPr>
          <a:lstStyle/>
          <a:p>
            <a:r>
              <a:rPr lang="en-US" sz="1000" dirty="0"/>
              <a:t>Question ID:  2013-4M7 #10 M047001</a:t>
            </a:r>
          </a:p>
        </p:txBody>
      </p:sp>
    </p:spTree>
    <p:extLst>
      <p:ext uri="{BB962C8B-B14F-4D97-AF65-F5344CB8AC3E}">
        <p14:creationId xmlns:p14="http://schemas.microsoft.com/office/powerpoint/2010/main" val="3963307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08F1CA5-0E9F-4634-914A-0B13BB12CE80}"/>
              </a:ext>
            </a:extLst>
          </p:cNvPr>
          <p:cNvSpPr>
            <a:spLocks noGrp="1"/>
          </p:cNvSpPr>
          <p:nvPr>
            <p:ph type="title"/>
          </p:nvPr>
        </p:nvSpPr>
        <p:spPr/>
        <p:txBody>
          <a:bodyPr>
            <a:normAutofit fontScale="90000"/>
          </a:bodyPr>
          <a:lstStyle/>
          <a:p>
            <a:r>
              <a:rPr lang="en-US" dirty="0"/>
              <a:t>Methodology: Data Gathering and Analysis</a:t>
            </a:r>
          </a:p>
        </p:txBody>
      </p:sp>
      <p:sp>
        <p:nvSpPr>
          <p:cNvPr id="5" name="Content Placeholder 4">
            <a:extLst>
              <a:ext uri="{FF2B5EF4-FFF2-40B4-BE49-F238E27FC236}">
                <a16:creationId xmlns:a16="http://schemas.microsoft.com/office/drawing/2014/main" xmlns="" id="{974F1D28-BA73-4E0F-9005-005BED4AAF6A}"/>
              </a:ext>
            </a:extLst>
          </p:cNvPr>
          <p:cNvSpPr>
            <a:spLocks noGrp="1"/>
          </p:cNvSpPr>
          <p:nvPr>
            <p:ph idx="1"/>
          </p:nvPr>
        </p:nvSpPr>
        <p:spPr/>
        <p:txBody>
          <a:bodyPr>
            <a:normAutofit lnSpcReduction="10000"/>
          </a:bodyPr>
          <a:lstStyle/>
          <a:p>
            <a:r>
              <a:rPr lang="en-US" dirty="0"/>
              <a:t>Each lesson was recorded using voice recorders and video recorders during the whole hour long lesson. Following each lesson, we transcribed word by word the whole session and noted actions and written work. We then analyzed the students’ strengths and weaknesses using the videos and transcripts. We coded each student's reasoning using our observations from the lessons and existing descriptions of probabilistic thinking from the literature. Using our qualitative analyses of students' thinking, we made data-based conjectures about how to design each subsequent lesson in a manner that would advance their learning of probability.</a:t>
            </a:r>
          </a:p>
        </p:txBody>
      </p:sp>
    </p:spTree>
    <p:extLst>
      <p:ext uri="{BB962C8B-B14F-4D97-AF65-F5344CB8AC3E}">
        <p14:creationId xmlns:p14="http://schemas.microsoft.com/office/powerpoint/2010/main" val="606780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12510-F7AA-46C0-9284-65C4298D7BFD}"/>
              </a:ext>
            </a:extLst>
          </p:cNvPr>
          <p:cNvSpPr>
            <a:spLocks noGrp="1"/>
          </p:cNvSpPr>
          <p:nvPr>
            <p:ph type="title"/>
          </p:nvPr>
        </p:nvSpPr>
        <p:spPr/>
        <p:txBody>
          <a:bodyPr/>
          <a:lstStyle/>
          <a:p>
            <a:r>
              <a:rPr lang="en-US" dirty="0"/>
              <a:t>Initial Assessment Results </a:t>
            </a:r>
          </a:p>
        </p:txBody>
      </p:sp>
      <p:sp>
        <p:nvSpPr>
          <p:cNvPr id="3" name="Content Placeholder 2">
            <a:extLst>
              <a:ext uri="{FF2B5EF4-FFF2-40B4-BE49-F238E27FC236}">
                <a16:creationId xmlns:a16="http://schemas.microsoft.com/office/drawing/2014/main" xmlns="" id="{085B3202-EAE9-4C4F-BB3C-8AD6ED19DF16}"/>
              </a:ext>
            </a:extLst>
          </p:cNvPr>
          <p:cNvSpPr>
            <a:spLocks noGrp="1"/>
          </p:cNvSpPr>
          <p:nvPr>
            <p:ph idx="1"/>
          </p:nvPr>
        </p:nvSpPr>
        <p:spPr/>
        <p:txBody>
          <a:bodyPr>
            <a:normAutofit fontScale="70000" lnSpcReduction="20000"/>
          </a:bodyPr>
          <a:lstStyle/>
          <a:p>
            <a:r>
              <a:rPr lang="en-US" dirty="0"/>
              <a:t>During the pre-interviews, each student approached the key interview tasks by using numerous methods. Some examples of prevalent reasoning patterns are shown below.</a:t>
            </a:r>
          </a:p>
          <a:p>
            <a:endParaRPr lang="en-US" dirty="0"/>
          </a:p>
          <a:p>
            <a:r>
              <a:rPr lang="en-US" dirty="0"/>
              <a:t>For Key Task 1, Lindsay was able to quantify probability in a conventional manner by saying that the dish with the two white and two black marbles gave her a “two out of four chance” of picking a black marble. By using  one-half to aid her thinking, Lindsay made the connection that the more marbles the dish contains, regardless of colors, the  “lower the chance” there is of picking a certain marble.  </a:t>
            </a:r>
          </a:p>
          <a:p>
            <a:r>
              <a:rPr lang="en-US" dirty="0"/>
              <a:t/>
            </a:r>
            <a:br>
              <a:rPr lang="en-US" dirty="0"/>
            </a:br>
            <a:r>
              <a:rPr lang="en-US" dirty="0"/>
              <a:t>Joel used an odds ratio approach when asked to determine the likelihood of picking a dotted ball in Key Interview Task 2. Joel chose the answer choice that read “one out of three because there’s three balls and one dotted.” When questioned how many total balls there were, he responded by saying there were three balls altogether and one was dotted. He observed the balls as two distinct groups that have no effect of each other in any way. </a:t>
            </a:r>
          </a:p>
          <a:p>
            <a:endParaRPr lang="en-US" dirty="0"/>
          </a:p>
        </p:txBody>
      </p:sp>
    </p:spTree>
    <p:extLst>
      <p:ext uri="{BB962C8B-B14F-4D97-AF65-F5344CB8AC3E}">
        <p14:creationId xmlns:p14="http://schemas.microsoft.com/office/powerpoint/2010/main" val="941650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74DA0-8128-4B52-AB7B-0400487DB2FF}"/>
              </a:ext>
            </a:extLst>
          </p:cNvPr>
          <p:cNvSpPr>
            <a:spLocks noGrp="1"/>
          </p:cNvSpPr>
          <p:nvPr>
            <p:ph type="title"/>
          </p:nvPr>
        </p:nvSpPr>
        <p:spPr/>
        <p:txBody>
          <a:bodyPr/>
          <a:lstStyle/>
          <a:p>
            <a:r>
              <a:rPr lang="en-US" dirty="0"/>
              <a:t>Initial Assessment Results Cont. </a:t>
            </a:r>
          </a:p>
        </p:txBody>
      </p:sp>
      <p:sp>
        <p:nvSpPr>
          <p:cNvPr id="3" name="Content Placeholder 2">
            <a:extLst>
              <a:ext uri="{FF2B5EF4-FFF2-40B4-BE49-F238E27FC236}">
                <a16:creationId xmlns:a16="http://schemas.microsoft.com/office/drawing/2014/main" xmlns="" id="{E3A43098-EC0D-4CE3-9CC7-74D73BF90417}"/>
              </a:ext>
            </a:extLst>
          </p:cNvPr>
          <p:cNvSpPr>
            <a:spLocks noGrp="1"/>
          </p:cNvSpPr>
          <p:nvPr>
            <p:ph idx="1"/>
          </p:nvPr>
        </p:nvSpPr>
        <p:spPr/>
        <p:txBody>
          <a:bodyPr/>
          <a:lstStyle/>
          <a:p>
            <a:r>
              <a:rPr lang="en-US" dirty="0"/>
              <a:t>Kate and Isaac both used spatial positioning for Key Interview Task 3 to conclude that probability is based on the placement of the shirts rather than the number of shirts. Both students verbalized similar reasoning by stating that Mark would choose from the middle to grab a shirt.</a:t>
            </a:r>
          </a:p>
          <a:p>
            <a:endParaRPr lang="en-US" dirty="0"/>
          </a:p>
        </p:txBody>
      </p:sp>
      <p:sp>
        <p:nvSpPr>
          <p:cNvPr id="4" name="TextBox 3">
            <a:extLst>
              <a:ext uri="{FF2B5EF4-FFF2-40B4-BE49-F238E27FC236}">
                <a16:creationId xmlns:a16="http://schemas.microsoft.com/office/drawing/2014/main" xmlns="" id="{12E539AF-2DDC-4959-9D6F-AFC4236FB510}"/>
              </a:ext>
            </a:extLst>
          </p:cNvPr>
          <p:cNvSpPr txBox="1"/>
          <p:nvPr/>
        </p:nvSpPr>
        <p:spPr>
          <a:xfrm>
            <a:off x="958282" y="4207809"/>
            <a:ext cx="9938315" cy="1077218"/>
          </a:xfrm>
          <a:prstGeom prst="rect">
            <a:avLst/>
          </a:prstGeom>
          <a:solidFill>
            <a:srgbClr val="FFFFFF"/>
          </a:solidFill>
          <a:ln w="28575">
            <a:solidFill>
              <a:srgbClr val="002060"/>
            </a:solidFill>
          </a:ln>
        </p:spPr>
        <p:txBody>
          <a:bodyPr wrap="square" rtlCol="0">
            <a:spAutoFit/>
          </a:bodyPr>
          <a:lstStyle/>
          <a:p>
            <a:r>
              <a:rPr lang="en-US" sz="1600" b="1" dirty="0"/>
              <a:t>Teacher:</a:t>
            </a:r>
            <a:r>
              <a:rPr lang="en-US" sz="1600" dirty="0"/>
              <a:t> Why’d you say blue and purple?</a:t>
            </a:r>
            <a:br>
              <a:rPr lang="en-US" sz="1600" dirty="0"/>
            </a:br>
            <a:r>
              <a:rPr lang="en-US" sz="1600" b="1" dirty="0"/>
              <a:t>Kate: </a:t>
            </a:r>
            <a:r>
              <a:rPr lang="en-US" sz="1600" dirty="0"/>
              <a:t>Because like they’re at-right next to each other and probably like he would pick the middle.</a:t>
            </a:r>
          </a:p>
          <a:p>
            <a:r>
              <a:rPr lang="en-US" sz="1600" b="1" dirty="0"/>
              <a:t>Teacher: </a:t>
            </a:r>
            <a:r>
              <a:rPr lang="en-US" sz="1600" dirty="0"/>
              <a:t>Alright, and why would he choose from the middle and not on the-like not on the outsides?</a:t>
            </a:r>
          </a:p>
          <a:p>
            <a:r>
              <a:rPr lang="en-US" sz="1600" b="1" dirty="0"/>
              <a:t>Kate: </a:t>
            </a:r>
            <a:r>
              <a:rPr lang="en-US" sz="1600" dirty="0"/>
              <a:t>Because some people actually choose in the middle.</a:t>
            </a:r>
          </a:p>
        </p:txBody>
      </p:sp>
      <p:sp>
        <p:nvSpPr>
          <p:cNvPr id="5" name="TextBox 4">
            <a:extLst>
              <a:ext uri="{FF2B5EF4-FFF2-40B4-BE49-F238E27FC236}">
                <a16:creationId xmlns:a16="http://schemas.microsoft.com/office/drawing/2014/main" xmlns="" id="{AB62642E-A8CE-404D-9030-56D5938C9C58}"/>
              </a:ext>
            </a:extLst>
          </p:cNvPr>
          <p:cNvSpPr txBox="1"/>
          <p:nvPr/>
        </p:nvSpPr>
        <p:spPr>
          <a:xfrm>
            <a:off x="958282" y="5460369"/>
            <a:ext cx="9941954" cy="830997"/>
          </a:xfrm>
          <a:prstGeom prst="rect">
            <a:avLst/>
          </a:prstGeom>
          <a:solidFill>
            <a:srgbClr val="FFFFFF"/>
          </a:solidFill>
          <a:ln w="28575">
            <a:solidFill>
              <a:srgbClr val="002060"/>
            </a:solidFill>
          </a:ln>
        </p:spPr>
        <p:txBody>
          <a:bodyPr wrap="square" rtlCol="0">
            <a:spAutoFit/>
          </a:bodyPr>
          <a:lstStyle/>
          <a:p>
            <a:r>
              <a:rPr lang="en-US" sz="1600" b="1" dirty="0"/>
              <a:t>Isaac: </a:t>
            </a:r>
            <a:r>
              <a:rPr lang="en-US" sz="1600" dirty="0"/>
              <a:t>Because green and blue are in the middle and when he reaches for the middle and it won’t be on the outside.</a:t>
            </a:r>
          </a:p>
          <a:p>
            <a:r>
              <a:rPr lang="en-US" sz="1600" b="1" dirty="0"/>
              <a:t>Teacher: </a:t>
            </a:r>
            <a:r>
              <a:rPr lang="en-US" sz="1600" dirty="0"/>
              <a:t>Why is he going to reach for the middle?</a:t>
            </a:r>
          </a:p>
          <a:p>
            <a:r>
              <a:rPr lang="en-US" sz="1600" b="1" dirty="0"/>
              <a:t>Isaac: </a:t>
            </a:r>
            <a:r>
              <a:rPr lang="en-US" sz="1600" dirty="0"/>
              <a:t>Because he wouldn’t walk all the way to the other side to get a shirt. He would go right from the middle.</a:t>
            </a:r>
          </a:p>
        </p:txBody>
      </p:sp>
    </p:spTree>
    <p:extLst>
      <p:ext uri="{BB962C8B-B14F-4D97-AF65-F5344CB8AC3E}">
        <p14:creationId xmlns:p14="http://schemas.microsoft.com/office/powerpoint/2010/main" val="1383556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6CEA59-C8BF-4CD0-AB6C-A452DFDB188D}"/>
              </a:ext>
            </a:extLst>
          </p:cNvPr>
          <p:cNvSpPr>
            <a:spLocks noGrp="1"/>
          </p:cNvSpPr>
          <p:nvPr>
            <p:ph type="title"/>
          </p:nvPr>
        </p:nvSpPr>
        <p:spPr/>
        <p:txBody>
          <a:bodyPr/>
          <a:lstStyle/>
          <a:p>
            <a:r>
              <a:rPr lang="en-US" dirty="0"/>
              <a:t>Instructional Cluster 1 </a:t>
            </a:r>
          </a:p>
        </p:txBody>
      </p:sp>
      <p:sp>
        <p:nvSpPr>
          <p:cNvPr id="3" name="Content Placeholder 2">
            <a:extLst>
              <a:ext uri="{FF2B5EF4-FFF2-40B4-BE49-F238E27FC236}">
                <a16:creationId xmlns:a16="http://schemas.microsoft.com/office/drawing/2014/main" xmlns="" id="{1A2C9040-6D70-4B9D-9AB5-88D0278F8B46}"/>
              </a:ext>
            </a:extLst>
          </p:cNvPr>
          <p:cNvSpPr>
            <a:spLocks noGrp="1"/>
          </p:cNvSpPr>
          <p:nvPr>
            <p:ph idx="1"/>
          </p:nvPr>
        </p:nvSpPr>
        <p:spPr/>
        <p:txBody>
          <a:bodyPr>
            <a:normAutofit fontScale="85000" lnSpcReduction="20000"/>
          </a:bodyPr>
          <a:lstStyle/>
          <a:p>
            <a:r>
              <a:rPr lang="en-US" b="1" dirty="0"/>
              <a:t>Lesson 1:</a:t>
            </a:r>
            <a:r>
              <a:rPr lang="en-US" dirty="0"/>
              <a:t> During this lesson we focused on expanding the students’ probability vocabulary. Students were given a specific event to describe and were to estimate a probability for that event. The students were able to provide reasoning for describing something sure to happen and something that won’t happen. Students showed misconceptions in describing an event that was neither certain or impossible. Students also demonstrated an incorrect use of odds ratios. </a:t>
            </a:r>
          </a:p>
          <a:p>
            <a:r>
              <a:rPr lang="en-US" b="1" dirty="0"/>
              <a:t>Lesson 2: </a:t>
            </a:r>
            <a:r>
              <a:rPr lang="en-US" dirty="0"/>
              <a:t>Students experimented with spinners and representations to determine the greatest chance. Students were also tasked with creating their own representations to express a qualitative description given to them. While the students were able to determine and explain a greater chance probability, some students (specifically Joel and Isaac) still demonstrated using odds ratio in their representations and descriptions: </a:t>
            </a:r>
          </a:p>
          <a:p>
            <a:endParaRPr lang="en-US" dirty="0"/>
          </a:p>
        </p:txBody>
      </p:sp>
    </p:spTree>
    <p:extLst>
      <p:ext uri="{BB962C8B-B14F-4D97-AF65-F5344CB8AC3E}">
        <p14:creationId xmlns:p14="http://schemas.microsoft.com/office/powerpoint/2010/main" val="2810181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744BF3-7768-40BF-9760-C2A57CDC6B99}"/>
              </a:ext>
            </a:extLst>
          </p:cNvPr>
          <p:cNvSpPr>
            <a:spLocks noGrp="1"/>
          </p:cNvSpPr>
          <p:nvPr>
            <p:ph type="title"/>
          </p:nvPr>
        </p:nvSpPr>
        <p:spPr/>
        <p:txBody>
          <a:bodyPr/>
          <a:lstStyle/>
          <a:p>
            <a:r>
              <a:rPr lang="en-US" dirty="0"/>
              <a:t>Lesson 2 Student </a:t>
            </a:r>
            <a:r>
              <a:rPr lang="en-US" dirty="0" err="1"/>
              <a:t>Ineraction</a:t>
            </a:r>
            <a:r>
              <a:rPr lang="en-US" dirty="0"/>
              <a:t> </a:t>
            </a:r>
          </a:p>
        </p:txBody>
      </p:sp>
      <p:sp>
        <p:nvSpPr>
          <p:cNvPr id="3" name="Content Placeholder 2">
            <a:extLst>
              <a:ext uri="{FF2B5EF4-FFF2-40B4-BE49-F238E27FC236}">
                <a16:creationId xmlns:a16="http://schemas.microsoft.com/office/drawing/2014/main" xmlns="" id="{9BFDE849-CA29-42CC-AEEA-44BEAB71ECC5}"/>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xmlns="" id="{30150BBD-F03D-416C-9D45-B4E13C63D172}"/>
              </a:ext>
            </a:extLst>
          </p:cNvPr>
          <p:cNvSpPr txBox="1"/>
          <p:nvPr/>
        </p:nvSpPr>
        <p:spPr>
          <a:xfrm>
            <a:off x="1879820" y="2668926"/>
            <a:ext cx="8132860" cy="3477875"/>
          </a:xfrm>
          <a:prstGeom prst="rect">
            <a:avLst/>
          </a:prstGeom>
          <a:solidFill>
            <a:srgbClr val="FFFFFF"/>
          </a:solidFill>
          <a:ln w="28575">
            <a:solidFill>
              <a:srgbClr val="002060"/>
            </a:solidFill>
          </a:ln>
        </p:spPr>
        <p:txBody>
          <a:bodyPr wrap="square" rtlCol="0">
            <a:spAutoFit/>
          </a:bodyPr>
          <a:lstStyle/>
          <a:p>
            <a:r>
              <a:rPr lang="en-US" sz="2000" b="1" dirty="0"/>
              <a:t>Joel: </a:t>
            </a:r>
            <a:r>
              <a:rPr lang="en-US" sz="2000" dirty="0"/>
              <a:t>(holds up spinner that he drew- half is blue and half is purple; there is a total of 4 equal spaces)</a:t>
            </a:r>
          </a:p>
          <a:p>
            <a:r>
              <a:rPr lang="en-US" sz="2000" b="1" dirty="0"/>
              <a:t>Teacher</a:t>
            </a:r>
            <a:r>
              <a:rPr lang="en-US" sz="2000" dirty="0"/>
              <a:t>: Okay. So tell us about your spinner.</a:t>
            </a:r>
          </a:p>
          <a:p>
            <a:r>
              <a:rPr lang="en-US" sz="2000" b="1" dirty="0"/>
              <a:t>Joel:</a:t>
            </a:r>
            <a:r>
              <a:rPr lang="en-US" sz="2000" dirty="0"/>
              <a:t> I have two purple and two blue.</a:t>
            </a:r>
          </a:p>
          <a:p>
            <a:r>
              <a:rPr lang="en-US" sz="2000" b="1" dirty="0"/>
              <a:t>Teacher</a:t>
            </a:r>
            <a:r>
              <a:rPr lang="en-US" sz="2000" dirty="0"/>
              <a:t>: You have two purple and two blue? Oh, so you divided it up into how many parts?</a:t>
            </a:r>
          </a:p>
          <a:p>
            <a:r>
              <a:rPr lang="en-US" sz="2000" b="1" dirty="0"/>
              <a:t>Joel</a:t>
            </a:r>
            <a:r>
              <a:rPr lang="en-US" sz="2000" dirty="0"/>
              <a:t>: Four.</a:t>
            </a:r>
          </a:p>
          <a:p>
            <a:r>
              <a:rPr lang="en-US" sz="2000" b="1" dirty="0"/>
              <a:t>Teacher: </a:t>
            </a:r>
            <a:r>
              <a:rPr lang="en-US" sz="2000" dirty="0"/>
              <a:t>Four parts? Okay. So what is my chance of getting a blue?</a:t>
            </a:r>
          </a:p>
          <a:p>
            <a:r>
              <a:rPr lang="en-US" sz="2000" b="1" dirty="0"/>
              <a:t>Joel:</a:t>
            </a:r>
            <a:r>
              <a:rPr lang="en-US" sz="2000" dirty="0"/>
              <a:t> (blankly stares at his circle)</a:t>
            </a:r>
          </a:p>
          <a:p>
            <a:r>
              <a:rPr lang="en-US" sz="2000" b="1" dirty="0"/>
              <a:t>Teacher</a:t>
            </a:r>
            <a:r>
              <a:rPr lang="en-US" sz="2000" dirty="0"/>
              <a:t>: What is the probability of me landing on a blue?</a:t>
            </a:r>
          </a:p>
          <a:p>
            <a:r>
              <a:rPr lang="en-US" sz="2000" b="1" dirty="0"/>
              <a:t>Joel:</a:t>
            </a:r>
            <a:r>
              <a:rPr lang="en-US" sz="2000" dirty="0"/>
              <a:t> (long pause) 2 out of 2.</a:t>
            </a:r>
          </a:p>
        </p:txBody>
      </p:sp>
    </p:spTree>
    <p:extLst>
      <p:ext uri="{BB962C8B-B14F-4D97-AF65-F5344CB8AC3E}">
        <p14:creationId xmlns:p14="http://schemas.microsoft.com/office/powerpoint/2010/main" val="2153921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1224A-492A-4240-B81E-7848404FD138}"/>
              </a:ext>
            </a:extLst>
          </p:cNvPr>
          <p:cNvSpPr>
            <a:spLocks noGrp="1"/>
          </p:cNvSpPr>
          <p:nvPr>
            <p:ph type="title"/>
          </p:nvPr>
        </p:nvSpPr>
        <p:spPr/>
        <p:txBody>
          <a:bodyPr/>
          <a:lstStyle/>
          <a:p>
            <a:r>
              <a:rPr lang="en-US" dirty="0"/>
              <a:t>Instructional Cluster 2</a:t>
            </a:r>
          </a:p>
        </p:txBody>
      </p:sp>
      <p:sp>
        <p:nvSpPr>
          <p:cNvPr id="3" name="Content Placeholder 2">
            <a:extLst>
              <a:ext uri="{FF2B5EF4-FFF2-40B4-BE49-F238E27FC236}">
                <a16:creationId xmlns:a16="http://schemas.microsoft.com/office/drawing/2014/main" xmlns="" id="{50620041-7739-4AF3-961F-C2AC444890CE}"/>
              </a:ext>
            </a:extLst>
          </p:cNvPr>
          <p:cNvSpPr>
            <a:spLocks noGrp="1"/>
          </p:cNvSpPr>
          <p:nvPr>
            <p:ph idx="1"/>
          </p:nvPr>
        </p:nvSpPr>
        <p:spPr/>
        <p:txBody>
          <a:bodyPr>
            <a:normAutofit fontScale="70000" lnSpcReduction="20000"/>
          </a:bodyPr>
          <a:lstStyle/>
          <a:p>
            <a:r>
              <a:rPr lang="en-US" b="1" dirty="0"/>
              <a:t>Lesson 3:</a:t>
            </a:r>
            <a:r>
              <a:rPr lang="en-US" dirty="0"/>
              <a:t> For this lesson we started having the students compare different expressions of the same probability and match them together in a matching game. During the game, we introduced some word problems. Students had several difficulties with the word problems. For example, odds ratio expressions were used by all the students at this point in the lesson. After using visual representations such as spinners to make sense of word problems, the students were able to correctly express probabilities in a conventional manner. </a:t>
            </a:r>
          </a:p>
          <a:p>
            <a:r>
              <a:rPr lang="en-US" b="1" dirty="0"/>
              <a:t>Lesson 4: </a:t>
            </a:r>
            <a:r>
              <a:rPr lang="en-US" dirty="0"/>
              <a:t>Students engaged in a math board game where they answered various </a:t>
            </a:r>
            <a:br>
              <a:rPr lang="en-US" dirty="0"/>
            </a:br>
            <a:r>
              <a:rPr lang="en-US" dirty="0"/>
              <a:t>questions about probability that included representation, part whole reasoning </a:t>
            </a:r>
            <a:br>
              <a:rPr lang="en-US" dirty="0"/>
            </a:br>
            <a:r>
              <a:rPr lang="en-US" dirty="0"/>
              <a:t>and using conventional quantification. In the beginning of the lesson students </a:t>
            </a:r>
            <a:br>
              <a:rPr lang="en-US" dirty="0"/>
            </a:br>
            <a:r>
              <a:rPr lang="en-US" dirty="0"/>
              <a:t>were introduced to the possibility of having an “unfair spinner” where all sections </a:t>
            </a:r>
            <a:br>
              <a:rPr lang="en-US" dirty="0"/>
            </a:br>
            <a:r>
              <a:rPr lang="en-US" dirty="0"/>
              <a:t>of the spinner are not equal sizes. While the students could determine that the </a:t>
            </a:r>
            <a:br>
              <a:rPr lang="en-US" dirty="0"/>
            </a:br>
            <a:r>
              <a:rPr lang="en-US" dirty="0"/>
              <a:t>probability of landing on the yellow space was not the same as all the other colors, </a:t>
            </a:r>
            <a:br>
              <a:rPr lang="en-US" dirty="0"/>
            </a:br>
            <a:r>
              <a:rPr lang="en-US" dirty="0"/>
              <a:t>all students agreed that the probability was still 1 out of 4. Students had trouble in </a:t>
            </a:r>
            <a:br>
              <a:rPr lang="en-US" dirty="0"/>
            </a:br>
            <a:r>
              <a:rPr lang="en-US" dirty="0"/>
              <a:t>expressing part whole reasoning still, but showed good demonstration in conventional quantification. </a:t>
            </a:r>
          </a:p>
          <a:p>
            <a:endParaRPr lang="en-US" dirty="0"/>
          </a:p>
        </p:txBody>
      </p:sp>
      <p:graphicFrame>
        <p:nvGraphicFramePr>
          <p:cNvPr id="4" name="Chart 3">
            <a:extLst>
              <a:ext uri="{FF2B5EF4-FFF2-40B4-BE49-F238E27FC236}">
                <a16:creationId xmlns:a16="http://schemas.microsoft.com/office/drawing/2014/main" xmlns="" id="{7FFABE01-CA71-46FC-8B1C-C677458551CB}"/>
              </a:ext>
            </a:extLst>
          </p:cNvPr>
          <p:cNvGraphicFramePr/>
          <p:nvPr>
            <p:extLst>
              <p:ext uri="{D42A27DB-BD31-4B8C-83A1-F6EECF244321}">
                <p14:modId xmlns:p14="http://schemas.microsoft.com/office/powerpoint/2010/main" val="2070225162"/>
              </p:ext>
            </p:extLst>
          </p:nvPr>
        </p:nvGraphicFramePr>
        <p:xfrm>
          <a:off x="8140700" y="3708400"/>
          <a:ext cx="2501897" cy="162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405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6ED540-2981-42D2-9F18-6BE1DD5F5A89}"/>
              </a:ext>
            </a:extLst>
          </p:cNvPr>
          <p:cNvSpPr>
            <a:spLocks noGrp="1"/>
          </p:cNvSpPr>
          <p:nvPr>
            <p:ph type="title"/>
          </p:nvPr>
        </p:nvSpPr>
        <p:spPr/>
        <p:txBody>
          <a:bodyPr/>
          <a:lstStyle/>
          <a:p>
            <a:r>
              <a:rPr lang="en-US" dirty="0"/>
              <a:t>Instructional Cluster 3</a:t>
            </a:r>
          </a:p>
        </p:txBody>
      </p:sp>
      <p:sp>
        <p:nvSpPr>
          <p:cNvPr id="3" name="Content Placeholder 2">
            <a:extLst>
              <a:ext uri="{FF2B5EF4-FFF2-40B4-BE49-F238E27FC236}">
                <a16:creationId xmlns:a16="http://schemas.microsoft.com/office/drawing/2014/main" xmlns="" id="{F3FFED2B-0379-4407-8E11-91CB78A9D704}"/>
              </a:ext>
            </a:extLst>
          </p:cNvPr>
          <p:cNvSpPr>
            <a:spLocks noGrp="1"/>
          </p:cNvSpPr>
          <p:nvPr>
            <p:ph idx="1"/>
          </p:nvPr>
        </p:nvSpPr>
        <p:spPr/>
        <p:txBody>
          <a:bodyPr>
            <a:normAutofit fontScale="62500" lnSpcReduction="20000"/>
          </a:bodyPr>
          <a:lstStyle/>
          <a:p>
            <a:r>
              <a:rPr lang="en-US" b="1" dirty="0"/>
              <a:t>Lesson 5: </a:t>
            </a:r>
            <a:r>
              <a:rPr lang="en-US" dirty="0"/>
              <a:t>Coin and spinner manipulatives were brought into the lesson to help introduce the idea of experimental vs. theoretical prediction. Students brought up the idea that the results were up to ‘chance’ or ‘luck’. Students had a discussion about conventional ‘randomness’ in terms of flipping a coin and spinning a spinner. Students gave reasonable estimates of what would happen when flipping coins or spinning spinners a given number of times</a:t>
            </a:r>
            <a:endParaRPr lang="en-US" b="1" dirty="0"/>
          </a:p>
          <a:p>
            <a:endParaRPr lang="en-US" b="1" dirty="0"/>
          </a:p>
          <a:p>
            <a:endParaRPr lang="en-US" b="1" dirty="0"/>
          </a:p>
          <a:p>
            <a:endParaRPr lang="en-US" b="1" dirty="0"/>
          </a:p>
          <a:p>
            <a:endParaRPr lang="en-US" b="1" dirty="0"/>
          </a:p>
          <a:p>
            <a:endParaRPr lang="en-US" b="1" dirty="0"/>
          </a:p>
          <a:p>
            <a:pPr algn="ctr"/>
            <a:endParaRPr lang="en-US" sz="1800" dirty="0"/>
          </a:p>
          <a:p>
            <a:pPr algn="ctr"/>
            <a:r>
              <a:rPr lang="en-US" sz="1800" dirty="0"/>
              <a:t>When asked to predict how many times they would land on the colors of a spinner with 3 equal sections of red, yellow and blue, all students except for Isaac gave an answer similar to the one shown in the student work sample above. </a:t>
            </a:r>
          </a:p>
          <a:p>
            <a:endParaRPr lang="en-US" dirty="0"/>
          </a:p>
        </p:txBody>
      </p:sp>
      <p:pic>
        <p:nvPicPr>
          <p:cNvPr id="4" name="Picture 3">
            <a:extLst>
              <a:ext uri="{FF2B5EF4-FFF2-40B4-BE49-F238E27FC236}">
                <a16:creationId xmlns:a16="http://schemas.microsoft.com/office/drawing/2014/main" xmlns="" id="{9FFDBCC9-43A2-4FDC-B072-87978686B8B3}"/>
              </a:ext>
            </a:extLst>
          </p:cNvPr>
          <p:cNvPicPr>
            <a:picLocks noChangeAspect="1"/>
          </p:cNvPicPr>
          <p:nvPr/>
        </p:nvPicPr>
        <p:blipFill rotWithShape="1">
          <a:blip r:embed="rId2"/>
          <a:srcRect l="24999" t="35960" r="25000" b="42626"/>
          <a:stretch/>
        </p:blipFill>
        <p:spPr>
          <a:xfrm>
            <a:off x="3336026" y="3551473"/>
            <a:ext cx="5519946" cy="1329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0137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AE9FA-2700-4207-ABAB-4B7922163629}"/>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xmlns="" id="{9901BA45-0613-4295-BF14-3D221ED91439}"/>
              </a:ext>
            </a:extLst>
          </p:cNvPr>
          <p:cNvSpPr>
            <a:spLocks noGrp="1"/>
          </p:cNvSpPr>
          <p:nvPr>
            <p:ph idx="1"/>
          </p:nvPr>
        </p:nvSpPr>
        <p:spPr/>
        <p:txBody>
          <a:bodyPr>
            <a:normAutofit fontScale="92500" lnSpcReduction="20000"/>
          </a:bodyPr>
          <a:lstStyle/>
          <a:p>
            <a:pPr marL="0" indent="0">
              <a:buNone/>
            </a:pPr>
            <a:r>
              <a:rPr lang="en-US" sz="2800" dirty="0"/>
              <a:t>Research indicates that elementary students face multiple challenges in determining probabilities of an event. Such challenges include:</a:t>
            </a:r>
            <a:br>
              <a:rPr lang="en-US" sz="2800" dirty="0"/>
            </a:br>
            <a:endParaRPr lang="en-US" sz="2800" dirty="0"/>
          </a:p>
          <a:p>
            <a:pPr marL="342900" indent="-342900">
              <a:buFont typeface="Arial" panose="020B0604020202020204" pitchFamily="34" charset="0"/>
              <a:buChar char="•"/>
            </a:pPr>
            <a:r>
              <a:rPr lang="en-US" dirty="0"/>
              <a:t>Difficulty in determining  theoretical and experimental probabilities   (Beck &amp; </a:t>
            </a:r>
            <a:r>
              <a:rPr lang="en-US" dirty="0" err="1"/>
              <a:t>Huse</a:t>
            </a:r>
            <a:r>
              <a:rPr lang="en-US" dirty="0"/>
              <a:t>, 2007)</a:t>
            </a:r>
          </a:p>
          <a:p>
            <a:pPr marL="342900" indent="-342900">
              <a:buFont typeface="Arial" panose="020B0604020202020204" pitchFamily="34" charset="0"/>
              <a:buChar char="•"/>
            </a:pPr>
            <a:r>
              <a:rPr lang="en-US" dirty="0"/>
              <a:t>Overcoming incorrect intuitions about probability (Gallego, </a:t>
            </a:r>
            <a:r>
              <a:rPr lang="en-US" dirty="0" err="1"/>
              <a:t>Saldamando</a:t>
            </a:r>
            <a:r>
              <a:rPr lang="en-US" dirty="0"/>
              <a:t>, </a:t>
            </a:r>
            <a:r>
              <a:rPr lang="en-US" dirty="0" err="1"/>
              <a:t>Taspia</a:t>
            </a:r>
            <a:r>
              <a:rPr lang="en-US" dirty="0"/>
              <a:t>-Beltran, Williams, &amp; </a:t>
            </a:r>
            <a:r>
              <a:rPr lang="en-US" dirty="0" err="1"/>
              <a:t>Hoopingarner</a:t>
            </a:r>
            <a:r>
              <a:rPr lang="en-US" dirty="0"/>
              <a:t>, 2009)</a:t>
            </a:r>
          </a:p>
          <a:p>
            <a:pPr marL="342900" indent="-342900">
              <a:buFont typeface="Arial" panose="020B0604020202020204" pitchFamily="34" charset="0"/>
              <a:buChar char="•"/>
            </a:pPr>
            <a:r>
              <a:rPr lang="en-US" dirty="0"/>
              <a:t>Analyzing empirical data to predict probabilities of future events and connecting results with everyday situations (</a:t>
            </a:r>
            <a:r>
              <a:rPr lang="en-US" dirty="0" err="1"/>
              <a:t>Tarr</a:t>
            </a:r>
            <a:r>
              <a:rPr lang="en-US" dirty="0"/>
              <a:t>, 2002)</a:t>
            </a:r>
            <a:endParaRPr lang="en-US" sz="2000" dirty="0"/>
          </a:p>
          <a:p>
            <a:endParaRPr lang="en-US" dirty="0"/>
          </a:p>
        </p:txBody>
      </p:sp>
    </p:spTree>
    <p:extLst>
      <p:ext uri="{BB962C8B-B14F-4D97-AF65-F5344CB8AC3E}">
        <p14:creationId xmlns:p14="http://schemas.microsoft.com/office/powerpoint/2010/main" val="2151188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FAC3D-A392-48B1-8234-92803BBB77D7}"/>
              </a:ext>
            </a:extLst>
          </p:cNvPr>
          <p:cNvSpPr>
            <a:spLocks noGrp="1"/>
          </p:cNvSpPr>
          <p:nvPr>
            <p:ph type="title"/>
          </p:nvPr>
        </p:nvSpPr>
        <p:spPr/>
        <p:txBody>
          <a:bodyPr/>
          <a:lstStyle/>
          <a:p>
            <a:r>
              <a:rPr lang="en-US" dirty="0"/>
              <a:t>Instructional Cluster 3 Cont. </a:t>
            </a:r>
          </a:p>
        </p:txBody>
      </p:sp>
      <p:sp>
        <p:nvSpPr>
          <p:cNvPr id="3" name="Content Placeholder 2">
            <a:extLst>
              <a:ext uri="{FF2B5EF4-FFF2-40B4-BE49-F238E27FC236}">
                <a16:creationId xmlns:a16="http://schemas.microsoft.com/office/drawing/2014/main" xmlns="" id="{9036BEB8-1A11-41B7-A74E-D8A371CFE934}"/>
              </a:ext>
            </a:extLst>
          </p:cNvPr>
          <p:cNvSpPr>
            <a:spLocks noGrp="1"/>
          </p:cNvSpPr>
          <p:nvPr>
            <p:ph idx="1"/>
          </p:nvPr>
        </p:nvSpPr>
        <p:spPr/>
        <p:txBody>
          <a:bodyPr>
            <a:normAutofit fontScale="85000" lnSpcReduction="20000"/>
          </a:bodyPr>
          <a:lstStyle/>
          <a:p>
            <a:r>
              <a:rPr lang="en-US" b="1" dirty="0"/>
              <a:t>Lesson 6: </a:t>
            </a:r>
            <a:r>
              <a:rPr lang="en-US" dirty="0"/>
              <a:t>Students were introduced to dice as a manipulative and discussed what the probability of landing on each side was and predict how many times they would land on a specific side if rolled 60 times. Students began introducing the idea of allowing variation in their experiments and their predictions. Part whole reasoning was used correctly by all of the students. </a:t>
            </a:r>
          </a:p>
          <a:p>
            <a:r>
              <a:rPr lang="en-US" b="1" dirty="0"/>
              <a:t>Lesson 7: ‘</a:t>
            </a:r>
            <a:r>
              <a:rPr lang="en-US" dirty="0"/>
              <a:t>Loaded dice’ were presented to the students and they were asked to roll them to determine if the probability of rolling a 1 was the same as the probability of rolling a 1 on the previous lesson’s dice. As a group, students were able to agree that the loaded dice were not fair. Students were given word problems and asked to find various probabilities. The students compared probabilities, represented informal qualitative descriptions of events, and wrote conventional quantifications of probabilities. </a:t>
            </a:r>
            <a:endParaRPr lang="en-US" b="1" dirty="0"/>
          </a:p>
          <a:p>
            <a:endParaRPr lang="en-US" dirty="0"/>
          </a:p>
        </p:txBody>
      </p:sp>
    </p:spTree>
    <p:extLst>
      <p:ext uri="{BB962C8B-B14F-4D97-AF65-F5344CB8AC3E}">
        <p14:creationId xmlns:p14="http://schemas.microsoft.com/office/powerpoint/2010/main" val="1241639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8576D-C268-4881-B3F0-F64EC6B9F456}"/>
              </a:ext>
            </a:extLst>
          </p:cNvPr>
          <p:cNvSpPr>
            <a:spLocks noGrp="1"/>
          </p:cNvSpPr>
          <p:nvPr>
            <p:ph type="title"/>
          </p:nvPr>
        </p:nvSpPr>
        <p:spPr/>
        <p:txBody>
          <a:bodyPr/>
          <a:lstStyle/>
          <a:p>
            <a:r>
              <a:rPr lang="en-US" dirty="0"/>
              <a:t>Post-assessment Results</a:t>
            </a:r>
          </a:p>
        </p:txBody>
      </p:sp>
      <p:sp>
        <p:nvSpPr>
          <p:cNvPr id="3" name="Content Placeholder 2">
            <a:extLst>
              <a:ext uri="{FF2B5EF4-FFF2-40B4-BE49-F238E27FC236}">
                <a16:creationId xmlns:a16="http://schemas.microsoft.com/office/drawing/2014/main" xmlns="" id="{F5E0B784-9D75-43A7-8EA8-D8FC56AB5E14}"/>
              </a:ext>
            </a:extLst>
          </p:cNvPr>
          <p:cNvSpPr>
            <a:spLocks noGrp="1"/>
          </p:cNvSpPr>
          <p:nvPr>
            <p:ph idx="1"/>
          </p:nvPr>
        </p:nvSpPr>
        <p:spPr/>
        <p:txBody>
          <a:bodyPr>
            <a:normAutofit fontScale="92500" lnSpcReduction="20000"/>
          </a:bodyPr>
          <a:lstStyle/>
          <a:p>
            <a:r>
              <a:rPr lang="en-US" sz="2800" dirty="0"/>
              <a:t>By the end of the nine week study, each student had demonstrated a significant amount of progress as seen in the post interviews. </a:t>
            </a:r>
          </a:p>
          <a:p>
            <a:endParaRPr lang="en-US" sz="2800" dirty="0"/>
          </a:p>
          <a:p>
            <a:r>
              <a:rPr lang="en-US" dirty="0"/>
              <a:t>For Key Task 1, Lindsay again used one-half as a benchmark </a:t>
            </a:r>
            <a:br>
              <a:rPr lang="en-US" dirty="0"/>
            </a:br>
            <a:r>
              <a:rPr lang="en-US" dirty="0"/>
              <a:t>as she did in the pre-interview. She represented probabilities </a:t>
            </a:r>
            <a:br>
              <a:rPr lang="en-US" dirty="0"/>
            </a:br>
            <a:r>
              <a:rPr lang="en-US" dirty="0"/>
              <a:t>as fractions with little difficulty. When using fractions to assist </a:t>
            </a:r>
            <a:br>
              <a:rPr lang="en-US" dirty="0"/>
            </a:br>
            <a:r>
              <a:rPr lang="en-US" dirty="0"/>
              <a:t>her reasoning, she was able to justify her answer and  verbalize </a:t>
            </a:r>
            <a:br>
              <a:rPr lang="en-US" dirty="0"/>
            </a:br>
            <a:r>
              <a:rPr lang="en-US" dirty="0"/>
              <a:t>that even though there are less marbles in option A, there is still </a:t>
            </a:r>
            <a:br>
              <a:rPr lang="en-US" dirty="0"/>
            </a:br>
            <a:r>
              <a:rPr lang="en-US" dirty="0"/>
              <a:t>a greater probability of picking a black marble. </a:t>
            </a:r>
          </a:p>
          <a:p>
            <a:endParaRPr lang="en-US" dirty="0"/>
          </a:p>
        </p:txBody>
      </p:sp>
      <p:pic>
        <p:nvPicPr>
          <p:cNvPr id="4" name="Picture 3">
            <a:extLst>
              <a:ext uri="{FF2B5EF4-FFF2-40B4-BE49-F238E27FC236}">
                <a16:creationId xmlns:a16="http://schemas.microsoft.com/office/drawing/2014/main" xmlns="" id="{DC6BF296-FAD4-47D5-919D-6D621E6A61C6}"/>
              </a:ext>
            </a:extLst>
          </p:cNvPr>
          <p:cNvPicPr>
            <a:picLocks noChangeAspect="1"/>
          </p:cNvPicPr>
          <p:nvPr/>
        </p:nvPicPr>
        <p:blipFill>
          <a:blip r:embed="rId2"/>
          <a:stretch>
            <a:fillRect/>
          </a:stretch>
        </p:blipFill>
        <p:spPr>
          <a:xfrm>
            <a:off x="8930554" y="3491302"/>
            <a:ext cx="1788246" cy="2655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2527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077C0E-46A4-41E1-B1FC-CC0AE03244FB}"/>
              </a:ext>
            </a:extLst>
          </p:cNvPr>
          <p:cNvSpPr>
            <a:spLocks noGrp="1"/>
          </p:cNvSpPr>
          <p:nvPr>
            <p:ph type="title"/>
          </p:nvPr>
        </p:nvSpPr>
        <p:spPr/>
        <p:txBody>
          <a:bodyPr/>
          <a:lstStyle/>
          <a:p>
            <a:r>
              <a:rPr lang="en-US" dirty="0"/>
              <a:t>Post-assessment Results Cont. </a:t>
            </a:r>
          </a:p>
        </p:txBody>
      </p:sp>
      <p:sp>
        <p:nvSpPr>
          <p:cNvPr id="3" name="Content Placeholder 2">
            <a:extLst>
              <a:ext uri="{FF2B5EF4-FFF2-40B4-BE49-F238E27FC236}">
                <a16:creationId xmlns:a16="http://schemas.microsoft.com/office/drawing/2014/main" xmlns="" id="{D72E9D88-289C-4512-A89A-716BAF4C9020}"/>
              </a:ext>
            </a:extLst>
          </p:cNvPr>
          <p:cNvSpPr>
            <a:spLocks noGrp="1"/>
          </p:cNvSpPr>
          <p:nvPr>
            <p:ph idx="1"/>
          </p:nvPr>
        </p:nvSpPr>
        <p:spPr/>
        <p:txBody>
          <a:bodyPr>
            <a:normAutofit fontScale="77500" lnSpcReduction="20000"/>
          </a:bodyPr>
          <a:lstStyle/>
          <a:p>
            <a:r>
              <a:rPr lang="en-US" dirty="0"/>
              <a:t>Instead of Joel using an odds ratio approach when asked to determine the probability of picking a ball with dots (Key Task 2), he expressed probability as a fraction. Joel was able to justify his answer by stating “there’s one dot and four in all” leading him to his decision of “one out of four.”</a:t>
            </a:r>
          </a:p>
          <a:p>
            <a:endParaRPr lang="en-US" dirty="0"/>
          </a:p>
          <a:p>
            <a:r>
              <a:rPr lang="en-US" dirty="0"/>
              <a:t>While Isaac was still having difficulty with spatial positioning in Key Task 3, Kate indicated growth by attempting to quantify amounts of each colored shirt. Even though she answered incorrectly, she was no longer using the placement of the shirts as a basis for her final answer. Instead, she calculated the amount of each shirt color and considered it as a deciding factor when determining a final answer. By evaluating her answers from the pre-interview to the post-interview, Kate shows more consistency in representing probabilities with fractions. </a:t>
            </a:r>
          </a:p>
          <a:p>
            <a:endParaRPr lang="en-US" dirty="0"/>
          </a:p>
        </p:txBody>
      </p:sp>
    </p:spTree>
    <p:extLst>
      <p:ext uri="{BB962C8B-B14F-4D97-AF65-F5344CB8AC3E}">
        <p14:creationId xmlns:p14="http://schemas.microsoft.com/office/powerpoint/2010/main" val="4250031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DF512F-B2A6-4C5E-A3EA-533208FA56C5}"/>
              </a:ext>
            </a:extLst>
          </p:cNvPr>
          <p:cNvSpPr>
            <a:spLocks noGrp="1"/>
          </p:cNvSpPr>
          <p:nvPr>
            <p:ph type="title"/>
          </p:nvPr>
        </p:nvSpPr>
        <p:spPr/>
        <p:txBody>
          <a:bodyPr/>
          <a:lstStyle/>
          <a:p>
            <a:r>
              <a:rPr lang="en-US" dirty="0"/>
              <a:t>Reflection and Discussion</a:t>
            </a:r>
          </a:p>
        </p:txBody>
      </p:sp>
      <p:sp>
        <p:nvSpPr>
          <p:cNvPr id="3" name="Content Placeholder 2">
            <a:extLst>
              <a:ext uri="{FF2B5EF4-FFF2-40B4-BE49-F238E27FC236}">
                <a16:creationId xmlns:a16="http://schemas.microsoft.com/office/drawing/2014/main" xmlns="" id="{89760B13-6639-429B-B02F-D21FC67B527A}"/>
              </a:ext>
            </a:extLst>
          </p:cNvPr>
          <p:cNvSpPr>
            <a:spLocks noGrp="1"/>
          </p:cNvSpPr>
          <p:nvPr>
            <p:ph idx="1"/>
          </p:nvPr>
        </p:nvSpPr>
        <p:spPr/>
        <p:txBody>
          <a:bodyPr>
            <a:normAutofit fontScale="62500" lnSpcReduction="20000"/>
          </a:bodyPr>
          <a:lstStyle/>
          <a:p>
            <a:r>
              <a:rPr lang="en-US" dirty="0"/>
              <a:t>After analyzing student reasoning and data we collected, it was apparent that achieving the various NCTM and GAISE standards can be very challenging for elementary school students. Students in our study were eventually able to express  probabilities in different ways such as qualitative language, fractions, and </a:t>
            </a:r>
            <a:r>
              <a:rPr lang="en-US" dirty="0" err="1"/>
              <a:t>percents</a:t>
            </a:r>
            <a:r>
              <a:rPr lang="en-US" dirty="0"/>
              <a:t>. We concluded that the best way for students to understand probability is to predict and investigate in the context of experiments involving data collection. </a:t>
            </a:r>
          </a:p>
          <a:p>
            <a:r>
              <a:rPr lang="en-US" dirty="0"/>
              <a:t>We also found that when students were prompted to think on their own and not in a group, things became more challenging for them. Some students struggled to focus on what the question was asking while others had trouble representing probabilities. By the end of the nine weeks, it was evident that students were beginning to become familiar with basic probability, the language associated with it, and the numerous ways it can be expressed. </a:t>
            </a:r>
          </a:p>
          <a:p>
            <a:r>
              <a:rPr lang="en-US" dirty="0"/>
              <a:t>While the words “chance” and “random” were mentioned in the nine weeks, there was not enough time to fully expand on these ideas. Spending more time on these ideas may have built students’ understanding of probability by eliminating common misconceptions and associations for these words. </a:t>
            </a:r>
          </a:p>
          <a:p>
            <a:r>
              <a:rPr lang="en-US" dirty="0"/>
              <a:t>For students to grasp the concept of probability, it is important they are continually exposed to it. The task sequence that we implemented over the course of this study helped not only to introduce probability to students but to illustrate how to satisfy the various standards and guidelines that teachers need to follow in order to help each student develop probabilistic understanding.</a:t>
            </a:r>
          </a:p>
        </p:txBody>
      </p:sp>
    </p:spTree>
    <p:extLst>
      <p:ext uri="{BB962C8B-B14F-4D97-AF65-F5344CB8AC3E}">
        <p14:creationId xmlns:p14="http://schemas.microsoft.com/office/powerpoint/2010/main" val="2453183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C8B16-B18F-4C98-8D8A-9ECC430A435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xmlns="" id="{D7EDFD57-75CE-46C9-84BA-6A64A6C7A8F1}"/>
              </a:ext>
            </a:extLst>
          </p:cNvPr>
          <p:cNvSpPr>
            <a:spLocks noGrp="1"/>
          </p:cNvSpPr>
          <p:nvPr>
            <p:ph idx="1"/>
          </p:nvPr>
        </p:nvSpPr>
        <p:spPr/>
        <p:txBody>
          <a:bodyPr>
            <a:normAutofit fontScale="62500" lnSpcReduction="20000"/>
          </a:bodyPr>
          <a:lstStyle/>
          <a:p>
            <a:r>
              <a:rPr lang="en-US" dirty="0"/>
              <a:t>Beck, S. A., &amp; </a:t>
            </a:r>
            <a:r>
              <a:rPr lang="en-US" dirty="0" err="1"/>
              <a:t>Huse</a:t>
            </a:r>
            <a:r>
              <a:rPr lang="en-US" dirty="0"/>
              <a:t>, V. E. (2007). A virtual spin on the teaching of probability. </a:t>
            </a:r>
            <a:r>
              <a:rPr lang="en-US" i="1" dirty="0"/>
              <a:t>Teaching Children Mathematics</a:t>
            </a:r>
            <a:r>
              <a:rPr lang="en-US" dirty="0"/>
              <a:t>, </a:t>
            </a:r>
            <a:r>
              <a:rPr lang="en-US" i="1" dirty="0"/>
              <a:t>13(</a:t>
            </a:r>
            <a:r>
              <a:rPr lang="en-US" dirty="0"/>
              <a:t>9), 482-486.</a:t>
            </a:r>
          </a:p>
          <a:p>
            <a:r>
              <a:rPr lang="en-US" dirty="0"/>
              <a:t>Edwards, T.G., &amp; </a:t>
            </a:r>
            <a:r>
              <a:rPr lang="en-US" dirty="0" err="1"/>
              <a:t>Hensien</a:t>
            </a:r>
            <a:r>
              <a:rPr lang="en-US" dirty="0"/>
              <a:t>, S.M. (2000). Using </a:t>
            </a:r>
            <a:r>
              <a:rPr lang="en-US" dirty="0" smtClean="0"/>
              <a:t>probability </a:t>
            </a:r>
            <a:r>
              <a:rPr lang="en-US" dirty="0"/>
              <a:t>e</a:t>
            </a:r>
            <a:r>
              <a:rPr lang="en-US" dirty="0" smtClean="0"/>
              <a:t>xperiments </a:t>
            </a:r>
            <a:r>
              <a:rPr lang="en-US" dirty="0"/>
              <a:t>to </a:t>
            </a:r>
            <a:r>
              <a:rPr lang="en-US" dirty="0" smtClean="0"/>
              <a:t>foster </a:t>
            </a:r>
            <a:r>
              <a:rPr lang="en-US" dirty="0"/>
              <a:t>d</a:t>
            </a:r>
            <a:r>
              <a:rPr lang="en-US" dirty="0" smtClean="0"/>
              <a:t>iscourse</a:t>
            </a:r>
            <a:r>
              <a:rPr lang="en-US" dirty="0"/>
              <a:t>. </a:t>
            </a:r>
            <a:r>
              <a:rPr lang="en-US" i="1" dirty="0"/>
              <a:t>Teaching Children Mathematics</a:t>
            </a:r>
            <a:r>
              <a:rPr lang="en-US" dirty="0"/>
              <a:t>, </a:t>
            </a:r>
            <a:r>
              <a:rPr lang="en-US" i="1" dirty="0" smtClean="0"/>
              <a:t>6</a:t>
            </a:r>
            <a:r>
              <a:rPr lang="en-US" dirty="0" smtClean="0"/>
              <a:t>(8), 524-29</a:t>
            </a:r>
            <a:r>
              <a:rPr lang="en-US" dirty="0"/>
              <a:t>. </a:t>
            </a:r>
          </a:p>
          <a:p>
            <a:r>
              <a:rPr lang="en-US" dirty="0"/>
              <a:t>English, L.D., &amp; Watson, J.M. (2016). Development of probabilistic understanding in fourth grade. </a:t>
            </a:r>
            <a:r>
              <a:rPr lang="en-US" i="1" dirty="0"/>
              <a:t>Journal for Research in Mathematics Education</a:t>
            </a:r>
            <a:r>
              <a:rPr lang="en-US" dirty="0"/>
              <a:t>,</a:t>
            </a:r>
            <a:r>
              <a:rPr lang="en-US" i="1" dirty="0"/>
              <a:t> 47</a:t>
            </a:r>
            <a:r>
              <a:rPr lang="en-US" dirty="0"/>
              <a:t>, 28-62.</a:t>
            </a:r>
          </a:p>
          <a:p>
            <a:r>
              <a:rPr lang="en-US" dirty="0"/>
              <a:t>Franklin, C., Kader, G., </a:t>
            </a:r>
            <a:r>
              <a:rPr lang="en-US" dirty="0" err="1"/>
              <a:t>Mewborn</a:t>
            </a:r>
            <a:r>
              <a:rPr lang="en-US" dirty="0"/>
              <a:t>, D., Moreno, J., Peck, R., Perry, M., &amp; Schaeffer, R. (2007)</a:t>
            </a:r>
            <a:r>
              <a:rPr lang="en-US" i="1" dirty="0"/>
              <a:t>. Guidelines for assessment and instruction in statistics education (GAISE) report: A PreK-12 curriculum framework</a:t>
            </a:r>
            <a:r>
              <a:rPr lang="en-US" dirty="0"/>
              <a:t>. Alexandria, VA: American Statistical Association.</a:t>
            </a:r>
          </a:p>
          <a:p>
            <a:r>
              <a:rPr lang="en-US" dirty="0"/>
              <a:t>Gallego, C., </a:t>
            </a:r>
            <a:r>
              <a:rPr lang="en-US" dirty="0" err="1"/>
              <a:t>Saldamando</a:t>
            </a:r>
            <a:r>
              <a:rPr lang="en-US" dirty="0"/>
              <a:t>, D., Tapia-Beltran, G., Williams, K., &amp; </a:t>
            </a:r>
            <a:r>
              <a:rPr lang="en-US" dirty="0" err="1"/>
              <a:t>Hoopingarner</a:t>
            </a:r>
            <a:r>
              <a:rPr lang="en-US" dirty="0"/>
              <a:t>, T.C. (2009). Probability. </a:t>
            </a:r>
            <a:r>
              <a:rPr lang="en-US" i="1" dirty="0"/>
              <a:t>Teaching Children Mathematics, 15</a:t>
            </a:r>
            <a:r>
              <a:rPr lang="en-US" dirty="0"/>
              <a:t>(7)</a:t>
            </a:r>
            <a:r>
              <a:rPr lang="en-US" i="1" dirty="0"/>
              <a:t> ,</a:t>
            </a:r>
            <a:r>
              <a:rPr lang="en-US" dirty="0"/>
              <a:t> 416-417. </a:t>
            </a:r>
          </a:p>
          <a:p>
            <a:r>
              <a:rPr lang="en-US" dirty="0"/>
              <a:t>Nicolson, C.P. (2005). Is </a:t>
            </a:r>
            <a:r>
              <a:rPr lang="en-US" dirty="0" smtClean="0"/>
              <a:t>chance </a:t>
            </a:r>
            <a:r>
              <a:rPr lang="en-US" dirty="0"/>
              <a:t>f</a:t>
            </a:r>
            <a:r>
              <a:rPr lang="en-US" dirty="0" smtClean="0"/>
              <a:t>air</a:t>
            </a:r>
            <a:r>
              <a:rPr lang="en-US" dirty="0"/>
              <a:t>? One </a:t>
            </a:r>
            <a:r>
              <a:rPr lang="en-US" dirty="0" smtClean="0"/>
              <a:t>student’s thoughts </a:t>
            </a:r>
            <a:r>
              <a:rPr lang="en-US" dirty="0"/>
              <a:t>on </a:t>
            </a:r>
            <a:r>
              <a:rPr lang="en-US" dirty="0" smtClean="0"/>
              <a:t>probability</a:t>
            </a:r>
            <a:r>
              <a:rPr lang="en-US" dirty="0"/>
              <a:t>. </a:t>
            </a:r>
            <a:r>
              <a:rPr lang="en-US" i="1" dirty="0"/>
              <a:t>Teaching Children Mathematics, </a:t>
            </a:r>
            <a:r>
              <a:rPr lang="en-US" i="1" dirty="0" smtClean="0"/>
              <a:t>12</a:t>
            </a:r>
            <a:r>
              <a:rPr lang="en-US" dirty="0" smtClean="0"/>
              <a:t>(2), 83-89</a:t>
            </a:r>
            <a:endParaRPr lang="en-US" dirty="0"/>
          </a:p>
          <a:p>
            <a:pPr lvl="0"/>
            <a:r>
              <a:rPr lang="en-US" dirty="0" err="1"/>
              <a:t>Tarr</a:t>
            </a:r>
            <a:r>
              <a:rPr lang="en-US" dirty="0"/>
              <a:t> J., E. (2002). Providing opportunities to learn probability concepts. </a:t>
            </a:r>
            <a:r>
              <a:rPr lang="en-US" i="1" dirty="0"/>
              <a:t>Teaching Children Mathematics</a:t>
            </a:r>
            <a:r>
              <a:rPr lang="en-US" dirty="0"/>
              <a:t>, </a:t>
            </a:r>
            <a:r>
              <a:rPr lang="en-US" i="1" dirty="0"/>
              <a:t>8</a:t>
            </a:r>
            <a:r>
              <a:rPr lang="en-US" dirty="0"/>
              <a:t>(8), 482-487.</a:t>
            </a:r>
          </a:p>
          <a:p>
            <a:endParaRPr lang="en-US" dirty="0"/>
          </a:p>
        </p:txBody>
      </p:sp>
    </p:spTree>
    <p:extLst>
      <p:ext uri="{BB962C8B-B14F-4D97-AF65-F5344CB8AC3E}">
        <p14:creationId xmlns:p14="http://schemas.microsoft.com/office/powerpoint/2010/main" val="1313202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21C27C-FACA-4365-873B-DC0004D6B079}"/>
              </a:ext>
            </a:extLst>
          </p:cNvPr>
          <p:cNvSpPr>
            <a:spLocks noGrp="1"/>
          </p:cNvSpPr>
          <p:nvPr>
            <p:ph type="title"/>
          </p:nvPr>
        </p:nvSpPr>
        <p:spPr>
          <a:xfrm>
            <a:off x="1295402" y="951652"/>
            <a:ext cx="9601196" cy="1303867"/>
          </a:xfrm>
        </p:spPr>
        <p:txBody>
          <a:bodyPr/>
          <a:lstStyle/>
          <a:p>
            <a:r>
              <a:rPr lang="en-US" dirty="0"/>
              <a:t>Introduction </a:t>
            </a:r>
          </a:p>
        </p:txBody>
      </p:sp>
      <p:sp>
        <p:nvSpPr>
          <p:cNvPr id="3" name="Content Placeholder 2">
            <a:extLst>
              <a:ext uri="{FF2B5EF4-FFF2-40B4-BE49-F238E27FC236}">
                <a16:creationId xmlns:a16="http://schemas.microsoft.com/office/drawing/2014/main" xmlns="" id="{DEB875B1-B27F-4EFE-8437-63832C07F975}"/>
              </a:ext>
            </a:extLst>
          </p:cNvPr>
          <p:cNvSpPr>
            <a:spLocks noGrp="1"/>
          </p:cNvSpPr>
          <p:nvPr>
            <p:ph idx="1"/>
          </p:nvPr>
        </p:nvSpPr>
        <p:spPr>
          <a:xfrm>
            <a:off x="1295402" y="2755052"/>
            <a:ext cx="9601196" cy="3318936"/>
          </a:xfrm>
        </p:spPr>
        <p:txBody>
          <a:bodyPr>
            <a:normAutofit fontScale="92500" lnSpcReduction="10000"/>
          </a:bodyPr>
          <a:lstStyle/>
          <a:p>
            <a:r>
              <a:rPr lang="en-US" sz="3200" b="1" dirty="0"/>
              <a:t>Purpose: </a:t>
            </a:r>
          </a:p>
          <a:p>
            <a:pPr lvl="1"/>
            <a:r>
              <a:rPr lang="en-US" sz="2800" dirty="0"/>
              <a:t>The purpose of this study was to support and study children's initial learning of probability concepts.</a:t>
            </a:r>
            <a:endParaRPr lang="en-US" sz="2800" b="1" dirty="0"/>
          </a:p>
          <a:p>
            <a:r>
              <a:rPr lang="en-US" sz="3200" b="1" dirty="0"/>
              <a:t>Specific Research Questions:</a:t>
            </a:r>
          </a:p>
          <a:p>
            <a:pPr lvl="1"/>
            <a:r>
              <a:rPr lang="en-US" sz="2200" dirty="0"/>
              <a:t>1. How do children's initial understandings of probability develop?</a:t>
            </a:r>
          </a:p>
          <a:p>
            <a:pPr lvl="1"/>
            <a:r>
              <a:rPr lang="en-US" sz="2200" dirty="0"/>
              <a:t>2. What sequence of teaching strategies can be used to support the children's development of probabilistic thinking?</a:t>
            </a:r>
          </a:p>
          <a:p>
            <a:endParaRPr lang="en-US" dirty="0"/>
          </a:p>
        </p:txBody>
      </p:sp>
    </p:spTree>
    <p:extLst>
      <p:ext uri="{BB962C8B-B14F-4D97-AF65-F5344CB8AC3E}">
        <p14:creationId xmlns:p14="http://schemas.microsoft.com/office/powerpoint/2010/main" val="2274474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3A416-9ED7-4EFA-BBCC-C6D2F3417DF0}"/>
              </a:ext>
            </a:extLst>
          </p:cNvPr>
          <p:cNvSpPr>
            <a:spLocks noGrp="1"/>
          </p:cNvSpPr>
          <p:nvPr>
            <p:ph type="title"/>
          </p:nvPr>
        </p:nvSpPr>
        <p:spPr/>
        <p:txBody>
          <a:bodyPr/>
          <a:lstStyle/>
          <a:p>
            <a:r>
              <a:rPr lang="en-US" dirty="0"/>
              <a:t>Curricular Framework</a:t>
            </a:r>
          </a:p>
        </p:txBody>
      </p:sp>
      <p:sp>
        <p:nvSpPr>
          <p:cNvPr id="3" name="Content Placeholder 2">
            <a:extLst>
              <a:ext uri="{FF2B5EF4-FFF2-40B4-BE49-F238E27FC236}">
                <a16:creationId xmlns:a16="http://schemas.microsoft.com/office/drawing/2014/main" xmlns="" id="{0580C3CE-CB66-4A98-9FAF-CA3996299403}"/>
              </a:ext>
            </a:extLst>
          </p:cNvPr>
          <p:cNvSpPr>
            <a:spLocks noGrp="1"/>
          </p:cNvSpPr>
          <p:nvPr>
            <p:ph idx="1"/>
          </p:nvPr>
        </p:nvSpPr>
        <p:spPr/>
        <p:txBody>
          <a:bodyPr>
            <a:normAutofit fontScale="85000" lnSpcReduction="20000"/>
          </a:bodyPr>
          <a:lstStyle/>
          <a:p>
            <a:r>
              <a:rPr lang="en-US" dirty="0"/>
              <a:t>Goals for the instructional sessions we conducted  were drawn from the Guidelines for Assessment and Instruction in Statistics Education (GAISE) report (Franklin et al., 2007). According to GAISE, beginning learners of probability should:</a:t>
            </a:r>
            <a:endParaRPr lang="en-US" sz="2000" dirty="0"/>
          </a:p>
          <a:p>
            <a:pPr lvl="1"/>
            <a:r>
              <a:rPr lang="en-US" sz="1600" dirty="0"/>
              <a:t> Understand probability as a measure of the chance of something happening</a:t>
            </a:r>
          </a:p>
          <a:p>
            <a:pPr lvl="1"/>
            <a:r>
              <a:rPr lang="en-US" sz="1600" dirty="0"/>
              <a:t> Use words that describe probabilities on a continuum from impossible to certain</a:t>
            </a:r>
          </a:p>
          <a:p>
            <a:pPr lvl="1"/>
            <a:r>
              <a:rPr lang="en-US" sz="1600" dirty="0"/>
              <a:t> Informally assign numbers to the likelihood of an occurrence </a:t>
            </a:r>
          </a:p>
          <a:p>
            <a:pPr lvl="1"/>
            <a:r>
              <a:rPr lang="en-US" sz="1600" dirty="0"/>
              <a:t> Estimate probabilities using empirical data</a:t>
            </a:r>
          </a:p>
          <a:p>
            <a:pPr lvl="1"/>
            <a:r>
              <a:rPr lang="en-US" sz="1600" dirty="0"/>
              <a:t> Develop understanding of the concept of randomness</a:t>
            </a:r>
            <a:r>
              <a:rPr lang="en-US" sz="800" dirty="0"/>
              <a:t>    </a:t>
            </a:r>
            <a:r>
              <a:rPr lang="en-US" sz="1200" dirty="0"/>
              <a:t>   </a:t>
            </a:r>
            <a:endParaRPr lang="en-US" sz="2000" dirty="0"/>
          </a:p>
          <a:p>
            <a:r>
              <a:rPr lang="en-US" sz="2000" dirty="0"/>
              <a:t>      </a:t>
            </a:r>
            <a:r>
              <a:rPr lang="en-US" dirty="0"/>
              <a:t>These goals serve to focus children’s attention on the concepts of variation and expectation, which are foundational to the development of probabilistic thinking (English &amp; Watson, 2016).</a:t>
            </a:r>
          </a:p>
          <a:p>
            <a:endParaRPr lang="en-US" dirty="0"/>
          </a:p>
        </p:txBody>
      </p:sp>
    </p:spTree>
    <p:extLst>
      <p:ext uri="{BB962C8B-B14F-4D97-AF65-F5344CB8AC3E}">
        <p14:creationId xmlns:p14="http://schemas.microsoft.com/office/powerpoint/2010/main" val="3282295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6D69A-2FCD-4E93-A3FF-D965C374F9DC}"/>
              </a:ext>
            </a:extLst>
          </p:cNvPr>
          <p:cNvSpPr>
            <a:spLocks noGrp="1"/>
          </p:cNvSpPr>
          <p:nvPr>
            <p:ph type="title"/>
          </p:nvPr>
        </p:nvSpPr>
        <p:spPr/>
        <p:txBody>
          <a:bodyPr/>
          <a:lstStyle/>
          <a:p>
            <a:r>
              <a:rPr lang="en-US" dirty="0"/>
              <a:t>Literature-based Teaching Strategies</a:t>
            </a:r>
          </a:p>
        </p:txBody>
      </p:sp>
      <p:sp>
        <p:nvSpPr>
          <p:cNvPr id="3" name="Content Placeholder 2">
            <a:extLst>
              <a:ext uri="{FF2B5EF4-FFF2-40B4-BE49-F238E27FC236}">
                <a16:creationId xmlns:a16="http://schemas.microsoft.com/office/drawing/2014/main" xmlns="" id="{8567F894-8942-4DA4-BCC6-E4668C133020}"/>
              </a:ext>
            </a:extLst>
          </p:cNvPr>
          <p:cNvSpPr>
            <a:spLocks noGrp="1"/>
          </p:cNvSpPr>
          <p:nvPr>
            <p:ph idx="1"/>
          </p:nvPr>
        </p:nvSpPr>
        <p:spPr/>
        <p:txBody>
          <a:bodyPr>
            <a:normAutofit fontScale="92500" lnSpcReduction="10000"/>
          </a:bodyPr>
          <a:lstStyle/>
          <a:p>
            <a:r>
              <a:rPr lang="en-US" dirty="0"/>
              <a:t>In our study, we drew upon existing literature to help guide our students toward GAISE goals for the development of probabilistic thinking. Our goal was to help students begin to quantify probabilities through discussion (Edwards &amp; </a:t>
            </a:r>
            <a:r>
              <a:rPr lang="en-US" dirty="0" err="1"/>
              <a:t>Hensein</a:t>
            </a:r>
            <a:r>
              <a:rPr lang="en-US" dirty="0"/>
              <a:t>, 2000). Nicolson (2005) expressed how important it was that students make predictions about an event, record actual results, and then write and discuss their findings. This process helps eliminate faulty intuitions that the students may have. Gallego (2009) suggested that allowing students to solve problems themselves during mathematical investigations helps them develop confidence in their work. By using these methods while teaching, we endeavored to help students progress toward the goals for early probability learning outlined in the GAISE report. </a:t>
            </a:r>
          </a:p>
          <a:p>
            <a:endParaRPr lang="en-US" dirty="0"/>
          </a:p>
        </p:txBody>
      </p:sp>
    </p:spTree>
    <p:extLst>
      <p:ext uri="{BB962C8B-B14F-4D97-AF65-F5344CB8AC3E}">
        <p14:creationId xmlns:p14="http://schemas.microsoft.com/office/powerpoint/2010/main" val="596463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4A835C-04F6-427B-8D8F-9C92B6BD1A9E}"/>
              </a:ext>
            </a:extLst>
          </p:cNvPr>
          <p:cNvSpPr>
            <a:spLocks noGrp="1"/>
          </p:cNvSpPr>
          <p:nvPr>
            <p:ph type="title"/>
          </p:nvPr>
        </p:nvSpPr>
        <p:spPr/>
        <p:txBody>
          <a:bodyPr/>
          <a:lstStyle/>
          <a:p>
            <a:r>
              <a:rPr lang="en-US" dirty="0"/>
              <a:t>Methodology: </a:t>
            </a:r>
            <a:r>
              <a:rPr lang="en-US" sz="3600" dirty="0"/>
              <a:t>Participants</a:t>
            </a:r>
            <a:endParaRPr lang="en-US" dirty="0"/>
          </a:p>
        </p:txBody>
      </p:sp>
      <p:sp>
        <p:nvSpPr>
          <p:cNvPr id="3" name="Content Placeholder 2">
            <a:extLst>
              <a:ext uri="{FF2B5EF4-FFF2-40B4-BE49-F238E27FC236}">
                <a16:creationId xmlns:a16="http://schemas.microsoft.com/office/drawing/2014/main" xmlns="" id="{95D371F6-443C-49F0-A619-53334410721F}"/>
              </a:ext>
            </a:extLst>
          </p:cNvPr>
          <p:cNvSpPr>
            <a:spLocks noGrp="1"/>
          </p:cNvSpPr>
          <p:nvPr>
            <p:ph idx="1"/>
          </p:nvPr>
        </p:nvSpPr>
        <p:spPr/>
        <p:txBody>
          <a:bodyPr/>
          <a:lstStyle/>
          <a:p>
            <a:r>
              <a:rPr lang="en-US" dirty="0"/>
              <a:t>Four students, two males and two females, who had all completed fourth grade and were advancing into fifth grade, participated in the nine-week study. For the protection of the students, the following pseudonyms will be used: Joel, Lindsey, Isaac, and Kate. Students were assessed with a 30 minute pre-interview and a 30 minute post-interview and participated in seven weekly one-hour instruction days (Lindsey missed one of the one-hour instruction days). </a:t>
            </a:r>
          </a:p>
          <a:p>
            <a:endParaRPr lang="en-US" dirty="0"/>
          </a:p>
        </p:txBody>
      </p:sp>
    </p:spTree>
    <p:extLst>
      <p:ext uri="{BB962C8B-B14F-4D97-AF65-F5344CB8AC3E}">
        <p14:creationId xmlns:p14="http://schemas.microsoft.com/office/powerpoint/2010/main" val="1567553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xmlns="" id="{D6EA26C2-C8D6-48FA-8656-61C1CCB7E410}"/>
              </a:ext>
            </a:extLst>
          </p:cNvPr>
          <p:cNvSpPr>
            <a:spLocks noGrp="1"/>
          </p:cNvSpPr>
          <p:nvPr>
            <p:ph type="title"/>
          </p:nvPr>
        </p:nvSpPr>
        <p:spPr/>
        <p:txBody>
          <a:bodyPr/>
          <a:lstStyle/>
          <a:p>
            <a:r>
              <a:rPr lang="en-US" dirty="0"/>
              <a:t>Pathways Instructional Cycle</a:t>
            </a:r>
          </a:p>
        </p:txBody>
      </p:sp>
      <p:sp>
        <p:nvSpPr>
          <p:cNvPr id="40" name="Text Placeholder 39">
            <a:extLst>
              <a:ext uri="{FF2B5EF4-FFF2-40B4-BE49-F238E27FC236}">
                <a16:creationId xmlns:a16="http://schemas.microsoft.com/office/drawing/2014/main" xmlns="" id="{5363903B-AB1B-45D0-87A9-F71330CB6237}"/>
              </a:ext>
            </a:extLst>
          </p:cNvPr>
          <p:cNvSpPr>
            <a:spLocks noGrp="1"/>
          </p:cNvSpPr>
          <p:nvPr>
            <p:ph type="body" sz="half" idx="2"/>
          </p:nvPr>
        </p:nvSpPr>
        <p:spPr/>
        <p:txBody>
          <a:bodyPr/>
          <a:lstStyle/>
          <a:p>
            <a:r>
              <a:rPr lang="en-US" dirty="0"/>
              <a:t> We progressed through this cycle shown nine times and used it to analyze students reasoning in each lesson. This cycle helped us develop the steps in the research process. Each piece was critical to be completed before advancing to the next step in order to create the most effective lessons for the students.</a:t>
            </a:r>
          </a:p>
        </p:txBody>
      </p:sp>
      <p:sp>
        <p:nvSpPr>
          <p:cNvPr id="23" name="Oval 22">
            <a:extLst>
              <a:ext uri="{FF2B5EF4-FFF2-40B4-BE49-F238E27FC236}">
                <a16:creationId xmlns:a16="http://schemas.microsoft.com/office/drawing/2014/main" xmlns="" id="{418DB71A-7EFB-4718-B197-D0F9F5C825E0}"/>
              </a:ext>
            </a:extLst>
          </p:cNvPr>
          <p:cNvSpPr/>
          <p:nvPr/>
        </p:nvSpPr>
        <p:spPr>
          <a:xfrm>
            <a:off x="7890400" y="1121142"/>
            <a:ext cx="1699874" cy="165148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Arrow: Curved Down 23">
            <a:extLst>
              <a:ext uri="{FF2B5EF4-FFF2-40B4-BE49-F238E27FC236}">
                <a16:creationId xmlns:a16="http://schemas.microsoft.com/office/drawing/2014/main" xmlns="" id="{A20E50B5-7B3E-461B-AABB-F3414F7B63E9}"/>
              </a:ext>
            </a:extLst>
          </p:cNvPr>
          <p:cNvSpPr/>
          <p:nvPr/>
        </p:nvSpPr>
        <p:spPr>
          <a:xfrm rot="20225353">
            <a:off x="6821966" y="928052"/>
            <a:ext cx="1185044" cy="488583"/>
          </a:xfrm>
          <a:prstGeom prst="curved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Curved Down 24">
            <a:extLst>
              <a:ext uri="{FF2B5EF4-FFF2-40B4-BE49-F238E27FC236}">
                <a16:creationId xmlns:a16="http://schemas.microsoft.com/office/drawing/2014/main" xmlns="" id="{AABFF90A-A7F6-4CAD-9631-4F0C24FDB4FE}"/>
              </a:ext>
            </a:extLst>
          </p:cNvPr>
          <p:cNvSpPr/>
          <p:nvPr/>
        </p:nvSpPr>
        <p:spPr>
          <a:xfrm rot="11422148">
            <a:off x="7256880" y="5485179"/>
            <a:ext cx="1148644" cy="551307"/>
          </a:xfrm>
          <a:prstGeom prst="curved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row: Curved Down 25">
            <a:extLst>
              <a:ext uri="{FF2B5EF4-FFF2-40B4-BE49-F238E27FC236}">
                <a16:creationId xmlns:a16="http://schemas.microsoft.com/office/drawing/2014/main" xmlns="" id="{22143C66-5F81-4CB8-B47D-9CF3B685E99F}"/>
              </a:ext>
            </a:extLst>
          </p:cNvPr>
          <p:cNvSpPr/>
          <p:nvPr/>
        </p:nvSpPr>
        <p:spPr>
          <a:xfrm rot="15597284">
            <a:off x="5089853" y="3335672"/>
            <a:ext cx="1158835" cy="573935"/>
          </a:xfrm>
          <a:prstGeom prst="curved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urved Down 26">
            <a:extLst>
              <a:ext uri="{FF2B5EF4-FFF2-40B4-BE49-F238E27FC236}">
                <a16:creationId xmlns:a16="http://schemas.microsoft.com/office/drawing/2014/main" xmlns="" id="{6AC3A30B-E455-4719-918B-E8FA3D49D7D2}"/>
              </a:ext>
            </a:extLst>
          </p:cNvPr>
          <p:cNvSpPr/>
          <p:nvPr/>
        </p:nvSpPr>
        <p:spPr>
          <a:xfrm rot="3096927">
            <a:off x="9602313" y="1553031"/>
            <a:ext cx="1292604" cy="480300"/>
          </a:xfrm>
          <a:prstGeom prst="curved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urved Down 27">
            <a:extLst>
              <a:ext uri="{FF2B5EF4-FFF2-40B4-BE49-F238E27FC236}">
                <a16:creationId xmlns:a16="http://schemas.microsoft.com/office/drawing/2014/main" xmlns="" id="{07B95F1E-6591-442D-9E3B-B082F29D2C39}"/>
              </a:ext>
            </a:extLst>
          </p:cNvPr>
          <p:cNvSpPr/>
          <p:nvPr/>
        </p:nvSpPr>
        <p:spPr>
          <a:xfrm rot="7317108">
            <a:off x="9833952" y="4571922"/>
            <a:ext cx="1151672" cy="528071"/>
          </a:xfrm>
          <a:prstGeom prst="curved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xmlns="" id="{F5183890-7B78-4DB3-9A2E-8A9B417007AB}"/>
              </a:ext>
            </a:extLst>
          </p:cNvPr>
          <p:cNvSpPr txBox="1"/>
          <p:nvPr/>
        </p:nvSpPr>
        <p:spPr>
          <a:xfrm>
            <a:off x="7982785" y="1267793"/>
            <a:ext cx="1548352" cy="1323439"/>
          </a:xfrm>
          <a:prstGeom prst="rect">
            <a:avLst/>
          </a:prstGeom>
          <a:noFill/>
        </p:spPr>
        <p:txBody>
          <a:bodyPr wrap="square" rtlCol="0">
            <a:spAutoFit/>
          </a:bodyPr>
          <a:lstStyle/>
          <a:p>
            <a:pPr algn="ctr"/>
            <a:r>
              <a:rPr lang="en-US" sz="2000" dirty="0"/>
              <a:t>Analyze student assessment data </a:t>
            </a:r>
          </a:p>
        </p:txBody>
      </p:sp>
      <p:sp>
        <p:nvSpPr>
          <p:cNvPr id="30" name="Oval 29">
            <a:extLst>
              <a:ext uri="{FF2B5EF4-FFF2-40B4-BE49-F238E27FC236}">
                <a16:creationId xmlns:a16="http://schemas.microsoft.com/office/drawing/2014/main" xmlns="" id="{6D21CCF4-8BDD-4110-9BC7-CE602B9EA594}"/>
              </a:ext>
            </a:extLst>
          </p:cNvPr>
          <p:cNvSpPr/>
          <p:nvPr/>
        </p:nvSpPr>
        <p:spPr>
          <a:xfrm>
            <a:off x="5884090" y="1725935"/>
            <a:ext cx="1779035" cy="169520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Oval 30">
            <a:extLst>
              <a:ext uri="{FF2B5EF4-FFF2-40B4-BE49-F238E27FC236}">
                <a16:creationId xmlns:a16="http://schemas.microsoft.com/office/drawing/2014/main" xmlns="" id="{E557A995-9A9D-4FFD-84CB-DA2A06CCA7D8}"/>
              </a:ext>
            </a:extLst>
          </p:cNvPr>
          <p:cNvSpPr/>
          <p:nvPr/>
        </p:nvSpPr>
        <p:spPr>
          <a:xfrm>
            <a:off x="6135118" y="3625539"/>
            <a:ext cx="1704445" cy="174318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Oval 31">
            <a:extLst>
              <a:ext uri="{FF2B5EF4-FFF2-40B4-BE49-F238E27FC236}">
                <a16:creationId xmlns:a16="http://schemas.microsoft.com/office/drawing/2014/main" xmlns="" id="{0D011E82-7EFD-4C5E-A37F-2FDC3658B548}"/>
              </a:ext>
            </a:extLst>
          </p:cNvPr>
          <p:cNvSpPr/>
          <p:nvPr/>
        </p:nvSpPr>
        <p:spPr>
          <a:xfrm>
            <a:off x="9315064" y="2451372"/>
            <a:ext cx="1641020" cy="1653181"/>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TextBox 32">
            <a:extLst>
              <a:ext uri="{FF2B5EF4-FFF2-40B4-BE49-F238E27FC236}">
                <a16:creationId xmlns:a16="http://schemas.microsoft.com/office/drawing/2014/main" xmlns="" id="{8CA1D1CC-3A95-4E14-A326-FB8B89DD5370}"/>
              </a:ext>
            </a:extLst>
          </p:cNvPr>
          <p:cNvSpPr txBox="1"/>
          <p:nvPr/>
        </p:nvSpPr>
        <p:spPr>
          <a:xfrm>
            <a:off x="9295722" y="2766241"/>
            <a:ext cx="1761239" cy="1015663"/>
          </a:xfrm>
          <a:prstGeom prst="rect">
            <a:avLst/>
          </a:prstGeom>
          <a:noFill/>
        </p:spPr>
        <p:txBody>
          <a:bodyPr wrap="square" rtlCol="0">
            <a:spAutoFit/>
          </a:bodyPr>
          <a:lstStyle/>
          <a:p>
            <a:pPr algn="ctr"/>
            <a:r>
              <a:rPr lang="en-US" sz="2000" dirty="0"/>
              <a:t>Establish student learning goals</a:t>
            </a:r>
          </a:p>
        </p:txBody>
      </p:sp>
      <p:sp>
        <p:nvSpPr>
          <p:cNvPr id="34" name="Oval 33">
            <a:extLst>
              <a:ext uri="{FF2B5EF4-FFF2-40B4-BE49-F238E27FC236}">
                <a16:creationId xmlns:a16="http://schemas.microsoft.com/office/drawing/2014/main" xmlns="" id="{E8BC18D8-CCD3-41CC-98B2-26BA0C0E555C}"/>
              </a:ext>
            </a:extLst>
          </p:cNvPr>
          <p:cNvSpPr/>
          <p:nvPr/>
        </p:nvSpPr>
        <p:spPr>
          <a:xfrm>
            <a:off x="8049721" y="3865935"/>
            <a:ext cx="1777822" cy="174269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TextBox 34">
            <a:extLst>
              <a:ext uri="{FF2B5EF4-FFF2-40B4-BE49-F238E27FC236}">
                <a16:creationId xmlns:a16="http://schemas.microsoft.com/office/drawing/2014/main" xmlns="" id="{AA09200B-CF20-4E15-A42B-37B694C1D0C4}"/>
              </a:ext>
            </a:extLst>
          </p:cNvPr>
          <p:cNvSpPr txBox="1"/>
          <p:nvPr/>
        </p:nvSpPr>
        <p:spPr>
          <a:xfrm>
            <a:off x="5757386" y="1865371"/>
            <a:ext cx="2010148" cy="1477328"/>
          </a:xfrm>
          <a:prstGeom prst="rect">
            <a:avLst/>
          </a:prstGeom>
          <a:noFill/>
        </p:spPr>
        <p:txBody>
          <a:bodyPr wrap="square" rtlCol="0">
            <a:spAutoFit/>
          </a:bodyPr>
          <a:lstStyle/>
          <a:p>
            <a:pPr algn="ctr"/>
            <a:r>
              <a:rPr lang="en-US" dirty="0"/>
              <a:t>Gather written </a:t>
            </a:r>
            <a:br>
              <a:rPr lang="en-US" dirty="0"/>
            </a:br>
            <a:r>
              <a:rPr lang="en-US" dirty="0"/>
              <a:t>and video recorded data from interactions with students</a:t>
            </a:r>
          </a:p>
        </p:txBody>
      </p:sp>
      <p:sp>
        <p:nvSpPr>
          <p:cNvPr id="36" name="TextBox 35">
            <a:extLst>
              <a:ext uri="{FF2B5EF4-FFF2-40B4-BE49-F238E27FC236}">
                <a16:creationId xmlns:a16="http://schemas.microsoft.com/office/drawing/2014/main" xmlns="" id="{4E06F3C1-F274-49F7-B820-C580BB846FA6}"/>
              </a:ext>
            </a:extLst>
          </p:cNvPr>
          <p:cNvSpPr txBox="1"/>
          <p:nvPr/>
        </p:nvSpPr>
        <p:spPr>
          <a:xfrm>
            <a:off x="6223556" y="3907324"/>
            <a:ext cx="1598176" cy="1323439"/>
          </a:xfrm>
          <a:prstGeom prst="rect">
            <a:avLst/>
          </a:prstGeom>
          <a:noFill/>
        </p:spPr>
        <p:txBody>
          <a:bodyPr wrap="square" rtlCol="0">
            <a:spAutoFit/>
          </a:bodyPr>
          <a:lstStyle/>
          <a:p>
            <a:pPr algn="ctr"/>
            <a:r>
              <a:rPr lang="en-US" sz="2000" dirty="0"/>
              <a:t>Pose selected task to group of four students</a:t>
            </a:r>
          </a:p>
        </p:txBody>
      </p:sp>
      <p:sp>
        <p:nvSpPr>
          <p:cNvPr id="37" name="TextBox 36">
            <a:extLst>
              <a:ext uri="{FF2B5EF4-FFF2-40B4-BE49-F238E27FC236}">
                <a16:creationId xmlns:a16="http://schemas.microsoft.com/office/drawing/2014/main" xmlns="" id="{115BC8AE-B455-46AA-9A8A-F170EA99FD7C}"/>
              </a:ext>
            </a:extLst>
          </p:cNvPr>
          <p:cNvSpPr txBox="1"/>
          <p:nvPr/>
        </p:nvSpPr>
        <p:spPr>
          <a:xfrm>
            <a:off x="8117024" y="4154747"/>
            <a:ext cx="1643216" cy="1323439"/>
          </a:xfrm>
          <a:prstGeom prst="rect">
            <a:avLst/>
          </a:prstGeom>
          <a:noFill/>
        </p:spPr>
        <p:txBody>
          <a:bodyPr wrap="square" rtlCol="0">
            <a:spAutoFit/>
          </a:bodyPr>
          <a:lstStyle/>
          <a:p>
            <a:pPr algn="ctr"/>
            <a:r>
              <a:rPr lang="en-US" sz="2000" dirty="0"/>
              <a:t>Select tasks to move students thinking forward</a:t>
            </a:r>
          </a:p>
        </p:txBody>
      </p:sp>
    </p:spTree>
    <p:extLst>
      <p:ext uri="{BB962C8B-B14F-4D97-AF65-F5344CB8AC3E}">
        <p14:creationId xmlns:p14="http://schemas.microsoft.com/office/powerpoint/2010/main" val="2171070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0C54E1F-9498-4610-B095-F6D6E99C6251}"/>
              </a:ext>
            </a:extLst>
          </p:cNvPr>
          <p:cNvSpPr>
            <a:spLocks noGrp="1"/>
          </p:cNvSpPr>
          <p:nvPr>
            <p:ph type="title"/>
          </p:nvPr>
        </p:nvSpPr>
        <p:spPr/>
        <p:txBody>
          <a:bodyPr/>
          <a:lstStyle/>
          <a:p>
            <a:r>
              <a:rPr lang="en-US" dirty="0"/>
              <a:t>Methodology: </a:t>
            </a:r>
            <a:r>
              <a:rPr lang="en-US" sz="3600" dirty="0"/>
              <a:t>Data Gathering and Analysis</a:t>
            </a:r>
            <a:endParaRPr lang="en-US" dirty="0"/>
          </a:p>
        </p:txBody>
      </p:sp>
      <p:sp>
        <p:nvSpPr>
          <p:cNvPr id="6" name="Content Placeholder 5">
            <a:extLst>
              <a:ext uri="{FF2B5EF4-FFF2-40B4-BE49-F238E27FC236}">
                <a16:creationId xmlns:a16="http://schemas.microsoft.com/office/drawing/2014/main" xmlns="" id="{A46078C7-2161-4407-B743-A4FB41EF2803}"/>
              </a:ext>
            </a:extLst>
          </p:cNvPr>
          <p:cNvSpPr>
            <a:spLocks noGrp="1"/>
          </p:cNvSpPr>
          <p:nvPr>
            <p:ph idx="1"/>
          </p:nvPr>
        </p:nvSpPr>
        <p:spPr/>
        <p:txBody>
          <a:bodyPr>
            <a:normAutofit fontScale="92500" lnSpcReduction="10000"/>
          </a:bodyPr>
          <a:lstStyle/>
          <a:p>
            <a:r>
              <a:rPr lang="en-US" dirty="0"/>
              <a:t> Interviews were recorded, transcribed, and analyzed qualitatively. Pre- and post-interviews interviews included the same set of questions to better evaluate students’ learning. All questions for these interviews were drawn from the National Assessment of Educational Progress.</a:t>
            </a:r>
          </a:p>
          <a:p>
            <a:endParaRPr lang="en-US" dirty="0"/>
          </a:p>
          <a:p>
            <a:endParaRPr lang="en-US" dirty="0"/>
          </a:p>
          <a:p>
            <a:endParaRPr lang="en-US" dirty="0"/>
          </a:p>
          <a:p>
            <a:pPr marL="0" indent="0">
              <a:buNone/>
            </a:pPr>
            <a:r>
              <a:rPr lang="en-US" dirty="0"/>
              <a:t>									 Key tasks from the interviews included:</a:t>
            </a:r>
            <a:r>
              <a:rPr lang="en-US" sz="600" dirty="0"/>
              <a:t> </a:t>
            </a:r>
            <a:endParaRPr lang="en-US" dirty="0"/>
          </a:p>
        </p:txBody>
      </p:sp>
      <p:sp>
        <p:nvSpPr>
          <p:cNvPr id="7" name="Arrow: Right 6">
            <a:extLst>
              <a:ext uri="{FF2B5EF4-FFF2-40B4-BE49-F238E27FC236}">
                <a16:creationId xmlns:a16="http://schemas.microsoft.com/office/drawing/2014/main" xmlns="" id="{E714E40D-A04F-4451-9231-B9619067537F}"/>
              </a:ext>
            </a:extLst>
          </p:cNvPr>
          <p:cNvSpPr/>
          <p:nvPr/>
        </p:nvSpPr>
        <p:spPr>
          <a:xfrm>
            <a:off x="9951720" y="5288280"/>
            <a:ext cx="1143000" cy="289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4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xmlns="" id="{273010C0-E3BB-454A-B6D6-269E38273967}"/>
              </a:ext>
            </a:extLst>
          </p:cNvPr>
          <p:cNvSpPr>
            <a:spLocks noChangeArrowheads="1"/>
          </p:cNvSpPr>
          <p:nvPr/>
        </p:nvSpPr>
        <p:spPr bwMode="auto">
          <a:xfrm>
            <a:off x="2354819" y="1863990"/>
            <a:ext cx="7673101" cy="3293209"/>
          </a:xfrm>
          <a:prstGeom prst="rect">
            <a:avLst/>
          </a:prstGeom>
          <a:solidFill>
            <a:schemeClr val="accent3">
              <a:lumMod val="40000"/>
              <a:lumOff val="60000"/>
            </a:schemeClr>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TASK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person is going to pick one marble without looking. </a:t>
            </a:r>
            <a:b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which dish is there the greatest probability of picking a black marble?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5" name="Picture 3" descr="https://lh6.googleusercontent.com/Xq2GH3Tbsb-9h5CU6JUMlV5VzzJdZto6LNgft74HkWdx7a7ZJPEEtNRJCAjuc1NE9oF4PMdZyOcBwO7n9qdiILiGQ70pheRUA1fKW49p_doSqdeUr3wmG-hGyMg_MmJYDjp-E4X-">
            <a:extLst>
              <a:ext uri="{FF2B5EF4-FFF2-40B4-BE49-F238E27FC236}">
                <a16:creationId xmlns:a16="http://schemas.microsoft.com/office/drawing/2014/main" xmlns="" id="{EFFF2730-0367-42D0-9DCB-ACEABEC06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71" t="79855" r="76155" b="-908"/>
          <a:stretch>
            <a:fillRect/>
          </a:stretch>
        </p:blipFill>
        <p:spPr bwMode="auto">
          <a:xfrm>
            <a:off x="6505234" y="3510594"/>
            <a:ext cx="1346686" cy="1095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Xq2GH3Tbsb-9h5CU6JUMlV5VzzJdZto6LNgft74HkWdx7a7ZJPEEtNRJCAjuc1NE9oF4PMdZyOcBwO7n9qdiILiGQ70pheRUA1fKW49p_doSqdeUr3wmG-hGyMg_MmJYDjp-E4X-">
            <a:extLst>
              <a:ext uri="{FF2B5EF4-FFF2-40B4-BE49-F238E27FC236}">
                <a16:creationId xmlns:a16="http://schemas.microsoft.com/office/drawing/2014/main" xmlns="" id="{EA926C66-1DD1-4C3C-86DD-70C75B912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71" t="59891" r="75899" b="20145"/>
          <a:stretch>
            <a:fillRect/>
          </a:stretch>
        </p:blipFill>
        <p:spPr bwMode="auto">
          <a:xfrm>
            <a:off x="5170059" y="3510594"/>
            <a:ext cx="1365654" cy="10386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ttps://lh6.googleusercontent.com/Xq2GH3Tbsb-9h5CU6JUMlV5VzzJdZto6LNgft74HkWdx7a7ZJPEEtNRJCAjuc1NE9oF4PMdZyOcBwO7n9qdiILiGQ70pheRUA1fKW49p_doSqdeUr3wmG-hGyMg_MmJYDjp-E4X-">
            <a:extLst>
              <a:ext uri="{FF2B5EF4-FFF2-40B4-BE49-F238E27FC236}">
                <a16:creationId xmlns:a16="http://schemas.microsoft.com/office/drawing/2014/main" xmlns="" id="{238D82DC-DF7D-4483-9CDB-C86EFDDFE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71" t="40109" r="75641" b="39565"/>
          <a:stretch>
            <a:fillRect/>
          </a:stretch>
        </p:blipFill>
        <p:spPr bwMode="auto">
          <a:xfrm>
            <a:off x="3853852" y="3510594"/>
            <a:ext cx="1384620" cy="1058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lh6.googleusercontent.com/Xq2GH3Tbsb-9h5CU6JUMlV5VzzJdZto6LNgft74HkWdx7a7ZJPEEtNRJCAjuc1NE9oF4PMdZyOcBwO7n9qdiILiGQ70pheRUA1fKW49p_doSqdeUr3wmG-hGyMg_MmJYDjp-E4X-">
            <a:extLst>
              <a:ext uri="{FF2B5EF4-FFF2-40B4-BE49-F238E27FC236}">
                <a16:creationId xmlns:a16="http://schemas.microsoft.com/office/drawing/2014/main" xmlns="" id="{7662AB7B-29CD-44C5-BE7F-8E399A8D5A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1" t="19042" r="75019" b="59709"/>
          <a:stretch/>
        </p:blipFill>
        <p:spPr bwMode="auto">
          <a:xfrm>
            <a:off x="2587090" y="3512185"/>
            <a:ext cx="1384902" cy="10566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E6C4A10F-8984-4987-86F2-41EF5E5E1252}"/>
              </a:ext>
            </a:extLst>
          </p:cNvPr>
          <p:cNvSpPr txBox="1"/>
          <p:nvPr/>
        </p:nvSpPr>
        <p:spPr>
          <a:xfrm>
            <a:off x="7851920" y="4766310"/>
            <a:ext cx="2781928" cy="246221"/>
          </a:xfrm>
          <a:prstGeom prst="rect">
            <a:avLst/>
          </a:prstGeom>
          <a:noFill/>
        </p:spPr>
        <p:txBody>
          <a:bodyPr wrap="square" rtlCol="0">
            <a:spAutoFit/>
          </a:bodyPr>
          <a:lstStyle/>
          <a:p>
            <a:r>
              <a:rPr lang="en-US" sz="1000" dirty="0"/>
              <a:t>Question ID:  2013-4M7 #7 M139401</a:t>
            </a:r>
          </a:p>
        </p:txBody>
      </p:sp>
    </p:spTree>
    <p:extLst>
      <p:ext uri="{BB962C8B-B14F-4D97-AF65-F5344CB8AC3E}">
        <p14:creationId xmlns:p14="http://schemas.microsoft.com/office/powerpoint/2010/main" val="4344876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57</TotalTime>
  <Words>2185</Words>
  <Application>Microsoft Office PowerPoint</Application>
  <PresentationFormat>Custom</PresentationFormat>
  <Paragraphs>136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Organic</vt:lpstr>
      <vt:lpstr>A Case study of Children’s Initial Learning of Probability </vt:lpstr>
      <vt:lpstr>Introduction </vt:lpstr>
      <vt:lpstr>Introduction </vt:lpstr>
      <vt:lpstr>Curricular Framework</vt:lpstr>
      <vt:lpstr>Literature-based Teaching Strategies</vt:lpstr>
      <vt:lpstr>Methodology: Participants</vt:lpstr>
      <vt:lpstr>Pathways Instructional Cycle</vt:lpstr>
      <vt:lpstr>Methodology: Data Gathering and Analysis</vt:lpstr>
      <vt:lpstr>PowerPoint Presentation</vt:lpstr>
      <vt:lpstr>PowerPoint Presentation</vt:lpstr>
      <vt:lpstr>PowerPoint Presentation</vt:lpstr>
      <vt:lpstr>PowerPoint Presentation</vt:lpstr>
      <vt:lpstr>Methodology: Data Gathering and Analysis</vt:lpstr>
      <vt:lpstr>Initial Assessment Results </vt:lpstr>
      <vt:lpstr>Initial Assessment Results Cont. </vt:lpstr>
      <vt:lpstr>Instructional Cluster 1 </vt:lpstr>
      <vt:lpstr>Lesson 2 Student Ineraction </vt:lpstr>
      <vt:lpstr>Instructional Cluster 2</vt:lpstr>
      <vt:lpstr>Instructional Cluster 3</vt:lpstr>
      <vt:lpstr>Instructional Cluster 3 Cont. </vt:lpstr>
      <vt:lpstr>Post-assessment Results</vt:lpstr>
      <vt:lpstr>Post-assessment Results Cont. </vt:lpstr>
      <vt:lpstr>Reflection and Discussion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study of Children’s Initial Learning of Probability</dc:title>
  <dc:creator>Madeline Becker</dc:creator>
  <cp:lastModifiedBy>Randall Groth</cp:lastModifiedBy>
  <cp:revision>6</cp:revision>
  <dcterms:created xsi:type="dcterms:W3CDTF">2017-08-10T14:30:16Z</dcterms:created>
  <dcterms:modified xsi:type="dcterms:W3CDTF">2017-08-11T15:49:02Z</dcterms:modified>
</cp:coreProperties>
</file>