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900" r:id="rId2"/>
  </p:sldMasterIdLst>
  <p:notesMasterIdLst>
    <p:notesMasterId r:id="rId16"/>
  </p:notesMasterIdLst>
  <p:handoutMasterIdLst>
    <p:handoutMasterId r:id="rId17"/>
  </p:handoutMasterIdLst>
  <p:sldIdLst>
    <p:sldId id="262" r:id="rId3"/>
    <p:sldId id="258" r:id="rId4"/>
    <p:sldId id="259" r:id="rId5"/>
    <p:sldId id="260" r:id="rId6"/>
    <p:sldId id="261" r:id="rId7"/>
    <p:sldId id="263" r:id="rId8"/>
    <p:sldId id="264" r:id="rId9"/>
    <p:sldId id="265" r:id="rId10"/>
    <p:sldId id="266" r:id="rId11"/>
    <p:sldId id="267" r:id="rId12"/>
    <p:sldId id="268" r:id="rId13"/>
    <p:sldId id="269" r:id="rId14"/>
    <p:sldId id="270" r:id="rId15"/>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orient="horz" pos="1008">
          <p15:clr>
            <a:srgbClr val="A4A3A4"/>
          </p15:clr>
        </p15:guide>
        <p15:guide id="3" orient="horz" pos="3888">
          <p15:clr>
            <a:srgbClr val="A4A3A4"/>
          </p15:clr>
        </p15:guide>
        <p15:guide id="4" orient="horz" pos="321">
          <p15:clr>
            <a:srgbClr val="A4A3A4"/>
          </p15:clr>
        </p15:guide>
        <p15:guide id="5" pos="3839">
          <p15:clr>
            <a:srgbClr val="A4A3A4"/>
          </p15:clr>
        </p15:guide>
        <p15:guide id="6" pos="1007">
          <p15:clr>
            <a:srgbClr val="A4A3A4"/>
          </p15:clr>
        </p15:guide>
        <p15:guide id="7" pos="7173">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1" autoAdjust="0"/>
    <p:restoredTop sz="94660"/>
  </p:normalViewPr>
  <p:slideViewPr>
    <p:cSldViewPr showGuides="1">
      <p:cViewPr>
        <p:scale>
          <a:sx n="79" d="100"/>
          <a:sy n="79" d="100"/>
        </p:scale>
        <p:origin x="-258" y="-48"/>
      </p:cViewPr>
      <p:guideLst>
        <p:guide orient="horz" pos="2160"/>
        <p:guide orient="horz" pos="1008"/>
        <p:guide orient="horz" pos="3888"/>
        <p:guide orient="horz" pos="321"/>
        <p:guide pos="3839"/>
        <p:guide pos="1007"/>
        <p:guide pos="7173"/>
      </p:guideLst>
    </p:cSldViewPr>
  </p:slideViewPr>
  <p:notesTextViewPr>
    <p:cViewPr>
      <p:scale>
        <a:sx n="3" d="2"/>
        <a:sy n="3" d="2"/>
      </p:scale>
      <p:origin x="0" y="0"/>
    </p:cViewPr>
  </p:notesTextViewPr>
  <p:notesViewPr>
    <p:cSldViewPr showGuides="1">
      <p:cViewPr varScale="1">
        <p:scale>
          <a:sx n="76" d="100"/>
          <a:sy n="76" d="100"/>
        </p:scale>
        <p:origin x="326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handoutMaster" Target="handoutMasters/handoutMaster1.xml"/><Relationship Id="rId2" Type="http://schemas.openxmlformats.org/officeDocument/2006/relationships/slideMaster" Target="slideMasters/slideMaster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DFEA61B-9B65-4C17-BA8B-EAA8CF16692C}" type="doc">
      <dgm:prSet loTypeId="urn:microsoft.com/office/officeart/2005/8/layout/hList1" loCatId="list" qsTypeId="urn:microsoft.com/office/officeart/2005/8/quickstyle/simple1" qsCatId="simple" csTypeId="urn:microsoft.com/office/officeart/2005/8/colors/colorful4" csCatId="colorful" phldr="1"/>
      <dgm:spPr/>
      <dgm:t>
        <a:bodyPr/>
        <a:lstStyle/>
        <a:p>
          <a:endParaRPr lang="en-US"/>
        </a:p>
      </dgm:t>
    </dgm:pt>
    <dgm:pt modelId="{2A009266-0ADD-4E16-A349-7420D49DE9FA}">
      <dgm:prSet phldrT="[Text]"/>
      <dgm:spPr/>
      <dgm:t>
        <a:bodyPr/>
        <a:lstStyle/>
        <a:p>
          <a:r>
            <a:rPr lang="en-US" dirty="0" smtClean="0"/>
            <a:t>Conceptual Understanding</a:t>
          </a:r>
          <a:endParaRPr lang="en-US" dirty="0"/>
        </a:p>
      </dgm:t>
    </dgm:pt>
    <dgm:pt modelId="{D96C1773-9001-4EA9-9833-270C8A37F635}" type="parTrans" cxnId="{B4E42899-77B9-4F5B-9313-A4724C4C381C}">
      <dgm:prSet/>
      <dgm:spPr/>
      <dgm:t>
        <a:bodyPr/>
        <a:lstStyle/>
        <a:p>
          <a:endParaRPr lang="en-US"/>
        </a:p>
      </dgm:t>
    </dgm:pt>
    <dgm:pt modelId="{AE1D46E8-09A8-4FDE-9990-44BEF7F94715}" type="sibTrans" cxnId="{B4E42899-77B9-4F5B-9313-A4724C4C381C}">
      <dgm:prSet/>
      <dgm:spPr/>
      <dgm:t>
        <a:bodyPr/>
        <a:lstStyle/>
        <a:p>
          <a:endParaRPr lang="en-US"/>
        </a:p>
      </dgm:t>
    </dgm:pt>
    <dgm:pt modelId="{CAF03202-ABBC-4EB0-8A17-188E452E538C}">
      <dgm:prSet phldrT="[Text]"/>
      <dgm:spPr/>
      <dgm:t>
        <a:bodyPr/>
        <a:lstStyle/>
        <a:p>
          <a:r>
            <a:rPr lang="en-US" dirty="0" smtClean="0"/>
            <a:t>Procedural Fluency </a:t>
          </a:r>
          <a:endParaRPr lang="en-US" dirty="0"/>
        </a:p>
      </dgm:t>
    </dgm:pt>
    <dgm:pt modelId="{9649AE51-C933-4379-AFF9-A84F8C6A8528}" type="parTrans" cxnId="{08D1F892-9AD8-4376-BB9B-FAF38D9C05E6}">
      <dgm:prSet/>
      <dgm:spPr/>
      <dgm:t>
        <a:bodyPr/>
        <a:lstStyle/>
        <a:p>
          <a:endParaRPr lang="en-US"/>
        </a:p>
      </dgm:t>
    </dgm:pt>
    <dgm:pt modelId="{7CA3A495-E9A9-4B7D-A5E3-90C475E83BC9}" type="sibTrans" cxnId="{08D1F892-9AD8-4376-BB9B-FAF38D9C05E6}">
      <dgm:prSet/>
      <dgm:spPr/>
      <dgm:t>
        <a:bodyPr/>
        <a:lstStyle/>
        <a:p>
          <a:endParaRPr lang="en-US"/>
        </a:p>
      </dgm:t>
    </dgm:pt>
    <dgm:pt modelId="{3A7029ED-BCC7-4A11-8654-059C2C50BEA5}">
      <dgm:prSet phldrT="[Text]"/>
      <dgm:spPr/>
      <dgm:t>
        <a:bodyPr/>
        <a:lstStyle/>
        <a:p>
          <a:r>
            <a:rPr lang="en-US" dirty="0" smtClean="0"/>
            <a:t>Skill in carrying out procedures flexibly, accurately, efficiently, and appropriately. </a:t>
          </a:r>
          <a:endParaRPr lang="en-US" dirty="0"/>
        </a:p>
      </dgm:t>
    </dgm:pt>
    <dgm:pt modelId="{7FC9A037-85B5-4189-B953-F8E63C30D01D}" type="parTrans" cxnId="{9518542C-D3E7-4A65-8E34-D78123630068}">
      <dgm:prSet/>
      <dgm:spPr/>
      <dgm:t>
        <a:bodyPr/>
        <a:lstStyle/>
        <a:p>
          <a:endParaRPr lang="en-US"/>
        </a:p>
      </dgm:t>
    </dgm:pt>
    <dgm:pt modelId="{51166C59-DF9A-4480-A65C-57F4F49F3B28}" type="sibTrans" cxnId="{9518542C-D3E7-4A65-8E34-D78123630068}">
      <dgm:prSet/>
      <dgm:spPr/>
      <dgm:t>
        <a:bodyPr/>
        <a:lstStyle/>
        <a:p>
          <a:endParaRPr lang="en-US"/>
        </a:p>
      </dgm:t>
    </dgm:pt>
    <dgm:pt modelId="{E6A1E4B6-C222-423A-9370-C37A004F6EE1}">
      <dgm:prSet phldrT="[Text]"/>
      <dgm:spPr/>
      <dgm:t>
        <a:bodyPr/>
        <a:lstStyle/>
        <a:p>
          <a:r>
            <a:rPr lang="en-US" dirty="0" smtClean="0"/>
            <a:t>Strategic Competence </a:t>
          </a:r>
          <a:endParaRPr lang="en-US" dirty="0"/>
        </a:p>
      </dgm:t>
    </dgm:pt>
    <dgm:pt modelId="{3444B7DD-C525-4F0A-B7D1-40432763C52B}" type="parTrans" cxnId="{579B15FD-C333-4700-95A8-7C6DF61853C9}">
      <dgm:prSet/>
      <dgm:spPr/>
      <dgm:t>
        <a:bodyPr/>
        <a:lstStyle/>
        <a:p>
          <a:endParaRPr lang="en-US"/>
        </a:p>
      </dgm:t>
    </dgm:pt>
    <dgm:pt modelId="{EFFCC69D-5ACA-41EA-9BD1-892A23DDBF78}" type="sibTrans" cxnId="{579B15FD-C333-4700-95A8-7C6DF61853C9}">
      <dgm:prSet/>
      <dgm:spPr/>
      <dgm:t>
        <a:bodyPr/>
        <a:lstStyle/>
        <a:p>
          <a:endParaRPr lang="en-US"/>
        </a:p>
      </dgm:t>
    </dgm:pt>
    <dgm:pt modelId="{ED981ECB-8F55-45F9-B19C-FAA295E5A842}">
      <dgm:prSet phldrT="[Text]"/>
      <dgm:spPr/>
      <dgm:t>
        <a:bodyPr/>
        <a:lstStyle/>
        <a:p>
          <a:r>
            <a:rPr lang="en-US" dirty="0" smtClean="0"/>
            <a:t>Ability to formulate, represent, and solve mathematical problems. </a:t>
          </a:r>
          <a:endParaRPr lang="en-US" dirty="0"/>
        </a:p>
      </dgm:t>
    </dgm:pt>
    <dgm:pt modelId="{41A846DF-33A5-451E-A924-D9EF5039AC05}" type="parTrans" cxnId="{9D5991B1-4B39-4621-9740-64C74106F41B}">
      <dgm:prSet/>
      <dgm:spPr/>
      <dgm:t>
        <a:bodyPr/>
        <a:lstStyle/>
        <a:p>
          <a:endParaRPr lang="en-US"/>
        </a:p>
      </dgm:t>
    </dgm:pt>
    <dgm:pt modelId="{FE970939-F246-4DED-8B66-B4CF9E85B1D5}" type="sibTrans" cxnId="{9D5991B1-4B39-4621-9740-64C74106F41B}">
      <dgm:prSet/>
      <dgm:spPr/>
      <dgm:t>
        <a:bodyPr/>
        <a:lstStyle/>
        <a:p>
          <a:endParaRPr lang="en-US"/>
        </a:p>
      </dgm:t>
    </dgm:pt>
    <dgm:pt modelId="{7BA1891D-C5E7-468F-92C2-9B6870453CCB}">
      <dgm:prSet/>
      <dgm:spPr/>
      <dgm:t>
        <a:bodyPr/>
        <a:lstStyle/>
        <a:p>
          <a:r>
            <a:rPr lang="en-US" dirty="0" smtClean="0"/>
            <a:t>Adaptive Reasoning </a:t>
          </a:r>
          <a:endParaRPr lang="en-US" dirty="0"/>
        </a:p>
      </dgm:t>
    </dgm:pt>
    <dgm:pt modelId="{2F419268-0AC7-4A93-B593-C6E1D8231849}" type="parTrans" cxnId="{97E3BC77-D000-4817-A7CC-5670A26610DA}">
      <dgm:prSet/>
      <dgm:spPr/>
      <dgm:t>
        <a:bodyPr/>
        <a:lstStyle/>
        <a:p>
          <a:endParaRPr lang="en-US"/>
        </a:p>
      </dgm:t>
    </dgm:pt>
    <dgm:pt modelId="{886B3669-72C1-48F6-8E3A-C3950636BB5C}" type="sibTrans" cxnId="{97E3BC77-D000-4817-A7CC-5670A26610DA}">
      <dgm:prSet/>
      <dgm:spPr/>
      <dgm:t>
        <a:bodyPr/>
        <a:lstStyle/>
        <a:p>
          <a:endParaRPr lang="en-US"/>
        </a:p>
      </dgm:t>
    </dgm:pt>
    <dgm:pt modelId="{F288D6E7-AFDE-4333-A99F-B73D80159011}">
      <dgm:prSet/>
      <dgm:spPr/>
      <dgm:t>
        <a:bodyPr/>
        <a:lstStyle/>
        <a:p>
          <a:r>
            <a:rPr lang="en-US" dirty="0" smtClean="0"/>
            <a:t>Productive Disposition </a:t>
          </a:r>
          <a:endParaRPr lang="en-US" dirty="0"/>
        </a:p>
      </dgm:t>
    </dgm:pt>
    <dgm:pt modelId="{460A72D2-C3ED-4003-885C-87124E163F21}" type="parTrans" cxnId="{05F11991-1E40-415C-9092-634227E80FAF}">
      <dgm:prSet/>
      <dgm:spPr/>
      <dgm:t>
        <a:bodyPr/>
        <a:lstStyle/>
        <a:p>
          <a:endParaRPr lang="en-US"/>
        </a:p>
      </dgm:t>
    </dgm:pt>
    <dgm:pt modelId="{64631409-71B5-4D0B-A1D0-110BA13E30A5}" type="sibTrans" cxnId="{05F11991-1E40-415C-9092-634227E80FAF}">
      <dgm:prSet/>
      <dgm:spPr/>
      <dgm:t>
        <a:bodyPr/>
        <a:lstStyle/>
        <a:p>
          <a:endParaRPr lang="en-US"/>
        </a:p>
      </dgm:t>
    </dgm:pt>
    <dgm:pt modelId="{A2D76D2F-7C0E-40CE-92AB-EF562BDBB749}">
      <dgm:prSet/>
      <dgm:spPr/>
      <dgm:t>
        <a:bodyPr/>
        <a:lstStyle/>
        <a:p>
          <a:r>
            <a:rPr lang="en-US" dirty="0" smtClean="0"/>
            <a:t>Comprehension of mathematical concepts, operations, and relations. </a:t>
          </a:r>
          <a:endParaRPr lang="en-US" dirty="0"/>
        </a:p>
      </dgm:t>
    </dgm:pt>
    <dgm:pt modelId="{A8A5C441-D2A2-41B6-A6CD-4968CD7D6D8C}" type="parTrans" cxnId="{9298925D-5D17-40FB-BE18-7543172AE22D}">
      <dgm:prSet/>
      <dgm:spPr/>
      <dgm:t>
        <a:bodyPr/>
        <a:lstStyle/>
        <a:p>
          <a:endParaRPr lang="en-US"/>
        </a:p>
      </dgm:t>
    </dgm:pt>
    <dgm:pt modelId="{22A284EC-1E94-4753-BDF1-DC0C2766D848}" type="sibTrans" cxnId="{9298925D-5D17-40FB-BE18-7543172AE22D}">
      <dgm:prSet/>
      <dgm:spPr/>
      <dgm:t>
        <a:bodyPr/>
        <a:lstStyle/>
        <a:p>
          <a:endParaRPr lang="en-US"/>
        </a:p>
      </dgm:t>
    </dgm:pt>
    <dgm:pt modelId="{C1435752-3027-4879-829C-B2CB485B682C}">
      <dgm:prSet/>
      <dgm:spPr/>
      <dgm:t>
        <a:bodyPr/>
        <a:lstStyle/>
        <a:p>
          <a:r>
            <a:rPr lang="en-US" dirty="0" smtClean="0"/>
            <a:t>Capacity for logical thought, reflection , explanation, and justification. </a:t>
          </a:r>
          <a:endParaRPr lang="en-US" dirty="0"/>
        </a:p>
      </dgm:t>
    </dgm:pt>
    <dgm:pt modelId="{FAA759EC-EF5D-4160-89AB-8C9756F7CA1C}" type="parTrans" cxnId="{66B00CCE-16DF-41AE-9332-CFDD9AB8F85C}">
      <dgm:prSet/>
      <dgm:spPr/>
      <dgm:t>
        <a:bodyPr/>
        <a:lstStyle/>
        <a:p>
          <a:endParaRPr lang="en-US"/>
        </a:p>
      </dgm:t>
    </dgm:pt>
    <dgm:pt modelId="{5177636F-4704-4F02-AD5F-5237595F85F4}" type="sibTrans" cxnId="{66B00CCE-16DF-41AE-9332-CFDD9AB8F85C}">
      <dgm:prSet/>
      <dgm:spPr/>
      <dgm:t>
        <a:bodyPr/>
        <a:lstStyle/>
        <a:p>
          <a:endParaRPr lang="en-US"/>
        </a:p>
      </dgm:t>
    </dgm:pt>
    <dgm:pt modelId="{D880F5B7-C166-4BD2-AB2E-2CE66981C817}">
      <dgm:prSet/>
      <dgm:spPr/>
      <dgm:t>
        <a:bodyPr/>
        <a:lstStyle/>
        <a:p>
          <a:r>
            <a:rPr lang="en-US" dirty="0" smtClean="0"/>
            <a:t>Habitual inclination to see mathematics as sensible, useful, and worthwhile, coupled with a belief in diligence and one’s own efficiency. </a:t>
          </a:r>
          <a:endParaRPr lang="en-US" dirty="0"/>
        </a:p>
      </dgm:t>
    </dgm:pt>
    <dgm:pt modelId="{47CB03B1-6393-4D01-9144-7476581763F2}" type="parTrans" cxnId="{CF8C9E7A-9A0D-4921-8839-4EC7E6AEB97B}">
      <dgm:prSet/>
      <dgm:spPr/>
      <dgm:t>
        <a:bodyPr/>
        <a:lstStyle/>
        <a:p>
          <a:endParaRPr lang="en-US"/>
        </a:p>
      </dgm:t>
    </dgm:pt>
    <dgm:pt modelId="{0ABBD6AC-B8D1-4387-8440-F897EA297CD6}" type="sibTrans" cxnId="{CF8C9E7A-9A0D-4921-8839-4EC7E6AEB97B}">
      <dgm:prSet/>
      <dgm:spPr/>
      <dgm:t>
        <a:bodyPr/>
        <a:lstStyle/>
        <a:p>
          <a:endParaRPr lang="en-US"/>
        </a:p>
      </dgm:t>
    </dgm:pt>
    <dgm:pt modelId="{2751B42F-27D1-4F14-A076-2023171EFB59}" type="pres">
      <dgm:prSet presAssocID="{3DFEA61B-9B65-4C17-BA8B-EAA8CF16692C}" presName="Name0" presStyleCnt="0">
        <dgm:presLayoutVars>
          <dgm:dir/>
          <dgm:animLvl val="lvl"/>
          <dgm:resizeHandles val="exact"/>
        </dgm:presLayoutVars>
      </dgm:prSet>
      <dgm:spPr/>
      <dgm:t>
        <a:bodyPr/>
        <a:lstStyle/>
        <a:p>
          <a:endParaRPr lang="en-US"/>
        </a:p>
      </dgm:t>
    </dgm:pt>
    <dgm:pt modelId="{79587C2F-595D-40AF-B0BD-0CD8CEA211B9}" type="pres">
      <dgm:prSet presAssocID="{2A009266-0ADD-4E16-A349-7420D49DE9FA}" presName="composite" presStyleCnt="0"/>
      <dgm:spPr/>
      <dgm:t>
        <a:bodyPr/>
        <a:lstStyle/>
        <a:p>
          <a:endParaRPr lang="en-US"/>
        </a:p>
      </dgm:t>
    </dgm:pt>
    <dgm:pt modelId="{20533D91-2E93-4DC6-BC59-4A95C9AD51B8}" type="pres">
      <dgm:prSet presAssocID="{2A009266-0ADD-4E16-A349-7420D49DE9FA}" presName="parTx" presStyleLbl="alignNode1" presStyleIdx="0" presStyleCnt="5">
        <dgm:presLayoutVars>
          <dgm:chMax val="0"/>
          <dgm:chPref val="0"/>
          <dgm:bulletEnabled val="1"/>
        </dgm:presLayoutVars>
      </dgm:prSet>
      <dgm:spPr/>
      <dgm:t>
        <a:bodyPr/>
        <a:lstStyle/>
        <a:p>
          <a:endParaRPr lang="en-US"/>
        </a:p>
      </dgm:t>
    </dgm:pt>
    <dgm:pt modelId="{30B1154F-5F9C-4CFE-AB9A-215CA1F8673D}" type="pres">
      <dgm:prSet presAssocID="{2A009266-0ADD-4E16-A349-7420D49DE9FA}" presName="desTx" presStyleLbl="alignAccFollowNode1" presStyleIdx="0" presStyleCnt="5">
        <dgm:presLayoutVars>
          <dgm:bulletEnabled val="1"/>
        </dgm:presLayoutVars>
      </dgm:prSet>
      <dgm:spPr/>
      <dgm:t>
        <a:bodyPr/>
        <a:lstStyle/>
        <a:p>
          <a:endParaRPr lang="en-US"/>
        </a:p>
      </dgm:t>
    </dgm:pt>
    <dgm:pt modelId="{0B7EC814-D761-425A-B895-3892226F3212}" type="pres">
      <dgm:prSet presAssocID="{AE1D46E8-09A8-4FDE-9990-44BEF7F94715}" presName="space" presStyleCnt="0"/>
      <dgm:spPr/>
      <dgm:t>
        <a:bodyPr/>
        <a:lstStyle/>
        <a:p>
          <a:endParaRPr lang="en-US"/>
        </a:p>
      </dgm:t>
    </dgm:pt>
    <dgm:pt modelId="{9494C29C-A5F8-479F-A717-9F62C22CB04E}" type="pres">
      <dgm:prSet presAssocID="{CAF03202-ABBC-4EB0-8A17-188E452E538C}" presName="composite" presStyleCnt="0"/>
      <dgm:spPr/>
      <dgm:t>
        <a:bodyPr/>
        <a:lstStyle/>
        <a:p>
          <a:endParaRPr lang="en-US"/>
        </a:p>
      </dgm:t>
    </dgm:pt>
    <dgm:pt modelId="{8A9EEA3D-A983-4D8B-BC42-2A368D48B459}" type="pres">
      <dgm:prSet presAssocID="{CAF03202-ABBC-4EB0-8A17-188E452E538C}" presName="parTx" presStyleLbl="alignNode1" presStyleIdx="1" presStyleCnt="5">
        <dgm:presLayoutVars>
          <dgm:chMax val="0"/>
          <dgm:chPref val="0"/>
          <dgm:bulletEnabled val="1"/>
        </dgm:presLayoutVars>
      </dgm:prSet>
      <dgm:spPr/>
      <dgm:t>
        <a:bodyPr/>
        <a:lstStyle/>
        <a:p>
          <a:endParaRPr lang="en-US"/>
        </a:p>
      </dgm:t>
    </dgm:pt>
    <dgm:pt modelId="{5C2FFA83-FD36-434F-B1B0-B2D0053D9EC8}" type="pres">
      <dgm:prSet presAssocID="{CAF03202-ABBC-4EB0-8A17-188E452E538C}" presName="desTx" presStyleLbl="alignAccFollowNode1" presStyleIdx="1" presStyleCnt="5">
        <dgm:presLayoutVars>
          <dgm:bulletEnabled val="1"/>
        </dgm:presLayoutVars>
      </dgm:prSet>
      <dgm:spPr/>
      <dgm:t>
        <a:bodyPr/>
        <a:lstStyle/>
        <a:p>
          <a:endParaRPr lang="en-US"/>
        </a:p>
      </dgm:t>
    </dgm:pt>
    <dgm:pt modelId="{46C5CD8E-2AD0-4C61-BD0B-92ED10090F52}" type="pres">
      <dgm:prSet presAssocID="{7CA3A495-E9A9-4B7D-A5E3-90C475E83BC9}" presName="space" presStyleCnt="0"/>
      <dgm:spPr/>
      <dgm:t>
        <a:bodyPr/>
        <a:lstStyle/>
        <a:p>
          <a:endParaRPr lang="en-US"/>
        </a:p>
      </dgm:t>
    </dgm:pt>
    <dgm:pt modelId="{D8B2843E-EBBC-4A0A-AF08-A54952E24028}" type="pres">
      <dgm:prSet presAssocID="{E6A1E4B6-C222-423A-9370-C37A004F6EE1}" presName="composite" presStyleCnt="0"/>
      <dgm:spPr/>
      <dgm:t>
        <a:bodyPr/>
        <a:lstStyle/>
        <a:p>
          <a:endParaRPr lang="en-US"/>
        </a:p>
      </dgm:t>
    </dgm:pt>
    <dgm:pt modelId="{85A5DACD-555A-45CE-B7A2-9DC85620B0D8}" type="pres">
      <dgm:prSet presAssocID="{E6A1E4B6-C222-423A-9370-C37A004F6EE1}" presName="parTx" presStyleLbl="alignNode1" presStyleIdx="2" presStyleCnt="5">
        <dgm:presLayoutVars>
          <dgm:chMax val="0"/>
          <dgm:chPref val="0"/>
          <dgm:bulletEnabled val="1"/>
        </dgm:presLayoutVars>
      </dgm:prSet>
      <dgm:spPr/>
      <dgm:t>
        <a:bodyPr/>
        <a:lstStyle/>
        <a:p>
          <a:endParaRPr lang="en-US"/>
        </a:p>
      </dgm:t>
    </dgm:pt>
    <dgm:pt modelId="{31CA686D-14F9-403A-8675-32D22917F5A7}" type="pres">
      <dgm:prSet presAssocID="{E6A1E4B6-C222-423A-9370-C37A004F6EE1}" presName="desTx" presStyleLbl="alignAccFollowNode1" presStyleIdx="2" presStyleCnt="5" custLinFactNeighborX="0" custLinFactNeighborY="-496">
        <dgm:presLayoutVars>
          <dgm:bulletEnabled val="1"/>
        </dgm:presLayoutVars>
      </dgm:prSet>
      <dgm:spPr/>
      <dgm:t>
        <a:bodyPr/>
        <a:lstStyle/>
        <a:p>
          <a:endParaRPr lang="en-US"/>
        </a:p>
      </dgm:t>
    </dgm:pt>
    <dgm:pt modelId="{17B1DC92-6F29-429C-975D-9635D7D86345}" type="pres">
      <dgm:prSet presAssocID="{EFFCC69D-5ACA-41EA-9BD1-892A23DDBF78}" presName="space" presStyleCnt="0"/>
      <dgm:spPr/>
      <dgm:t>
        <a:bodyPr/>
        <a:lstStyle/>
        <a:p>
          <a:endParaRPr lang="en-US"/>
        </a:p>
      </dgm:t>
    </dgm:pt>
    <dgm:pt modelId="{56FA1CE9-B603-4CDA-A193-8830EAD226E4}" type="pres">
      <dgm:prSet presAssocID="{7BA1891D-C5E7-468F-92C2-9B6870453CCB}" presName="composite" presStyleCnt="0"/>
      <dgm:spPr/>
      <dgm:t>
        <a:bodyPr/>
        <a:lstStyle/>
        <a:p>
          <a:endParaRPr lang="en-US"/>
        </a:p>
      </dgm:t>
    </dgm:pt>
    <dgm:pt modelId="{4D6FF60C-713A-42B1-B949-A67FE045F438}" type="pres">
      <dgm:prSet presAssocID="{7BA1891D-C5E7-468F-92C2-9B6870453CCB}" presName="parTx" presStyleLbl="alignNode1" presStyleIdx="3" presStyleCnt="5">
        <dgm:presLayoutVars>
          <dgm:chMax val="0"/>
          <dgm:chPref val="0"/>
          <dgm:bulletEnabled val="1"/>
        </dgm:presLayoutVars>
      </dgm:prSet>
      <dgm:spPr/>
      <dgm:t>
        <a:bodyPr/>
        <a:lstStyle/>
        <a:p>
          <a:endParaRPr lang="en-US"/>
        </a:p>
      </dgm:t>
    </dgm:pt>
    <dgm:pt modelId="{DA14DA29-CE92-45D4-A1F5-51DB025E3D75}" type="pres">
      <dgm:prSet presAssocID="{7BA1891D-C5E7-468F-92C2-9B6870453CCB}" presName="desTx" presStyleLbl="alignAccFollowNode1" presStyleIdx="3" presStyleCnt="5">
        <dgm:presLayoutVars>
          <dgm:bulletEnabled val="1"/>
        </dgm:presLayoutVars>
      </dgm:prSet>
      <dgm:spPr/>
      <dgm:t>
        <a:bodyPr/>
        <a:lstStyle/>
        <a:p>
          <a:endParaRPr lang="en-US"/>
        </a:p>
      </dgm:t>
    </dgm:pt>
    <dgm:pt modelId="{76A30647-ACBD-4EAE-9213-F0C29CCC7DBC}" type="pres">
      <dgm:prSet presAssocID="{886B3669-72C1-48F6-8E3A-C3950636BB5C}" presName="space" presStyleCnt="0"/>
      <dgm:spPr/>
      <dgm:t>
        <a:bodyPr/>
        <a:lstStyle/>
        <a:p>
          <a:endParaRPr lang="en-US"/>
        </a:p>
      </dgm:t>
    </dgm:pt>
    <dgm:pt modelId="{EA99D1FC-71BF-4EFA-888A-9A93A88A9357}" type="pres">
      <dgm:prSet presAssocID="{F288D6E7-AFDE-4333-A99F-B73D80159011}" presName="composite" presStyleCnt="0"/>
      <dgm:spPr/>
      <dgm:t>
        <a:bodyPr/>
        <a:lstStyle/>
        <a:p>
          <a:endParaRPr lang="en-US"/>
        </a:p>
      </dgm:t>
    </dgm:pt>
    <dgm:pt modelId="{53EDB0B0-36C2-4A14-8AEF-5C3D8AC1D01B}" type="pres">
      <dgm:prSet presAssocID="{F288D6E7-AFDE-4333-A99F-B73D80159011}" presName="parTx" presStyleLbl="alignNode1" presStyleIdx="4" presStyleCnt="5">
        <dgm:presLayoutVars>
          <dgm:chMax val="0"/>
          <dgm:chPref val="0"/>
          <dgm:bulletEnabled val="1"/>
        </dgm:presLayoutVars>
      </dgm:prSet>
      <dgm:spPr/>
      <dgm:t>
        <a:bodyPr/>
        <a:lstStyle/>
        <a:p>
          <a:endParaRPr lang="en-US"/>
        </a:p>
      </dgm:t>
    </dgm:pt>
    <dgm:pt modelId="{23753715-086C-4774-8DBC-32309B8A4E60}" type="pres">
      <dgm:prSet presAssocID="{F288D6E7-AFDE-4333-A99F-B73D80159011}" presName="desTx" presStyleLbl="alignAccFollowNode1" presStyleIdx="4" presStyleCnt="5">
        <dgm:presLayoutVars>
          <dgm:bulletEnabled val="1"/>
        </dgm:presLayoutVars>
      </dgm:prSet>
      <dgm:spPr/>
      <dgm:t>
        <a:bodyPr/>
        <a:lstStyle/>
        <a:p>
          <a:endParaRPr lang="en-US"/>
        </a:p>
      </dgm:t>
    </dgm:pt>
  </dgm:ptLst>
  <dgm:cxnLst>
    <dgm:cxn modelId="{CF8C9E7A-9A0D-4921-8839-4EC7E6AEB97B}" srcId="{F288D6E7-AFDE-4333-A99F-B73D80159011}" destId="{D880F5B7-C166-4BD2-AB2E-2CE66981C817}" srcOrd="0" destOrd="0" parTransId="{47CB03B1-6393-4D01-9144-7476581763F2}" sibTransId="{0ABBD6AC-B8D1-4387-8440-F897EA297CD6}"/>
    <dgm:cxn modelId="{6559E35B-858F-46C5-A300-092B6362458B}" type="presOf" srcId="{3A7029ED-BCC7-4A11-8654-059C2C50BEA5}" destId="{5C2FFA83-FD36-434F-B1B0-B2D0053D9EC8}" srcOrd="0" destOrd="0" presId="urn:microsoft.com/office/officeart/2005/8/layout/hList1"/>
    <dgm:cxn modelId="{97E3BC77-D000-4817-A7CC-5670A26610DA}" srcId="{3DFEA61B-9B65-4C17-BA8B-EAA8CF16692C}" destId="{7BA1891D-C5E7-468F-92C2-9B6870453CCB}" srcOrd="3" destOrd="0" parTransId="{2F419268-0AC7-4A93-B593-C6E1D8231849}" sibTransId="{886B3669-72C1-48F6-8E3A-C3950636BB5C}"/>
    <dgm:cxn modelId="{BA4043A6-AFFF-4E0A-93F5-538D2B1D0F35}" type="presOf" srcId="{D880F5B7-C166-4BD2-AB2E-2CE66981C817}" destId="{23753715-086C-4774-8DBC-32309B8A4E60}" srcOrd="0" destOrd="0" presId="urn:microsoft.com/office/officeart/2005/8/layout/hList1"/>
    <dgm:cxn modelId="{962DB7BB-5EE0-4AC7-B169-21A71A12AD7F}" type="presOf" srcId="{CAF03202-ABBC-4EB0-8A17-188E452E538C}" destId="{8A9EEA3D-A983-4D8B-BC42-2A368D48B459}" srcOrd="0" destOrd="0" presId="urn:microsoft.com/office/officeart/2005/8/layout/hList1"/>
    <dgm:cxn modelId="{579B15FD-C333-4700-95A8-7C6DF61853C9}" srcId="{3DFEA61B-9B65-4C17-BA8B-EAA8CF16692C}" destId="{E6A1E4B6-C222-423A-9370-C37A004F6EE1}" srcOrd="2" destOrd="0" parTransId="{3444B7DD-C525-4F0A-B7D1-40432763C52B}" sibTransId="{EFFCC69D-5ACA-41EA-9BD1-892A23DDBF78}"/>
    <dgm:cxn modelId="{76186B28-00FA-44E4-937F-17258B1DD3B6}" type="presOf" srcId="{2A009266-0ADD-4E16-A349-7420D49DE9FA}" destId="{20533D91-2E93-4DC6-BC59-4A95C9AD51B8}" srcOrd="0" destOrd="0" presId="urn:microsoft.com/office/officeart/2005/8/layout/hList1"/>
    <dgm:cxn modelId="{D6515CCE-102D-48B7-8B56-96C8F89B07A0}" type="presOf" srcId="{F288D6E7-AFDE-4333-A99F-B73D80159011}" destId="{53EDB0B0-36C2-4A14-8AEF-5C3D8AC1D01B}" srcOrd="0" destOrd="0" presId="urn:microsoft.com/office/officeart/2005/8/layout/hList1"/>
    <dgm:cxn modelId="{10F3D13A-82EA-4D22-B2AB-DB39255AE446}" type="presOf" srcId="{7BA1891D-C5E7-468F-92C2-9B6870453CCB}" destId="{4D6FF60C-713A-42B1-B949-A67FE045F438}" srcOrd="0" destOrd="0" presId="urn:microsoft.com/office/officeart/2005/8/layout/hList1"/>
    <dgm:cxn modelId="{9298925D-5D17-40FB-BE18-7543172AE22D}" srcId="{2A009266-0ADD-4E16-A349-7420D49DE9FA}" destId="{A2D76D2F-7C0E-40CE-92AB-EF562BDBB749}" srcOrd="0" destOrd="0" parTransId="{A8A5C441-D2A2-41B6-A6CD-4968CD7D6D8C}" sibTransId="{22A284EC-1E94-4753-BDF1-DC0C2766D848}"/>
    <dgm:cxn modelId="{B4E42899-77B9-4F5B-9313-A4724C4C381C}" srcId="{3DFEA61B-9B65-4C17-BA8B-EAA8CF16692C}" destId="{2A009266-0ADD-4E16-A349-7420D49DE9FA}" srcOrd="0" destOrd="0" parTransId="{D96C1773-9001-4EA9-9833-270C8A37F635}" sibTransId="{AE1D46E8-09A8-4FDE-9990-44BEF7F94715}"/>
    <dgm:cxn modelId="{9D5991B1-4B39-4621-9740-64C74106F41B}" srcId="{E6A1E4B6-C222-423A-9370-C37A004F6EE1}" destId="{ED981ECB-8F55-45F9-B19C-FAA295E5A842}" srcOrd="0" destOrd="0" parTransId="{41A846DF-33A5-451E-A924-D9EF5039AC05}" sibTransId="{FE970939-F246-4DED-8B66-B4CF9E85B1D5}"/>
    <dgm:cxn modelId="{2F6C7E59-2466-4938-B982-35BFCB099693}" type="presOf" srcId="{E6A1E4B6-C222-423A-9370-C37A004F6EE1}" destId="{85A5DACD-555A-45CE-B7A2-9DC85620B0D8}" srcOrd="0" destOrd="0" presId="urn:microsoft.com/office/officeart/2005/8/layout/hList1"/>
    <dgm:cxn modelId="{8E42519B-47BE-49B4-B181-0520B7B2625C}" type="presOf" srcId="{ED981ECB-8F55-45F9-B19C-FAA295E5A842}" destId="{31CA686D-14F9-403A-8675-32D22917F5A7}" srcOrd="0" destOrd="0" presId="urn:microsoft.com/office/officeart/2005/8/layout/hList1"/>
    <dgm:cxn modelId="{8B28867E-283C-4D29-998A-6A614D7D96BD}" type="presOf" srcId="{3DFEA61B-9B65-4C17-BA8B-EAA8CF16692C}" destId="{2751B42F-27D1-4F14-A076-2023171EFB59}" srcOrd="0" destOrd="0" presId="urn:microsoft.com/office/officeart/2005/8/layout/hList1"/>
    <dgm:cxn modelId="{66B00CCE-16DF-41AE-9332-CFDD9AB8F85C}" srcId="{7BA1891D-C5E7-468F-92C2-9B6870453CCB}" destId="{C1435752-3027-4879-829C-B2CB485B682C}" srcOrd="0" destOrd="0" parTransId="{FAA759EC-EF5D-4160-89AB-8C9756F7CA1C}" sibTransId="{5177636F-4704-4F02-AD5F-5237595F85F4}"/>
    <dgm:cxn modelId="{9518542C-D3E7-4A65-8E34-D78123630068}" srcId="{CAF03202-ABBC-4EB0-8A17-188E452E538C}" destId="{3A7029ED-BCC7-4A11-8654-059C2C50BEA5}" srcOrd="0" destOrd="0" parTransId="{7FC9A037-85B5-4189-B953-F8E63C30D01D}" sibTransId="{51166C59-DF9A-4480-A65C-57F4F49F3B28}"/>
    <dgm:cxn modelId="{05F11991-1E40-415C-9092-634227E80FAF}" srcId="{3DFEA61B-9B65-4C17-BA8B-EAA8CF16692C}" destId="{F288D6E7-AFDE-4333-A99F-B73D80159011}" srcOrd="4" destOrd="0" parTransId="{460A72D2-C3ED-4003-885C-87124E163F21}" sibTransId="{64631409-71B5-4D0B-A1D0-110BA13E30A5}"/>
    <dgm:cxn modelId="{F7BFBA6E-CB38-43E4-BCB4-59C7ECE9DA56}" type="presOf" srcId="{C1435752-3027-4879-829C-B2CB485B682C}" destId="{DA14DA29-CE92-45D4-A1F5-51DB025E3D75}" srcOrd="0" destOrd="0" presId="urn:microsoft.com/office/officeart/2005/8/layout/hList1"/>
    <dgm:cxn modelId="{08D1F892-9AD8-4376-BB9B-FAF38D9C05E6}" srcId="{3DFEA61B-9B65-4C17-BA8B-EAA8CF16692C}" destId="{CAF03202-ABBC-4EB0-8A17-188E452E538C}" srcOrd="1" destOrd="0" parTransId="{9649AE51-C933-4379-AFF9-A84F8C6A8528}" sibTransId="{7CA3A495-E9A9-4B7D-A5E3-90C475E83BC9}"/>
    <dgm:cxn modelId="{0D487D6B-CD1C-4D4C-AA20-B30C93FE1129}" type="presOf" srcId="{A2D76D2F-7C0E-40CE-92AB-EF562BDBB749}" destId="{30B1154F-5F9C-4CFE-AB9A-215CA1F8673D}" srcOrd="0" destOrd="0" presId="urn:microsoft.com/office/officeart/2005/8/layout/hList1"/>
    <dgm:cxn modelId="{426A8ACD-ADA5-41C5-B53E-64BFD15F9B5A}" type="presParOf" srcId="{2751B42F-27D1-4F14-A076-2023171EFB59}" destId="{79587C2F-595D-40AF-B0BD-0CD8CEA211B9}" srcOrd="0" destOrd="0" presId="urn:microsoft.com/office/officeart/2005/8/layout/hList1"/>
    <dgm:cxn modelId="{91B9E134-ABE2-4823-B0F4-8F2446DD3718}" type="presParOf" srcId="{79587C2F-595D-40AF-B0BD-0CD8CEA211B9}" destId="{20533D91-2E93-4DC6-BC59-4A95C9AD51B8}" srcOrd="0" destOrd="0" presId="urn:microsoft.com/office/officeart/2005/8/layout/hList1"/>
    <dgm:cxn modelId="{4033BD4F-1B94-4C78-B7DD-DEA10282A73F}" type="presParOf" srcId="{79587C2F-595D-40AF-B0BD-0CD8CEA211B9}" destId="{30B1154F-5F9C-4CFE-AB9A-215CA1F8673D}" srcOrd="1" destOrd="0" presId="urn:microsoft.com/office/officeart/2005/8/layout/hList1"/>
    <dgm:cxn modelId="{DAB44E4D-77F6-4E88-9B52-28F2CC3AD1FC}" type="presParOf" srcId="{2751B42F-27D1-4F14-A076-2023171EFB59}" destId="{0B7EC814-D761-425A-B895-3892226F3212}" srcOrd="1" destOrd="0" presId="urn:microsoft.com/office/officeart/2005/8/layout/hList1"/>
    <dgm:cxn modelId="{AA02FFE0-FA8C-4EF6-AE6B-524C8799FBFE}" type="presParOf" srcId="{2751B42F-27D1-4F14-A076-2023171EFB59}" destId="{9494C29C-A5F8-479F-A717-9F62C22CB04E}" srcOrd="2" destOrd="0" presId="urn:microsoft.com/office/officeart/2005/8/layout/hList1"/>
    <dgm:cxn modelId="{D011043B-AB8E-40AD-8ABA-DF488E946CEE}" type="presParOf" srcId="{9494C29C-A5F8-479F-A717-9F62C22CB04E}" destId="{8A9EEA3D-A983-4D8B-BC42-2A368D48B459}" srcOrd="0" destOrd="0" presId="urn:microsoft.com/office/officeart/2005/8/layout/hList1"/>
    <dgm:cxn modelId="{87D64A44-1057-4A2B-87D2-D64E95243901}" type="presParOf" srcId="{9494C29C-A5F8-479F-A717-9F62C22CB04E}" destId="{5C2FFA83-FD36-434F-B1B0-B2D0053D9EC8}" srcOrd="1" destOrd="0" presId="urn:microsoft.com/office/officeart/2005/8/layout/hList1"/>
    <dgm:cxn modelId="{5449ADCF-3A2E-4B28-952F-CCA1A4E467B2}" type="presParOf" srcId="{2751B42F-27D1-4F14-A076-2023171EFB59}" destId="{46C5CD8E-2AD0-4C61-BD0B-92ED10090F52}" srcOrd="3" destOrd="0" presId="urn:microsoft.com/office/officeart/2005/8/layout/hList1"/>
    <dgm:cxn modelId="{C358D2E5-E92F-439B-848C-E6EE345362CD}" type="presParOf" srcId="{2751B42F-27D1-4F14-A076-2023171EFB59}" destId="{D8B2843E-EBBC-4A0A-AF08-A54952E24028}" srcOrd="4" destOrd="0" presId="urn:microsoft.com/office/officeart/2005/8/layout/hList1"/>
    <dgm:cxn modelId="{9CBFFEBE-00E0-4EBA-9678-4256F387E5EA}" type="presParOf" srcId="{D8B2843E-EBBC-4A0A-AF08-A54952E24028}" destId="{85A5DACD-555A-45CE-B7A2-9DC85620B0D8}" srcOrd="0" destOrd="0" presId="urn:microsoft.com/office/officeart/2005/8/layout/hList1"/>
    <dgm:cxn modelId="{7A9F50B2-1AA2-4174-801B-D982CB974DE6}" type="presParOf" srcId="{D8B2843E-EBBC-4A0A-AF08-A54952E24028}" destId="{31CA686D-14F9-403A-8675-32D22917F5A7}" srcOrd="1" destOrd="0" presId="urn:microsoft.com/office/officeart/2005/8/layout/hList1"/>
    <dgm:cxn modelId="{0B528066-BF51-4AB0-B137-6EAF89DC69C9}" type="presParOf" srcId="{2751B42F-27D1-4F14-A076-2023171EFB59}" destId="{17B1DC92-6F29-429C-975D-9635D7D86345}" srcOrd="5" destOrd="0" presId="urn:microsoft.com/office/officeart/2005/8/layout/hList1"/>
    <dgm:cxn modelId="{67CE1076-0D4A-40BE-9196-66E8F1C40F6A}" type="presParOf" srcId="{2751B42F-27D1-4F14-A076-2023171EFB59}" destId="{56FA1CE9-B603-4CDA-A193-8830EAD226E4}" srcOrd="6" destOrd="0" presId="urn:microsoft.com/office/officeart/2005/8/layout/hList1"/>
    <dgm:cxn modelId="{3AD6090D-3321-476C-B99D-0BFAC6EB4571}" type="presParOf" srcId="{56FA1CE9-B603-4CDA-A193-8830EAD226E4}" destId="{4D6FF60C-713A-42B1-B949-A67FE045F438}" srcOrd="0" destOrd="0" presId="urn:microsoft.com/office/officeart/2005/8/layout/hList1"/>
    <dgm:cxn modelId="{988E48A9-610F-4AD9-872B-9DCDE602A970}" type="presParOf" srcId="{56FA1CE9-B603-4CDA-A193-8830EAD226E4}" destId="{DA14DA29-CE92-45D4-A1F5-51DB025E3D75}" srcOrd="1" destOrd="0" presId="urn:microsoft.com/office/officeart/2005/8/layout/hList1"/>
    <dgm:cxn modelId="{C1CC8BA0-D49D-4AE2-81A3-8EC72997A1D4}" type="presParOf" srcId="{2751B42F-27D1-4F14-A076-2023171EFB59}" destId="{76A30647-ACBD-4EAE-9213-F0C29CCC7DBC}" srcOrd="7" destOrd="0" presId="urn:microsoft.com/office/officeart/2005/8/layout/hList1"/>
    <dgm:cxn modelId="{669D90E8-11D7-4C58-98B4-24069ECC608C}" type="presParOf" srcId="{2751B42F-27D1-4F14-A076-2023171EFB59}" destId="{EA99D1FC-71BF-4EFA-888A-9A93A88A9357}" srcOrd="8" destOrd="0" presId="urn:microsoft.com/office/officeart/2005/8/layout/hList1"/>
    <dgm:cxn modelId="{49AF53AA-AA48-4B49-AD72-C71AB5BFF22A}" type="presParOf" srcId="{EA99D1FC-71BF-4EFA-888A-9A93A88A9357}" destId="{53EDB0B0-36C2-4A14-8AEF-5C3D8AC1D01B}" srcOrd="0" destOrd="0" presId="urn:microsoft.com/office/officeart/2005/8/layout/hList1"/>
    <dgm:cxn modelId="{AF85E629-E76D-4FEE-B79D-941FC3FC5578}" type="presParOf" srcId="{EA99D1FC-71BF-4EFA-888A-9A93A88A9357}" destId="{23753715-086C-4774-8DBC-32309B8A4E60}"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533D91-2E93-4DC6-BC59-4A95C9AD51B8}">
      <dsp:nvSpPr>
        <dsp:cNvPr id="0" name=""/>
        <dsp:cNvSpPr/>
      </dsp:nvSpPr>
      <dsp:spPr>
        <a:xfrm>
          <a:off x="4927" y="321140"/>
          <a:ext cx="1888951" cy="651814"/>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n-US" sz="1800" kern="1200" dirty="0" smtClean="0"/>
            <a:t>Conceptual Understanding</a:t>
          </a:r>
          <a:endParaRPr lang="en-US" sz="1800" kern="1200" dirty="0"/>
        </a:p>
      </dsp:txBody>
      <dsp:txXfrm>
        <a:off x="4927" y="321140"/>
        <a:ext cx="1888951" cy="651814"/>
      </dsp:txXfrm>
    </dsp:sp>
    <dsp:sp modelId="{30B1154F-5F9C-4CFE-AB9A-215CA1F8673D}">
      <dsp:nvSpPr>
        <dsp:cNvPr id="0" name=""/>
        <dsp:cNvSpPr/>
      </dsp:nvSpPr>
      <dsp:spPr>
        <a:xfrm>
          <a:off x="4927" y="972954"/>
          <a:ext cx="1888951" cy="3057243"/>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t>Comprehension of mathematical concepts, operations, and relations. </a:t>
          </a:r>
          <a:endParaRPr lang="en-US" sz="1800" kern="1200" dirty="0"/>
        </a:p>
      </dsp:txBody>
      <dsp:txXfrm>
        <a:off x="4927" y="972954"/>
        <a:ext cx="1888951" cy="3057243"/>
      </dsp:txXfrm>
    </dsp:sp>
    <dsp:sp modelId="{8A9EEA3D-A983-4D8B-BC42-2A368D48B459}">
      <dsp:nvSpPr>
        <dsp:cNvPr id="0" name=""/>
        <dsp:cNvSpPr/>
      </dsp:nvSpPr>
      <dsp:spPr>
        <a:xfrm>
          <a:off x="2158332" y="321140"/>
          <a:ext cx="1888951" cy="651814"/>
        </a:xfrm>
        <a:prstGeom prst="rect">
          <a:avLst/>
        </a:prstGeom>
        <a:solidFill>
          <a:schemeClr val="accent4">
            <a:hueOff val="-2027576"/>
            <a:satOff val="643"/>
            <a:lumOff val="-588"/>
            <a:alphaOff val="0"/>
          </a:schemeClr>
        </a:solidFill>
        <a:ln w="12700" cap="flat" cmpd="sng" algn="ctr">
          <a:solidFill>
            <a:schemeClr val="accent4">
              <a:hueOff val="-2027576"/>
              <a:satOff val="643"/>
              <a:lumOff val="-58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n-US" sz="1800" kern="1200" dirty="0" smtClean="0"/>
            <a:t>Procedural Fluency </a:t>
          </a:r>
          <a:endParaRPr lang="en-US" sz="1800" kern="1200" dirty="0"/>
        </a:p>
      </dsp:txBody>
      <dsp:txXfrm>
        <a:off x="2158332" y="321140"/>
        <a:ext cx="1888951" cy="651814"/>
      </dsp:txXfrm>
    </dsp:sp>
    <dsp:sp modelId="{5C2FFA83-FD36-434F-B1B0-B2D0053D9EC8}">
      <dsp:nvSpPr>
        <dsp:cNvPr id="0" name=""/>
        <dsp:cNvSpPr/>
      </dsp:nvSpPr>
      <dsp:spPr>
        <a:xfrm>
          <a:off x="2158332" y="972954"/>
          <a:ext cx="1888951" cy="3057243"/>
        </a:xfrm>
        <a:prstGeom prst="rect">
          <a:avLst/>
        </a:prstGeom>
        <a:solidFill>
          <a:schemeClr val="accent4">
            <a:tint val="40000"/>
            <a:alpha val="90000"/>
            <a:hueOff val="-2029938"/>
            <a:satOff val="48"/>
            <a:lumOff val="-101"/>
            <a:alphaOff val="0"/>
          </a:schemeClr>
        </a:solidFill>
        <a:ln w="12700" cap="flat" cmpd="sng" algn="ctr">
          <a:solidFill>
            <a:schemeClr val="accent4">
              <a:tint val="40000"/>
              <a:alpha val="90000"/>
              <a:hueOff val="-2029938"/>
              <a:satOff val="48"/>
              <a:lumOff val="-10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t>Skill in carrying out procedures flexibly, accurately, efficiently, and appropriately. </a:t>
          </a:r>
          <a:endParaRPr lang="en-US" sz="1800" kern="1200" dirty="0"/>
        </a:p>
      </dsp:txBody>
      <dsp:txXfrm>
        <a:off x="2158332" y="972954"/>
        <a:ext cx="1888951" cy="3057243"/>
      </dsp:txXfrm>
    </dsp:sp>
    <dsp:sp modelId="{85A5DACD-555A-45CE-B7A2-9DC85620B0D8}">
      <dsp:nvSpPr>
        <dsp:cNvPr id="0" name=""/>
        <dsp:cNvSpPr/>
      </dsp:nvSpPr>
      <dsp:spPr>
        <a:xfrm>
          <a:off x="4311736" y="321140"/>
          <a:ext cx="1888951" cy="651814"/>
        </a:xfrm>
        <a:prstGeom prst="rect">
          <a:avLst/>
        </a:prstGeom>
        <a:solidFill>
          <a:schemeClr val="accent4">
            <a:hueOff val="-4055151"/>
            <a:satOff val="1286"/>
            <a:lumOff val="-1177"/>
            <a:alphaOff val="0"/>
          </a:schemeClr>
        </a:solidFill>
        <a:ln w="12700" cap="flat" cmpd="sng" algn="ctr">
          <a:solidFill>
            <a:schemeClr val="accent4">
              <a:hueOff val="-4055151"/>
              <a:satOff val="1286"/>
              <a:lumOff val="-1177"/>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n-US" sz="1800" kern="1200" dirty="0" smtClean="0"/>
            <a:t>Strategic Competence </a:t>
          </a:r>
          <a:endParaRPr lang="en-US" sz="1800" kern="1200" dirty="0"/>
        </a:p>
      </dsp:txBody>
      <dsp:txXfrm>
        <a:off x="4311736" y="321140"/>
        <a:ext cx="1888951" cy="651814"/>
      </dsp:txXfrm>
    </dsp:sp>
    <dsp:sp modelId="{31CA686D-14F9-403A-8675-32D22917F5A7}">
      <dsp:nvSpPr>
        <dsp:cNvPr id="0" name=""/>
        <dsp:cNvSpPr/>
      </dsp:nvSpPr>
      <dsp:spPr>
        <a:xfrm>
          <a:off x="4311736" y="957790"/>
          <a:ext cx="1888951" cy="3057243"/>
        </a:xfrm>
        <a:prstGeom prst="rect">
          <a:avLst/>
        </a:prstGeom>
        <a:solidFill>
          <a:schemeClr val="accent4">
            <a:tint val="40000"/>
            <a:alpha val="90000"/>
            <a:hueOff val="-4059877"/>
            <a:satOff val="96"/>
            <a:lumOff val="-202"/>
            <a:alphaOff val="0"/>
          </a:schemeClr>
        </a:solidFill>
        <a:ln w="12700" cap="flat" cmpd="sng" algn="ctr">
          <a:solidFill>
            <a:schemeClr val="accent4">
              <a:tint val="40000"/>
              <a:alpha val="90000"/>
              <a:hueOff val="-4059877"/>
              <a:satOff val="96"/>
              <a:lumOff val="-20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t>Ability to formulate, represent, and solve mathematical problems. </a:t>
          </a:r>
          <a:endParaRPr lang="en-US" sz="1800" kern="1200" dirty="0"/>
        </a:p>
      </dsp:txBody>
      <dsp:txXfrm>
        <a:off x="4311736" y="957790"/>
        <a:ext cx="1888951" cy="3057243"/>
      </dsp:txXfrm>
    </dsp:sp>
    <dsp:sp modelId="{4D6FF60C-713A-42B1-B949-A67FE045F438}">
      <dsp:nvSpPr>
        <dsp:cNvPr id="0" name=""/>
        <dsp:cNvSpPr/>
      </dsp:nvSpPr>
      <dsp:spPr>
        <a:xfrm>
          <a:off x="6465141" y="321140"/>
          <a:ext cx="1888951" cy="651814"/>
        </a:xfrm>
        <a:prstGeom prst="rect">
          <a:avLst/>
        </a:prstGeom>
        <a:solidFill>
          <a:schemeClr val="accent4">
            <a:hueOff val="-6082727"/>
            <a:satOff val="1930"/>
            <a:lumOff val="-1765"/>
            <a:alphaOff val="0"/>
          </a:schemeClr>
        </a:solidFill>
        <a:ln w="12700" cap="flat" cmpd="sng" algn="ctr">
          <a:solidFill>
            <a:schemeClr val="accent4">
              <a:hueOff val="-6082727"/>
              <a:satOff val="1930"/>
              <a:lumOff val="-1765"/>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n-US" sz="1800" kern="1200" dirty="0" smtClean="0"/>
            <a:t>Adaptive Reasoning </a:t>
          </a:r>
          <a:endParaRPr lang="en-US" sz="1800" kern="1200" dirty="0"/>
        </a:p>
      </dsp:txBody>
      <dsp:txXfrm>
        <a:off x="6465141" y="321140"/>
        <a:ext cx="1888951" cy="651814"/>
      </dsp:txXfrm>
    </dsp:sp>
    <dsp:sp modelId="{DA14DA29-CE92-45D4-A1F5-51DB025E3D75}">
      <dsp:nvSpPr>
        <dsp:cNvPr id="0" name=""/>
        <dsp:cNvSpPr/>
      </dsp:nvSpPr>
      <dsp:spPr>
        <a:xfrm>
          <a:off x="6465141" y="972954"/>
          <a:ext cx="1888951" cy="3057243"/>
        </a:xfrm>
        <a:prstGeom prst="rect">
          <a:avLst/>
        </a:prstGeom>
        <a:solidFill>
          <a:schemeClr val="accent4">
            <a:tint val="40000"/>
            <a:alpha val="90000"/>
            <a:hueOff val="-6089815"/>
            <a:satOff val="145"/>
            <a:lumOff val="-303"/>
            <a:alphaOff val="0"/>
          </a:schemeClr>
        </a:solidFill>
        <a:ln w="12700" cap="flat" cmpd="sng" algn="ctr">
          <a:solidFill>
            <a:schemeClr val="accent4">
              <a:tint val="40000"/>
              <a:alpha val="90000"/>
              <a:hueOff val="-6089815"/>
              <a:satOff val="145"/>
              <a:lumOff val="-30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t>Capacity for logical thought, reflection , explanation, and justification. </a:t>
          </a:r>
          <a:endParaRPr lang="en-US" sz="1800" kern="1200" dirty="0"/>
        </a:p>
      </dsp:txBody>
      <dsp:txXfrm>
        <a:off x="6465141" y="972954"/>
        <a:ext cx="1888951" cy="3057243"/>
      </dsp:txXfrm>
    </dsp:sp>
    <dsp:sp modelId="{53EDB0B0-36C2-4A14-8AEF-5C3D8AC1D01B}">
      <dsp:nvSpPr>
        <dsp:cNvPr id="0" name=""/>
        <dsp:cNvSpPr/>
      </dsp:nvSpPr>
      <dsp:spPr>
        <a:xfrm>
          <a:off x="8618545" y="321140"/>
          <a:ext cx="1888951" cy="651814"/>
        </a:xfrm>
        <a:prstGeom prst="rect">
          <a:avLst/>
        </a:prstGeom>
        <a:solidFill>
          <a:schemeClr val="accent4">
            <a:hueOff val="-8110302"/>
            <a:satOff val="2573"/>
            <a:lumOff val="-2353"/>
            <a:alphaOff val="0"/>
          </a:schemeClr>
        </a:solidFill>
        <a:ln w="12700" cap="flat" cmpd="sng" algn="ctr">
          <a:solidFill>
            <a:schemeClr val="accent4">
              <a:hueOff val="-8110302"/>
              <a:satOff val="2573"/>
              <a:lumOff val="-2353"/>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n-US" sz="1800" kern="1200" dirty="0" smtClean="0"/>
            <a:t>Productive Disposition </a:t>
          </a:r>
          <a:endParaRPr lang="en-US" sz="1800" kern="1200" dirty="0"/>
        </a:p>
      </dsp:txBody>
      <dsp:txXfrm>
        <a:off x="8618545" y="321140"/>
        <a:ext cx="1888951" cy="651814"/>
      </dsp:txXfrm>
    </dsp:sp>
    <dsp:sp modelId="{23753715-086C-4774-8DBC-32309B8A4E60}">
      <dsp:nvSpPr>
        <dsp:cNvPr id="0" name=""/>
        <dsp:cNvSpPr/>
      </dsp:nvSpPr>
      <dsp:spPr>
        <a:xfrm>
          <a:off x="8618545" y="972954"/>
          <a:ext cx="1888951" cy="3057243"/>
        </a:xfrm>
        <a:prstGeom prst="rect">
          <a:avLst/>
        </a:prstGeom>
        <a:solidFill>
          <a:schemeClr val="accent4">
            <a:tint val="40000"/>
            <a:alpha val="90000"/>
            <a:hueOff val="-8119753"/>
            <a:satOff val="193"/>
            <a:lumOff val="-404"/>
            <a:alphaOff val="0"/>
          </a:schemeClr>
        </a:solidFill>
        <a:ln w="12700" cap="flat" cmpd="sng" algn="ctr">
          <a:solidFill>
            <a:schemeClr val="accent4">
              <a:tint val="40000"/>
              <a:alpha val="90000"/>
              <a:hueOff val="-8119753"/>
              <a:satOff val="193"/>
              <a:lumOff val="-40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t>Habitual inclination to see mathematics as sensible, useful, and worthwhile, coupled with a belief in diligence and one’s own efficiency. </a:t>
          </a:r>
          <a:endParaRPr lang="en-US" sz="1800" kern="1200" dirty="0"/>
        </a:p>
      </dsp:txBody>
      <dsp:txXfrm>
        <a:off x="8618545" y="972954"/>
        <a:ext cx="1888951" cy="3057243"/>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DB7646E-8811-423A-9C42-2CBFADA00A96}" type="datetimeFigureOut">
              <a:rPr lang="en-US" smtClean="0"/>
              <a:t>8/11/2016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4360E59-1627-4404-ACC5-51C744AB0F27}" type="slidenum">
              <a:rPr lang="en-US" smtClean="0"/>
              <a:t>‹#›</a:t>
            </a:fld>
            <a:endParaRPr lang="en-US"/>
          </a:p>
        </p:txBody>
      </p:sp>
    </p:spTree>
    <p:extLst>
      <p:ext uri="{BB962C8B-B14F-4D97-AF65-F5344CB8AC3E}">
        <p14:creationId xmlns:p14="http://schemas.microsoft.com/office/powerpoint/2010/main" val="5162254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solidFill>
                  <a:schemeClr val="tx1"/>
                </a:solidFill>
              </a:defRPr>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solidFill>
                  <a:schemeClr val="tx1"/>
                </a:solidFill>
              </a:defRPr>
            </a:lvl1pPr>
          </a:lstStyle>
          <a:p>
            <a:fld id="{D677E230-58DD-43ED-96A1-552DDAB53532}" type="datetimeFigureOut">
              <a:rPr lang="en-US" smtClean="0"/>
              <a:pPr/>
              <a:t>8/11/2016</a:t>
            </a:fld>
            <a:endParaRPr lang="en-US"/>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solidFill>
                  <a:schemeClr val="tx1"/>
                </a:solidFill>
              </a:defRPr>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solidFill>
                  <a:schemeClr val="tx1"/>
                </a:solidFill>
              </a:defRPr>
            </a:lvl1pPr>
          </a:lstStyle>
          <a:p>
            <a:fld id="{841221E5-7225-48EB-A4EE-420E7BFCF705}" type="slidenum">
              <a:rPr lang="en-US" smtClean="0"/>
              <a:pPr/>
              <a:t>‹#›</a:t>
            </a:fld>
            <a:endParaRPr lang="en-US"/>
          </a:p>
        </p:txBody>
      </p:sp>
    </p:spTree>
    <p:extLst>
      <p:ext uri="{BB962C8B-B14F-4D97-AF65-F5344CB8AC3E}">
        <p14:creationId xmlns:p14="http://schemas.microsoft.com/office/powerpoint/2010/main" val="15566699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200" kern="1200">
        <a:solidFill>
          <a:schemeClr val="tx2"/>
        </a:solidFill>
        <a:latin typeface="+mn-lt"/>
        <a:ea typeface="+mn-ea"/>
        <a:cs typeface="+mn-cs"/>
      </a:defRPr>
    </a:lvl2pPr>
    <a:lvl3pPr marL="914400" algn="l" defTabSz="914400" rtl="0" eaLnBrk="1" latinLnBrk="0" hangingPunct="1">
      <a:defRPr sz="1200" kern="1200">
        <a:solidFill>
          <a:schemeClr val="tx2"/>
        </a:solidFill>
        <a:latin typeface="+mn-lt"/>
        <a:ea typeface="+mn-ea"/>
        <a:cs typeface="+mn-cs"/>
      </a:defRPr>
    </a:lvl3pPr>
    <a:lvl4pPr marL="1371600" algn="l" defTabSz="914400" rtl="0" eaLnBrk="1" latinLnBrk="0" hangingPunct="1">
      <a:defRPr sz="1200" kern="1200">
        <a:solidFill>
          <a:schemeClr val="tx2"/>
        </a:solidFill>
        <a:latin typeface="+mn-lt"/>
        <a:ea typeface="+mn-ea"/>
        <a:cs typeface="+mn-cs"/>
      </a:defRPr>
    </a:lvl4pPr>
    <a:lvl5pPr marL="1828800" algn="l" defTabSz="914400" rtl="0" eaLnBrk="1" latinLnBrk="0" hangingPunct="1">
      <a:defRPr sz="1200" kern="1200">
        <a:solidFill>
          <a:schemeClr val="tx2"/>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03347" y="770467"/>
            <a:ext cx="10779492" cy="3352800"/>
          </a:xfrm>
        </p:spPr>
        <p:txBody>
          <a:bodyPr anchor="b">
            <a:noAutofit/>
          </a:bodyPr>
          <a:lstStyle>
            <a:lvl1pPr algn="l">
              <a:lnSpc>
                <a:spcPct val="80000"/>
              </a:lnSpc>
              <a:defRPr sz="8797" spc="-120"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67339" y="4206876"/>
            <a:ext cx="9225798" cy="1645920"/>
          </a:xfrm>
        </p:spPr>
        <p:txBody>
          <a:bodyPr>
            <a:normAutofit/>
          </a:bodyPr>
          <a:lstStyle>
            <a:lvl1pPr marL="0" indent="0" algn="l">
              <a:buNone/>
              <a:defRPr sz="3199">
                <a:solidFill>
                  <a:schemeClr val="bg1"/>
                </a:solidFill>
                <a:latin typeface="+mj-lt"/>
              </a:defRPr>
            </a:lvl1pPr>
            <a:lvl2pPr marL="457063" indent="0" algn="ctr">
              <a:buNone/>
              <a:defRPr sz="2799"/>
            </a:lvl2pPr>
            <a:lvl3pPr marL="914126" indent="0" algn="ctr">
              <a:buNone/>
              <a:defRPr sz="2399"/>
            </a:lvl3pPr>
            <a:lvl4pPr marL="1371189" indent="0" algn="ctr">
              <a:buNone/>
              <a:defRPr sz="1999"/>
            </a:lvl4pPr>
            <a:lvl5pPr marL="1828251" indent="0" algn="ctr">
              <a:buNone/>
              <a:defRPr sz="1999"/>
            </a:lvl5pPr>
            <a:lvl6pPr marL="2285314" indent="0" algn="ctr">
              <a:buNone/>
              <a:defRPr sz="1999"/>
            </a:lvl6pPr>
            <a:lvl7pPr marL="2742377" indent="0" algn="ctr">
              <a:buNone/>
              <a:defRPr sz="1999"/>
            </a:lvl7pPr>
            <a:lvl8pPr marL="3199440" indent="0" algn="ctr">
              <a:buNone/>
              <a:defRPr sz="1999"/>
            </a:lvl8pPr>
            <a:lvl9pPr marL="3656503" indent="0" algn="ctr">
              <a:buNone/>
              <a:defRPr sz="1999"/>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8F81D24A-EF38-4949-81EA-C39AA50871C5}" type="datetime1">
              <a:rPr lang="en-US" smtClean="0"/>
              <a:t>8/11/2016</a:t>
            </a:fld>
            <a:endParaRPr lang="en-US" dirty="0"/>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endParaRPr lang="en-US"/>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fld id="{7DC1BBB0-96F0-4077-A278-0F3FB5C104D3}" type="slidenum">
              <a:rPr lang="en-US" smtClean="0"/>
              <a:pPr/>
              <a:t>‹#›</a:t>
            </a:fld>
            <a:endParaRPr lang="en-US"/>
          </a:p>
        </p:txBody>
      </p:sp>
    </p:spTree>
    <p:extLst>
      <p:ext uri="{BB962C8B-B14F-4D97-AF65-F5344CB8AC3E}">
        <p14:creationId xmlns:p14="http://schemas.microsoft.com/office/powerpoint/2010/main" val="1148521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E69A895-DC24-4A80-9E4B-77E8C98B8261}" type="datetime1">
              <a:rPr lang="en-US" smtClean="0"/>
              <a:t>8/11/2016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C1BBB0-96F0-4077-A278-0F3FB5C104D3}" type="slidenum">
              <a:rPr lang="en-US" smtClean="0"/>
              <a:t>‹#›</a:t>
            </a:fld>
            <a:endParaRPr lang="en-US"/>
          </a:p>
        </p:txBody>
      </p:sp>
    </p:spTree>
    <p:extLst>
      <p:ext uri="{BB962C8B-B14F-4D97-AF65-F5344CB8AC3E}">
        <p14:creationId xmlns:p14="http://schemas.microsoft.com/office/powerpoint/2010/main" val="1213873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1673" y="695325"/>
            <a:ext cx="2628215" cy="48006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71324" y="714376"/>
            <a:ext cx="7732286" cy="5400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611491E-4104-40E9-885C-6629BDFE1DBB}" type="datetime1">
              <a:rPr lang="en-US" smtClean="0"/>
              <a:t>8/11/2016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C1BBB0-96F0-4077-A278-0F3FB5C104D3}" type="slidenum">
              <a:rPr lang="en-US" smtClean="0"/>
              <a:t>‹#›</a:t>
            </a:fld>
            <a:endParaRPr lang="en-US"/>
          </a:p>
        </p:txBody>
      </p:sp>
    </p:spTree>
    <p:extLst>
      <p:ext uri="{BB962C8B-B14F-4D97-AF65-F5344CB8AC3E}">
        <p14:creationId xmlns:p14="http://schemas.microsoft.com/office/powerpoint/2010/main" val="2213015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319F328-D78C-4AE3-9BD5-6819CFE7241A}" type="datetime1">
              <a:rPr lang="en-US" smtClean="0"/>
              <a:t>8/11/2016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C1BBB0-96F0-4077-A278-0F3FB5C104D3}" type="slidenum">
              <a:rPr lang="en-US" smtClean="0"/>
              <a:t>‹#›</a:t>
            </a:fld>
            <a:endParaRPr lang="en-US"/>
          </a:p>
        </p:txBody>
      </p:sp>
    </p:spTree>
    <p:extLst>
      <p:ext uri="{BB962C8B-B14F-4D97-AF65-F5344CB8AC3E}">
        <p14:creationId xmlns:p14="http://schemas.microsoft.com/office/powerpoint/2010/main" val="3897828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3347" y="767419"/>
            <a:ext cx="10777969" cy="3355848"/>
          </a:xfrm>
        </p:spPr>
        <p:txBody>
          <a:bodyPr anchor="b">
            <a:normAutofit/>
          </a:bodyPr>
          <a:lstStyle>
            <a:lvl1pPr>
              <a:lnSpc>
                <a:spcPct val="80000"/>
              </a:lnSpc>
              <a:defRPr sz="8797" b="0" baseline="0">
                <a:solidFill>
                  <a:schemeClr val="accent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67338" y="4204209"/>
            <a:ext cx="9223893" cy="1645920"/>
          </a:xfrm>
        </p:spPr>
        <p:txBody>
          <a:bodyPr anchor="t">
            <a:normAutofit/>
          </a:bodyPr>
          <a:lstStyle>
            <a:lvl1pPr marL="0" indent="0">
              <a:buNone/>
              <a:defRPr sz="3199">
                <a:solidFill>
                  <a:schemeClr val="tx1"/>
                </a:solidFill>
                <a:latin typeface="+mj-lt"/>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E783FD6-3C14-4BAD-B096-2ECF8D7D1C88}" type="datetime1">
              <a:rPr lang="en-US" smtClean="0"/>
              <a:t>8/11/2016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C1BBB0-96F0-4077-A278-0F3FB5C104D3}" type="slidenum">
              <a:rPr lang="en-US" smtClean="0"/>
              <a:pPr/>
              <a:t>‹#›</a:t>
            </a:fld>
            <a:endParaRPr lang="en-US"/>
          </a:p>
        </p:txBody>
      </p:sp>
    </p:spTree>
    <p:extLst>
      <p:ext uri="{BB962C8B-B14F-4D97-AF65-F5344CB8AC3E}">
        <p14:creationId xmlns:p14="http://schemas.microsoft.com/office/powerpoint/2010/main" val="3869423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6480" y="1998134"/>
            <a:ext cx="4662226" cy="3767328"/>
          </a:xfrm>
        </p:spPr>
        <p:txBody>
          <a:bodyPr/>
          <a:lstStyle>
            <a:lvl1pPr>
              <a:defRPr sz="2399"/>
            </a:lvl1pPr>
            <a:lvl2pPr>
              <a:defRPr sz="1999"/>
            </a:lvl2pPr>
            <a:lvl3pPr>
              <a:defRPr sz="1799"/>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009764" y="1998134"/>
            <a:ext cx="4662226" cy="3767328"/>
          </a:xfrm>
        </p:spPr>
        <p:txBody>
          <a:bodyPr/>
          <a:lstStyle>
            <a:lvl1pPr>
              <a:defRPr sz="2399"/>
            </a:lvl1pPr>
            <a:lvl2pPr>
              <a:defRPr sz="1999"/>
            </a:lvl2pPr>
            <a:lvl3pPr>
              <a:defRPr sz="1799"/>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1095541-7853-4DCC-906F-39CE0BB88B8E}" type="datetime1">
              <a:rPr lang="en-US" smtClean="0"/>
              <a:t>8/11/2016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C1BBB0-96F0-4077-A278-0F3FB5C104D3}" type="slidenum">
              <a:rPr lang="en-US" smtClean="0"/>
              <a:t>‹#›</a:t>
            </a:fld>
            <a:endParaRPr lang="en-US"/>
          </a:p>
        </p:txBody>
      </p:sp>
    </p:spTree>
    <p:extLst>
      <p:ext uri="{BB962C8B-B14F-4D97-AF65-F5344CB8AC3E}">
        <p14:creationId xmlns:p14="http://schemas.microsoft.com/office/powerpoint/2010/main" val="1721861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76480" y="2040467"/>
            <a:ext cx="4662226" cy="723400"/>
          </a:xfrm>
        </p:spPr>
        <p:txBody>
          <a:bodyPr anchor="ctr">
            <a:normAutofit/>
          </a:bodyPr>
          <a:lstStyle>
            <a:lvl1pPr marL="0" indent="0">
              <a:buNone/>
              <a:defRPr sz="2199" b="0" cap="all" baseline="0">
                <a:solidFill>
                  <a:schemeClr val="tx1">
                    <a:lumMod val="85000"/>
                    <a:lumOff val="15000"/>
                  </a:schemeClr>
                </a:solidFill>
                <a:latin typeface="+mj-lt"/>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6480" y="2753084"/>
            <a:ext cx="4662226" cy="3200400"/>
          </a:xfrm>
        </p:spPr>
        <p:txBody>
          <a:bodyPr/>
          <a:lstStyle>
            <a:lvl1pPr>
              <a:defRPr sz="2399"/>
            </a:lvl1pPr>
            <a:lvl2pPr>
              <a:defRPr sz="1999"/>
            </a:lvl2pPr>
            <a:lvl3pPr>
              <a:defRPr sz="1799"/>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06043" y="2038435"/>
            <a:ext cx="4662226" cy="722376"/>
          </a:xfrm>
        </p:spPr>
        <p:txBody>
          <a:bodyPr anchor="ctr">
            <a:normAutofit/>
          </a:bodyPr>
          <a:lstStyle>
            <a:lvl1pPr marL="0" indent="0">
              <a:buNone/>
              <a:defRPr sz="2199" b="0" cap="all" baseline="0">
                <a:solidFill>
                  <a:schemeClr val="tx1">
                    <a:lumMod val="85000"/>
                    <a:lumOff val="15000"/>
                  </a:schemeClr>
                </a:solidFill>
                <a:latin typeface="+mj-lt"/>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006043" y="2750990"/>
            <a:ext cx="4662226" cy="3200400"/>
          </a:xfrm>
        </p:spPr>
        <p:txBody>
          <a:bodyPr/>
          <a:lstStyle>
            <a:lvl1pPr>
              <a:defRPr sz="2399"/>
            </a:lvl1pPr>
            <a:lvl2pPr>
              <a:defRPr sz="1999"/>
            </a:lvl2pPr>
            <a:lvl3pPr>
              <a:defRPr sz="1799"/>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DD790FE-2B5A-46A8-B4F6-76CB6FDA68AC}" type="datetime1">
              <a:rPr lang="en-US" smtClean="0"/>
              <a:t>8/11/2016</a:t>
            </a:fld>
            <a:endParaRPr lang="en-US"/>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DC1BBB0-96F0-4077-A278-0F3FB5C104D3}" type="slidenum">
              <a:rPr lang="en-US" smtClean="0"/>
              <a:t>‹#›</a:t>
            </a:fld>
            <a:endParaRPr lang="en-US"/>
          </a:p>
        </p:txBody>
      </p:sp>
    </p:spTree>
    <p:extLst>
      <p:ext uri="{BB962C8B-B14F-4D97-AF65-F5344CB8AC3E}">
        <p14:creationId xmlns:p14="http://schemas.microsoft.com/office/powerpoint/2010/main" val="3800493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DFC2738-2C3A-4E5B-A4DB-9708318E767B}" type="datetime1">
              <a:rPr lang="en-US" smtClean="0"/>
              <a:t>8/11/2016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DC1BBB0-96F0-4077-A278-0F3FB5C104D3}" type="slidenum">
              <a:rPr lang="en-US" smtClean="0"/>
              <a:t>‹#›</a:t>
            </a:fld>
            <a:endParaRPr lang="en-US"/>
          </a:p>
        </p:txBody>
      </p:sp>
    </p:spTree>
    <p:extLst>
      <p:ext uri="{BB962C8B-B14F-4D97-AF65-F5344CB8AC3E}">
        <p14:creationId xmlns:p14="http://schemas.microsoft.com/office/powerpoint/2010/main" val="421162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EB1C49-F74B-47FE-8050-CE9AAF0717AC}" type="datetime1">
              <a:rPr lang="en-US" smtClean="0"/>
              <a:t>8/11/2016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DC1BBB0-96F0-4077-A278-0F3FB5C104D3}" type="slidenum">
              <a:rPr lang="en-US" smtClean="0"/>
              <a:pPr/>
              <a:t>‹#›</a:t>
            </a:fld>
            <a:endParaRPr lang="en-US"/>
          </a:p>
        </p:txBody>
      </p:sp>
    </p:spTree>
    <p:extLst>
      <p:ext uri="{BB962C8B-B14F-4D97-AF65-F5344CB8AC3E}">
        <p14:creationId xmlns:p14="http://schemas.microsoft.com/office/powerpoint/2010/main" val="3378364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7618016" y="0"/>
            <a:ext cx="457080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59253" y="542282"/>
            <a:ext cx="3382399" cy="1920240"/>
          </a:xfrm>
        </p:spPr>
        <p:txBody>
          <a:bodyPr anchor="b">
            <a:noAutofit/>
          </a:bodyPr>
          <a:lstStyle>
            <a:lvl1pPr>
              <a:lnSpc>
                <a:spcPct val="85000"/>
              </a:lnSpc>
              <a:defRPr sz="3999">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761801" y="762000"/>
            <a:ext cx="6094413" cy="4572000"/>
          </a:xfrm>
        </p:spPr>
        <p:txBody>
          <a:bodyPr/>
          <a:lstStyle>
            <a:lvl1pPr>
              <a:defRPr sz="3199"/>
            </a:lvl1pPr>
            <a:lvl2pPr>
              <a:defRPr sz="2799"/>
            </a:lvl2pPr>
            <a:lvl3pPr>
              <a:defRPr sz="2399"/>
            </a:lvl3pPr>
            <a:lvl4pPr>
              <a:defRPr sz="1999"/>
            </a:lvl4pPr>
            <a:lvl5pPr>
              <a:defRPr sz="1999"/>
            </a:lvl5pPr>
            <a:lvl6pPr>
              <a:defRPr sz="1999"/>
            </a:lvl6pPr>
            <a:lvl7pPr>
              <a:defRPr sz="1999"/>
            </a:lvl7pPr>
            <a:lvl8pPr>
              <a:defRPr sz="1999"/>
            </a:lvl8pPr>
            <a:lvl9pPr>
              <a:defRPr sz="1999"/>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273827" y="2511813"/>
            <a:ext cx="3397635" cy="3126987"/>
          </a:xfrm>
        </p:spPr>
        <p:txBody>
          <a:bodyPr>
            <a:normAutofit/>
          </a:bodyPr>
          <a:lstStyle>
            <a:lvl1pPr marL="0" marR="0" indent="0" algn="l" defTabSz="914126" rtl="0" eaLnBrk="1" fontAlgn="auto" latinLnBrk="0" hangingPunct="1">
              <a:lnSpc>
                <a:spcPct val="100000"/>
              </a:lnSpc>
              <a:spcBef>
                <a:spcPts val="1200"/>
              </a:spcBef>
              <a:spcAft>
                <a:spcPts val="0"/>
              </a:spcAft>
              <a:buClrTx/>
              <a:buSzTx/>
              <a:buFontTx/>
              <a:buNone/>
              <a:tabLst/>
              <a:defRPr sz="1799">
                <a:solidFill>
                  <a:srgbClr val="262626"/>
                </a:solidFill>
              </a:defRPr>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marL="0" marR="0" lvl="0" indent="0" algn="l" defTabSz="914126" rtl="0" eaLnBrk="1" fontAlgn="auto" latinLnBrk="0" hangingPunct="1">
              <a:lnSpc>
                <a:spcPct val="100000"/>
              </a:lnSpc>
              <a:spcBef>
                <a:spcPts val="1400"/>
              </a:spcBef>
              <a:spcAft>
                <a:spcPts val="0"/>
              </a:spcAft>
              <a:buClrTx/>
              <a:buSzTx/>
              <a:buFontTx/>
              <a:buNone/>
              <a:tabLst/>
              <a:defRPr/>
            </a:pPr>
            <a:r>
              <a:rPr lang="en-US" smtClean="0"/>
              <a:t>Click to edit Master text styles</a:t>
            </a:r>
          </a:p>
        </p:txBody>
      </p:sp>
      <p:sp>
        <p:nvSpPr>
          <p:cNvPr id="5" name="Date Placeholder 4"/>
          <p:cNvSpPr>
            <a:spLocks noGrp="1"/>
          </p:cNvSpPr>
          <p:nvPr>
            <p:ph type="dt" sz="half" idx="10"/>
          </p:nvPr>
        </p:nvSpPr>
        <p:spPr/>
        <p:txBody>
          <a:bodyPr/>
          <a:lstStyle/>
          <a:p>
            <a:fld id="{AF8F57B2-B504-486D-85D3-4C584AEF2C6C}" type="datetime1">
              <a:rPr lang="en-US" smtClean="0"/>
              <a:t>8/11/2016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7DC1BBB0-96F0-4077-A278-0F3FB5C104D3}" type="slidenum">
              <a:rPr lang="en-US" smtClean="0"/>
              <a:t>‹#›</a:t>
            </a:fld>
            <a:endParaRPr lang="en-US"/>
          </a:p>
        </p:txBody>
      </p:sp>
    </p:spTree>
    <p:extLst>
      <p:ext uri="{BB962C8B-B14F-4D97-AF65-F5344CB8AC3E}">
        <p14:creationId xmlns:p14="http://schemas.microsoft.com/office/powerpoint/2010/main" val="1180039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p:ext uri="{DCECCB84-F9BA-43D5-87BE-67443E8EF086}">
      <p15:sldGuideLst xmlns="" xmlns:p15="http://schemas.microsoft.com/office/powerpoint/2012/main">
        <p15:guide id="1" orient="horz" pos="2160" userDrawn="1">
          <p15:clr>
            <a:srgbClr val="FBAE40"/>
          </p15:clr>
        </p15:guide>
        <p15:guide id="2" pos="1103"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055" y="5418668"/>
            <a:ext cx="10777969" cy="613283"/>
          </a:xfrm>
        </p:spPr>
        <p:txBody>
          <a:bodyPr anchor="b">
            <a:normAutofit/>
          </a:bodyPr>
          <a:lstStyle>
            <a:lvl1pPr>
              <a:defRPr sz="3199"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12188825" cy="5330952"/>
          </a:xfrm>
          <a:solidFill>
            <a:schemeClr val="accent1">
              <a:lumMod val="40000"/>
              <a:lumOff val="60000"/>
            </a:schemeClr>
          </a:solidFill>
        </p:spPr>
        <p:txBody>
          <a:bodyPr anchor="t"/>
          <a:lstStyle>
            <a:lvl1pPr marL="0" indent="0" algn="ctr">
              <a:spcBef>
                <a:spcPts val="800"/>
              </a:spcBef>
              <a:buNone/>
              <a:defRPr sz="3199">
                <a:solidFill>
                  <a:schemeClr val="tx1">
                    <a:lumMod val="75000"/>
                    <a:lumOff val="25000"/>
                  </a:schemeClr>
                </a:solidFill>
              </a:defRPr>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r>
              <a:rPr lang="en-US" smtClean="0"/>
              <a:t>Click icon to add picture</a:t>
            </a:r>
            <a:endParaRPr lang="en-US" dirty="0"/>
          </a:p>
        </p:txBody>
      </p:sp>
      <p:sp>
        <p:nvSpPr>
          <p:cNvPr id="4" name="Text Placeholder 3"/>
          <p:cNvSpPr>
            <a:spLocks noGrp="1"/>
          </p:cNvSpPr>
          <p:nvPr>
            <p:ph type="body" sz="half" idx="2"/>
          </p:nvPr>
        </p:nvSpPr>
        <p:spPr>
          <a:xfrm>
            <a:off x="676480" y="5909735"/>
            <a:ext cx="9226941" cy="533400"/>
          </a:xfrm>
        </p:spPr>
        <p:txBody>
          <a:bodyPr>
            <a:normAutofit/>
          </a:bodyPr>
          <a:lstStyle>
            <a:lvl1pPr marL="0" indent="0">
              <a:lnSpc>
                <a:spcPct val="90000"/>
              </a:lnSpc>
              <a:buNone/>
              <a:defRPr sz="1400">
                <a:solidFill>
                  <a:srgbClr val="262626"/>
                </a:solidFill>
              </a:defRPr>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smtClean="0"/>
              <a:t>Click to edit Master text styles</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fld id="{C675C8C5-A9A9-4B3A-B134-0E3A713D185C}" type="datetime1">
              <a:rPr lang="en-US" smtClean="0"/>
              <a:t>8/11/2016</a:t>
            </a:fld>
            <a:endParaRPr lang="en-US"/>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endParaRPr lang="en-US"/>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fld id="{7DC1BBB0-96F0-4077-A278-0F3FB5C104D3}" type="slidenum">
              <a:rPr lang="en-US" smtClean="0"/>
              <a:t>‹#›</a:t>
            </a:fld>
            <a:endParaRPr lang="en-US"/>
          </a:p>
        </p:txBody>
      </p:sp>
    </p:spTree>
    <p:extLst>
      <p:ext uri="{BB962C8B-B14F-4D97-AF65-F5344CB8AC3E}">
        <p14:creationId xmlns:p14="http://schemas.microsoft.com/office/powerpoint/2010/main" val="174746049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053" y="499533"/>
            <a:ext cx="10769970" cy="165819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6480" y="2011680"/>
            <a:ext cx="10750925" cy="376618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85622" y="6412447"/>
            <a:ext cx="4113728"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5A4F0574-43A3-46A0-8870-1B2305CBE5B3}" type="datetime1">
              <a:rPr lang="en-US" smtClean="0"/>
              <a:t>8/11/2016</a:t>
            </a:fld>
            <a:endParaRPr lang="en-US"/>
          </a:p>
        </p:txBody>
      </p:sp>
      <p:sp>
        <p:nvSpPr>
          <p:cNvPr id="5" name="Footer Placeholder 4"/>
          <p:cNvSpPr>
            <a:spLocks noGrp="1"/>
          </p:cNvSpPr>
          <p:nvPr>
            <p:ph type="ftr" sz="quarter" idx="3"/>
          </p:nvPr>
        </p:nvSpPr>
        <p:spPr>
          <a:xfrm>
            <a:off x="685622" y="6554697"/>
            <a:ext cx="502789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endParaRPr lang="en-US"/>
          </a:p>
        </p:txBody>
      </p:sp>
      <p:sp>
        <p:nvSpPr>
          <p:cNvPr id="6" name="Slide Number Placeholder 5"/>
          <p:cNvSpPr>
            <a:spLocks noGrp="1"/>
          </p:cNvSpPr>
          <p:nvPr>
            <p:ph type="sldNum" sz="quarter" idx="4"/>
          </p:nvPr>
        </p:nvSpPr>
        <p:spPr>
          <a:xfrm>
            <a:off x="8761644" y="5876413"/>
            <a:ext cx="2925318" cy="1397039"/>
          </a:xfrm>
          <a:prstGeom prst="rect">
            <a:avLst/>
          </a:prstGeom>
        </p:spPr>
        <p:txBody>
          <a:bodyPr vert="horz" lIns="91440" tIns="45720" rIns="91440" bIns="45720" rtlCol="0" anchor="b"/>
          <a:lstStyle>
            <a:lvl1pPr algn="r">
              <a:defRPr sz="10297" b="0">
                <a:ln>
                  <a:noFill/>
                </a:ln>
                <a:solidFill>
                  <a:schemeClr val="accent1">
                    <a:alpha val="25000"/>
                  </a:schemeClr>
                </a:solidFill>
                <a:latin typeface="+mj-lt"/>
              </a:defRPr>
            </a:lvl1pPr>
          </a:lstStyle>
          <a:p>
            <a:fld id="{7DC1BBB0-96F0-4077-A278-0F3FB5C104D3}" type="slidenum">
              <a:rPr lang="en-US" smtClean="0"/>
              <a:pPr/>
              <a:t>‹#›</a:t>
            </a:fld>
            <a:endParaRPr lang="en-US"/>
          </a:p>
        </p:txBody>
      </p:sp>
    </p:spTree>
    <p:extLst>
      <p:ext uri="{BB962C8B-B14F-4D97-AF65-F5344CB8AC3E}">
        <p14:creationId xmlns:p14="http://schemas.microsoft.com/office/powerpoint/2010/main" val="1910799192"/>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txStyles>
    <p:titleStyle>
      <a:lvl1pPr algn="l" defTabSz="914126" rtl="0" eaLnBrk="1" latinLnBrk="0" hangingPunct="1">
        <a:lnSpc>
          <a:spcPct val="85000"/>
        </a:lnSpc>
        <a:spcBef>
          <a:spcPct val="0"/>
        </a:spcBef>
        <a:buNone/>
        <a:defRPr sz="5398" kern="1200" spc="-120" baseline="0">
          <a:solidFill>
            <a:schemeClr val="accent1"/>
          </a:solidFill>
          <a:latin typeface="+mj-lt"/>
          <a:ea typeface="+mj-ea"/>
          <a:cs typeface="+mj-cs"/>
        </a:defRPr>
      </a:lvl1pPr>
    </p:titleStyle>
    <p:bodyStyle>
      <a:lvl1pPr marL="91413" indent="-91413" algn="l" defTabSz="914126" rtl="0" eaLnBrk="1" latinLnBrk="0" hangingPunct="1">
        <a:lnSpc>
          <a:spcPct val="85000"/>
        </a:lnSpc>
        <a:spcBef>
          <a:spcPts val="1300"/>
        </a:spcBef>
        <a:buFont typeface="Arial" pitchFamily="34" charset="0"/>
        <a:buChar char=" "/>
        <a:defRPr sz="2399" kern="1200">
          <a:solidFill>
            <a:schemeClr val="tx1">
              <a:lumMod val="85000"/>
              <a:lumOff val="15000"/>
            </a:schemeClr>
          </a:solidFill>
          <a:latin typeface="+mn-lt"/>
          <a:ea typeface="+mn-ea"/>
          <a:cs typeface="+mn-cs"/>
        </a:defRPr>
      </a:lvl1pPr>
      <a:lvl2pPr marL="347368" indent="-342797" algn="l" defTabSz="914126" rtl="0" eaLnBrk="1" latinLnBrk="0" hangingPunct="1">
        <a:lnSpc>
          <a:spcPct val="85000"/>
        </a:lnSpc>
        <a:spcBef>
          <a:spcPts val="600"/>
        </a:spcBef>
        <a:buFont typeface="Arial" pitchFamily="34" charset="0"/>
        <a:buChar char=" "/>
        <a:defRPr sz="2399" kern="1200">
          <a:solidFill>
            <a:schemeClr val="tx1">
              <a:lumMod val="85000"/>
              <a:lumOff val="15000"/>
            </a:schemeClr>
          </a:solidFill>
          <a:latin typeface="+mn-lt"/>
          <a:ea typeface="+mn-ea"/>
          <a:cs typeface="+mn-cs"/>
        </a:defRPr>
      </a:lvl2pPr>
      <a:lvl3pPr marL="548475" indent="-548475" algn="l" defTabSz="914126" rtl="0" eaLnBrk="1" latinLnBrk="0" hangingPunct="1">
        <a:lnSpc>
          <a:spcPct val="85000"/>
        </a:lnSpc>
        <a:spcBef>
          <a:spcPts val="600"/>
        </a:spcBef>
        <a:buFont typeface="Arial" pitchFamily="34" charset="0"/>
        <a:buChar char=" "/>
        <a:defRPr sz="1999" i="1" kern="1200">
          <a:solidFill>
            <a:schemeClr val="tx1">
              <a:lumMod val="85000"/>
              <a:lumOff val="15000"/>
            </a:schemeClr>
          </a:solidFill>
          <a:latin typeface="+mn-lt"/>
          <a:ea typeface="+mn-ea"/>
          <a:cs typeface="+mn-cs"/>
        </a:defRPr>
      </a:lvl3pPr>
      <a:lvl4pPr marL="822713" indent="-822713" algn="l" defTabSz="914126" rtl="0" eaLnBrk="1" latinLnBrk="0" hangingPunct="1">
        <a:lnSpc>
          <a:spcPct val="85000"/>
        </a:lnSpc>
        <a:spcBef>
          <a:spcPts val="600"/>
        </a:spcBef>
        <a:buFont typeface="Arial" pitchFamily="34" charset="0"/>
        <a:buChar char=" "/>
        <a:defRPr sz="1799" kern="1200">
          <a:solidFill>
            <a:schemeClr val="tx1">
              <a:lumMod val="85000"/>
              <a:lumOff val="15000"/>
            </a:schemeClr>
          </a:solidFill>
          <a:latin typeface="+mn-lt"/>
          <a:ea typeface="+mn-ea"/>
          <a:cs typeface="+mn-cs"/>
        </a:defRPr>
      </a:lvl4pPr>
      <a:lvl5pPr marL="1096951" indent="-1096951" algn="l" defTabSz="914126" rtl="0" eaLnBrk="1" latinLnBrk="0" hangingPunct="1">
        <a:lnSpc>
          <a:spcPct val="85000"/>
        </a:lnSpc>
        <a:spcBef>
          <a:spcPts val="600"/>
        </a:spcBef>
        <a:buFont typeface="Arial" pitchFamily="34" charset="0"/>
        <a:buChar char=" "/>
        <a:defRPr sz="1799" kern="1200">
          <a:solidFill>
            <a:schemeClr val="tx1">
              <a:lumMod val="85000"/>
              <a:lumOff val="15000"/>
            </a:schemeClr>
          </a:solidFill>
          <a:latin typeface="+mn-lt"/>
          <a:ea typeface="+mn-ea"/>
          <a:cs typeface="+mn-cs"/>
        </a:defRPr>
      </a:lvl5pPr>
      <a:lvl6pPr marL="1199640" indent="-228531" algn="l" defTabSz="914126" rtl="0" eaLnBrk="1" latinLnBrk="0" hangingPunct="1">
        <a:lnSpc>
          <a:spcPct val="85000"/>
        </a:lnSpc>
        <a:spcBef>
          <a:spcPts val="600"/>
        </a:spcBef>
        <a:buFont typeface="Arial" pitchFamily="34" charset="0"/>
        <a:buChar char=" "/>
        <a:defRPr sz="1799" kern="1200">
          <a:solidFill>
            <a:schemeClr val="tx1">
              <a:lumMod val="85000"/>
              <a:lumOff val="15000"/>
            </a:schemeClr>
          </a:solidFill>
          <a:latin typeface="+mn-lt"/>
          <a:ea typeface="+mn-ea"/>
          <a:cs typeface="+mn-cs"/>
        </a:defRPr>
      </a:lvl6pPr>
      <a:lvl7pPr marL="1399580" indent="-228531" algn="l" defTabSz="914126" rtl="0" eaLnBrk="1" latinLnBrk="0" hangingPunct="1">
        <a:lnSpc>
          <a:spcPct val="85000"/>
        </a:lnSpc>
        <a:spcBef>
          <a:spcPts val="600"/>
        </a:spcBef>
        <a:buFont typeface="Arial" pitchFamily="34" charset="0"/>
        <a:buChar char=" "/>
        <a:defRPr sz="1799" kern="1200">
          <a:solidFill>
            <a:schemeClr val="tx1">
              <a:lumMod val="85000"/>
              <a:lumOff val="15000"/>
            </a:schemeClr>
          </a:solidFill>
          <a:latin typeface="+mn-lt"/>
          <a:ea typeface="+mn-ea"/>
          <a:cs typeface="+mn-cs"/>
        </a:defRPr>
      </a:lvl7pPr>
      <a:lvl8pPr marL="1599520" indent="-228531" algn="l" defTabSz="914126" rtl="0" eaLnBrk="1" latinLnBrk="0" hangingPunct="1">
        <a:lnSpc>
          <a:spcPct val="85000"/>
        </a:lnSpc>
        <a:spcBef>
          <a:spcPts val="600"/>
        </a:spcBef>
        <a:buFont typeface="Arial" pitchFamily="34" charset="0"/>
        <a:buChar char=" "/>
        <a:defRPr sz="1799" kern="1200">
          <a:solidFill>
            <a:schemeClr val="tx1">
              <a:lumMod val="85000"/>
              <a:lumOff val="15000"/>
            </a:schemeClr>
          </a:solidFill>
          <a:latin typeface="+mn-lt"/>
          <a:ea typeface="+mn-ea"/>
          <a:cs typeface="+mn-cs"/>
        </a:defRPr>
      </a:lvl8pPr>
      <a:lvl9pPr marL="1799460" indent="-228531" algn="l" defTabSz="914126" rtl="0" eaLnBrk="1" latinLnBrk="0" hangingPunct="1">
        <a:lnSpc>
          <a:spcPct val="85000"/>
        </a:lnSpc>
        <a:spcBef>
          <a:spcPts val="600"/>
        </a:spcBef>
        <a:buFont typeface="Arial" pitchFamily="34" charset="0"/>
        <a:buChar char=" "/>
        <a:defRPr sz="1799" kern="1200">
          <a:solidFill>
            <a:schemeClr val="tx1">
              <a:lumMod val="85000"/>
              <a:lumOff val="15000"/>
            </a:schemeClr>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extLst>
    <p:ext uri="{27BBF7A9-308A-43DC-89C8-2F10F3537804}">
      <p15:sldGuideLst xmlns="" xmlns:p15="http://schemas.microsoft.com/office/powerpoint/2012/main">
        <p15:guide id="1" orient="horz" pos="2160" userDrawn="1">
          <p15:clr>
            <a:srgbClr val="F26B43"/>
          </p15:clr>
        </p15:guide>
        <p15:guide id="2" pos="3839" userDrawn="1">
          <p15:clr>
            <a:srgbClr val="F26B43"/>
          </p15:clr>
        </p15:guide>
        <p15:guide id="3" pos="1007"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531812" y="1066800"/>
            <a:ext cx="12038012" cy="2387600"/>
          </a:xfrm>
        </p:spPr>
        <p:txBody>
          <a:bodyPr>
            <a:normAutofit/>
          </a:bodyPr>
          <a:lstStyle/>
          <a:p>
            <a:r>
              <a:rPr lang="en-US" sz="4800" dirty="0" smtClean="0"/>
              <a:t>An Exploration of Students’ Base- Ten Concepts</a:t>
            </a:r>
            <a:endParaRPr lang="en-US" sz="4800" dirty="0"/>
          </a:p>
        </p:txBody>
      </p:sp>
      <p:sp>
        <p:nvSpPr>
          <p:cNvPr id="2" name="Subtitle 1"/>
          <p:cNvSpPr>
            <a:spLocks noGrp="1"/>
          </p:cNvSpPr>
          <p:nvPr>
            <p:ph type="subTitle" idx="1"/>
          </p:nvPr>
        </p:nvSpPr>
        <p:spPr/>
        <p:txBody>
          <a:bodyPr/>
          <a:lstStyle/>
          <a:p>
            <a:r>
              <a:rPr lang="en-US" dirty="0" smtClean="0"/>
              <a:t>By: Emily Hawthorne &amp; </a:t>
            </a:r>
            <a:r>
              <a:rPr lang="en-US" dirty="0" err="1" smtClean="0"/>
              <a:t>Britni</a:t>
            </a:r>
            <a:r>
              <a:rPr lang="en-US" dirty="0" smtClean="0"/>
              <a:t> </a:t>
            </a:r>
            <a:r>
              <a:rPr lang="en-US" dirty="0" err="1" smtClean="0"/>
              <a:t>Ilcuk</a:t>
            </a:r>
            <a:endParaRPr lang="en-US" dirty="0" smtClean="0"/>
          </a:p>
          <a:p>
            <a:r>
              <a:rPr lang="en-US" dirty="0" smtClean="0"/>
              <a:t>Mentor: Dr. Claudia Burgess </a:t>
            </a:r>
            <a:endParaRPr lang="en-US" dirty="0"/>
          </a:p>
        </p:txBody>
      </p:sp>
    </p:spTree>
    <p:extLst>
      <p:ext uri="{BB962C8B-B14F-4D97-AF65-F5344CB8AC3E}">
        <p14:creationId xmlns:p14="http://schemas.microsoft.com/office/powerpoint/2010/main" val="2589818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812" y="228600"/>
            <a:ext cx="10769970" cy="1658198"/>
          </a:xfrm>
        </p:spPr>
        <p:txBody>
          <a:bodyPr/>
          <a:lstStyle/>
          <a:p>
            <a:r>
              <a:rPr lang="en-US" dirty="0" smtClean="0"/>
              <a:t>Grouping by Tens- Cluster 3</a:t>
            </a:r>
            <a:endParaRPr lang="en-US" dirty="0"/>
          </a:p>
        </p:txBody>
      </p:sp>
      <p:sp>
        <p:nvSpPr>
          <p:cNvPr id="3" name="Content Placeholder 2"/>
          <p:cNvSpPr>
            <a:spLocks noGrp="1"/>
          </p:cNvSpPr>
          <p:nvPr>
            <p:ph sz="half" idx="1"/>
          </p:nvPr>
        </p:nvSpPr>
        <p:spPr>
          <a:xfrm>
            <a:off x="810743" y="1447800"/>
            <a:ext cx="10742830" cy="5029200"/>
          </a:xfrm>
        </p:spPr>
        <p:txBody>
          <a:bodyPr>
            <a:normAutofit lnSpcReduction="10000"/>
          </a:bodyPr>
          <a:lstStyle/>
          <a:p>
            <a:pPr marL="0" indent="0">
              <a:buNone/>
            </a:pPr>
            <a:r>
              <a:rPr lang="en-US" dirty="0"/>
              <a:t>Students demonstrated memorization of procedures but did not show understanding of the tasks given, therefore these lessons were designed to focus on natural grouping by ten to discover place value.</a:t>
            </a:r>
          </a:p>
          <a:p>
            <a:pPr marL="0" indent="0">
              <a:buNone/>
            </a:pPr>
            <a:r>
              <a:rPr lang="en-US" sz="2400" b="1" dirty="0"/>
              <a:t>Task: </a:t>
            </a:r>
            <a:r>
              <a:rPr lang="en-US" sz="2400" dirty="0"/>
              <a:t>Donnie boxes his donuts in groups of ten. If Donnie has five full boxes and three leftover donuts, how many donuts does he have altogether</a:t>
            </a:r>
            <a:r>
              <a:rPr lang="en-US" sz="2400" dirty="0" smtClean="0"/>
              <a:t>?</a:t>
            </a:r>
          </a:p>
          <a:p>
            <a:pPr marL="0" indent="0">
              <a:buNone/>
            </a:pPr>
            <a:endParaRPr lang="en-US" sz="2400" dirty="0"/>
          </a:p>
          <a:p>
            <a:pPr marL="0" indent="0">
              <a:buNone/>
            </a:pPr>
            <a:endParaRPr lang="en-US" sz="2400" dirty="0" smtClean="0"/>
          </a:p>
          <a:p>
            <a:pPr marL="0" indent="0">
              <a:buNone/>
            </a:pPr>
            <a:endParaRPr lang="en-US" sz="2400" b="1" dirty="0" smtClean="0"/>
          </a:p>
          <a:p>
            <a:pPr marL="0" indent="0">
              <a:buNone/>
            </a:pPr>
            <a:r>
              <a:rPr lang="en-US" sz="2400" b="1" dirty="0" smtClean="0"/>
              <a:t>Task</a:t>
            </a:r>
            <a:r>
              <a:rPr lang="en-US" sz="2400" b="1" dirty="0"/>
              <a:t>: </a:t>
            </a:r>
            <a:r>
              <a:rPr lang="en-US" sz="2400" dirty="0"/>
              <a:t>Represent forty-seven donuts in boxes and left overs. </a:t>
            </a:r>
            <a:endParaRPr lang="en-US" sz="2400" dirty="0" smtClean="0"/>
          </a:p>
          <a:p>
            <a:pPr marL="0" indent="0">
              <a:buNone/>
            </a:pPr>
            <a:endParaRPr lang="en-US" sz="2400" dirty="0"/>
          </a:p>
          <a:p>
            <a:pPr marL="0" indent="0">
              <a:buNone/>
            </a:pPr>
            <a:endParaRPr lang="en-US" sz="1900" dirty="0" smtClean="0"/>
          </a:p>
          <a:p>
            <a:pPr marL="0" indent="0">
              <a:buNone/>
            </a:pPr>
            <a:r>
              <a:rPr lang="en-US" sz="2000" dirty="0" smtClean="0"/>
              <a:t>Due </a:t>
            </a:r>
            <a:r>
              <a:rPr lang="en-US" sz="2000" dirty="0"/>
              <a:t>to the varying levels of understanding and representations using groups of tens, researchers designed differentiated lessons involving combining numbers</a:t>
            </a:r>
            <a:r>
              <a:rPr lang="en-US" sz="2000" dirty="0" smtClean="0"/>
              <a:t>.</a:t>
            </a:r>
            <a:endParaRPr lang="en-US" sz="1900" dirty="0"/>
          </a:p>
        </p:txBody>
      </p:sp>
      <p:pic>
        <p:nvPicPr>
          <p:cNvPr id="5" name="Picture 4"/>
          <p:cNvPicPr>
            <a:picLocks noChangeAspect="1"/>
          </p:cNvPicPr>
          <p:nvPr/>
        </p:nvPicPr>
        <p:blipFill>
          <a:blip r:embed="rId2"/>
          <a:stretch>
            <a:fillRect/>
          </a:stretch>
        </p:blipFill>
        <p:spPr>
          <a:xfrm>
            <a:off x="830795" y="3335457"/>
            <a:ext cx="8083263" cy="1143000"/>
          </a:xfrm>
          <a:prstGeom prst="rect">
            <a:avLst/>
          </a:prstGeom>
        </p:spPr>
      </p:pic>
      <p:pic>
        <p:nvPicPr>
          <p:cNvPr id="6" name="Picture 5"/>
          <p:cNvPicPr>
            <a:picLocks noChangeAspect="1"/>
          </p:cNvPicPr>
          <p:nvPr/>
        </p:nvPicPr>
        <p:blipFill>
          <a:blip r:embed="rId3"/>
          <a:stretch>
            <a:fillRect/>
          </a:stretch>
        </p:blipFill>
        <p:spPr>
          <a:xfrm>
            <a:off x="810743" y="4852476"/>
            <a:ext cx="8123368" cy="845181"/>
          </a:xfrm>
          <a:prstGeom prst="rect">
            <a:avLst/>
          </a:prstGeom>
        </p:spPr>
      </p:pic>
    </p:spTree>
    <p:extLst>
      <p:ext uri="{BB962C8B-B14F-4D97-AF65-F5344CB8AC3E}">
        <p14:creationId xmlns:p14="http://schemas.microsoft.com/office/powerpoint/2010/main" val="3428126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2" y="457200"/>
            <a:ext cx="10769970" cy="1658198"/>
          </a:xfrm>
        </p:spPr>
        <p:txBody>
          <a:bodyPr/>
          <a:lstStyle/>
          <a:p>
            <a:r>
              <a:rPr lang="en-US" dirty="0" smtClean="0"/>
              <a:t>Grouping by Tens – Cluster 3</a:t>
            </a:r>
            <a:endParaRPr lang="en-US" dirty="0"/>
          </a:p>
        </p:txBody>
      </p:sp>
      <p:sp>
        <p:nvSpPr>
          <p:cNvPr id="3" name="Content Placeholder 2"/>
          <p:cNvSpPr>
            <a:spLocks noGrp="1"/>
          </p:cNvSpPr>
          <p:nvPr>
            <p:ph sz="half" idx="1"/>
          </p:nvPr>
        </p:nvSpPr>
        <p:spPr>
          <a:xfrm>
            <a:off x="837982" y="1825625"/>
            <a:ext cx="10512862" cy="4351338"/>
          </a:xfrm>
        </p:spPr>
        <p:txBody>
          <a:bodyPr/>
          <a:lstStyle/>
          <a:p>
            <a:pPr marL="0" indent="0">
              <a:buNone/>
            </a:pPr>
            <a:r>
              <a:rPr lang="en-US" sz="2800" u="sng" dirty="0"/>
              <a:t>Examples of differentiated tasks</a:t>
            </a:r>
            <a:r>
              <a:rPr lang="en-US" sz="2800" dirty="0"/>
              <a:t>: </a:t>
            </a:r>
          </a:p>
          <a:p>
            <a:r>
              <a:rPr lang="en-US" sz="2800" i="1" dirty="0"/>
              <a:t>Whole Group: Donnie has 47 donuts that he needs to package. How many boxes does Donnie need? </a:t>
            </a:r>
          </a:p>
          <a:p>
            <a:r>
              <a:rPr lang="en-US" sz="2800" i="1" dirty="0"/>
              <a:t>Eli: Donnie has 265 donuts and his friend Ellie has 596 donuts. They want to combine their donuts into one order.</a:t>
            </a:r>
          </a:p>
          <a:p>
            <a:r>
              <a:rPr lang="en-US" sz="2800" i="1" dirty="0"/>
              <a:t>Michael</a:t>
            </a:r>
            <a:r>
              <a:rPr lang="en-US" sz="2800" dirty="0"/>
              <a:t>: </a:t>
            </a:r>
            <a:r>
              <a:rPr lang="en-US" sz="2800" i="1" dirty="0"/>
              <a:t>Donnie has 5 blueberry donuts and his friend Ellie has 9 raspberry donuts. They want to combine their donuts into one order. </a:t>
            </a:r>
          </a:p>
          <a:p>
            <a:pPr marL="0" indent="0">
              <a:buNone/>
            </a:pPr>
            <a:endParaRPr lang="en-US" dirty="0"/>
          </a:p>
        </p:txBody>
      </p:sp>
    </p:spTree>
    <p:extLst>
      <p:ext uri="{BB962C8B-B14F-4D97-AF65-F5344CB8AC3E}">
        <p14:creationId xmlns:p14="http://schemas.microsoft.com/office/powerpoint/2010/main" val="4194600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0874" y="533400"/>
            <a:ext cx="10769970" cy="1658198"/>
          </a:xfrm>
        </p:spPr>
        <p:txBody>
          <a:bodyPr/>
          <a:lstStyle/>
          <a:p>
            <a:r>
              <a:rPr lang="en-US" dirty="0" smtClean="0"/>
              <a:t>Post-Assessment Results</a:t>
            </a:r>
            <a:endParaRPr lang="en-US" dirty="0"/>
          </a:p>
        </p:txBody>
      </p:sp>
      <p:sp>
        <p:nvSpPr>
          <p:cNvPr id="3" name="Content Placeholder 2"/>
          <p:cNvSpPr>
            <a:spLocks noGrp="1"/>
          </p:cNvSpPr>
          <p:nvPr>
            <p:ph sz="half" idx="1"/>
          </p:nvPr>
        </p:nvSpPr>
        <p:spPr>
          <a:xfrm>
            <a:off x="837982" y="1905000"/>
            <a:ext cx="10512862" cy="4271962"/>
          </a:xfrm>
        </p:spPr>
        <p:txBody>
          <a:bodyPr>
            <a:normAutofit fontScale="85000" lnSpcReduction="20000"/>
          </a:bodyPr>
          <a:lstStyle/>
          <a:p>
            <a:pPr marL="0" indent="0">
              <a:buNone/>
            </a:pPr>
            <a:r>
              <a:rPr lang="en-US" sz="3000" dirty="0"/>
              <a:t>Eli: </a:t>
            </a:r>
            <a:r>
              <a:rPr lang="en-US" sz="3000" dirty="0" smtClean="0"/>
              <a:t>Showed </a:t>
            </a:r>
            <a:r>
              <a:rPr lang="en-US" sz="3000" dirty="0"/>
              <a:t>understanding of patterns of ten within place value. During the post-assessment, Eli explained the patterns of ten times larger when moving to the </a:t>
            </a:r>
            <a:r>
              <a:rPr lang="en-US" sz="3000" dirty="0" smtClean="0"/>
              <a:t>left </a:t>
            </a:r>
            <a:r>
              <a:rPr lang="en-US" sz="3000" dirty="0"/>
              <a:t>in place value. </a:t>
            </a:r>
            <a:endParaRPr lang="en-US" sz="3000" dirty="0" smtClean="0"/>
          </a:p>
          <a:p>
            <a:pPr marL="0" indent="0">
              <a:buNone/>
            </a:pPr>
            <a:r>
              <a:rPr lang="en-US" sz="3000" dirty="0" smtClean="0"/>
              <a:t>Michael: Did </a:t>
            </a:r>
            <a:r>
              <a:rPr lang="en-US" sz="3000" dirty="0"/>
              <a:t>not show improvement in conceptual understanding and place value as he continued to grasp for a memorized procedures such as skip counting and algorithms when solving problems. In last lessons, Michael proceeded to count boxes of donuts by tens, but also counted single donuts by tens. </a:t>
            </a:r>
            <a:endParaRPr lang="en-US" sz="3000" dirty="0" smtClean="0"/>
          </a:p>
          <a:p>
            <a:pPr marL="0" indent="0">
              <a:buNone/>
            </a:pPr>
            <a:r>
              <a:rPr lang="en-US" sz="3000" dirty="0" smtClean="0"/>
              <a:t>Gavin: Showed </a:t>
            </a:r>
            <a:r>
              <a:rPr lang="en-US" sz="3000" dirty="0"/>
              <a:t>improvement in representation of numbers and operations. Throughout the lessons, Gavin began to represent his thinking as well as operations using foam tens frames</a:t>
            </a:r>
            <a:r>
              <a:rPr lang="en-US" sz="3000" dirty="0" smtClean="0"/>
              <a:t>.</a:t>
            </a:r>
          </a:p>
          <a:p>
            <a:pPr marL="0" indent="0">
              <a:buNone/>
            </a:pPr>
            <a:r>
              <a:rPr lang="en-US" sz="3000" dirty="0" smtClean="0"/>
              <a:t>Katie: </a:t>
            </a:r>
            <a:r>
              <a:rPr lang="en-US" sz="3000" dirty="0"/>
              <a:t>showed subtle improvements in procedural fluency as she could now add ten to a number without using an algorithm. </a:t>
            </a:r>
          </a:p>
          <a:p>
            <a:pPr marL="91440" indent="0">
              <a:buNone/>
            </a:pPr>
            <a:endParaRPr lang="en-US" dirty="0"/>
          </a:p>
          <a:p>
            <a:pPr marL="0" indent="0">
              <a:buNone/>
            </a:pPr>
            <a:endParaRPr lang="en-US" dirty="0"/>
          </a:p>
        </p:txBody>
      </p:sp>
    </p:spTree>
    <p:extLst>
      <p:ext uri="{BB962C8B-B14F-4D97-AF65-F5344CB8AC3E}">
        <p14:creationId xmlns:p14="http://schemas.microsoft.com/office/powerpoint/2010/main" val="924161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Reflection and Discussion </a:t>
            </a:r>
            <a:endParaRPr lang="en-US" dirty="0"/>
          </a:p>
        </p:txBody>
      </p:sp>
      <p:sp>
        <p:nvSpPr>
          <p:cNvPr id="3" name="Content Placeholder 2"/>
          <p:cNvSpPr>
            <a:spLocks noGrp="1"/>
          </p:cNvSpPr>
          <p:nvPr>
            <p:ph sz="half" idx="1"/>
          </p:nvPr>
        </p:nvSpPr>
        <p:spPr>
          <a:xfrm>
            <a:off x="837982" y="1825625"/>
            <a:ext cx="10512862" cy="4351338"/>
          </a:xfrm>
        </p:spPr>
        <p:txBody>
          <a:bodyPr>
            <a:normAutofit/>
          </a:bodyPr>
          <a:lstStyle/>
          <a:p>
            <a:r>
              <a:rPr lang="en-US" dirty="0"/>
              <a:t>The most difficult standards to attain were those that involved conceptualizing numerical values and operations in the base-ten system. </a:t>
            </a:r>
            <a:endParaRPr lang="en-US" dirty="0" smtClean="0"/>
          </a:p>
          <a:p>
            <a:r>
              <a:rPr lang="en-US" dirty="0" smtClean="0"/>
              <a:t>Students </a:t>
            </a:r>
            <a:r>
              <a:rPr lang="en-US" dirty="0"/>
              <a:t>should use representations to combine numbers in order to naturally group by tens before memorizing algorithms. When students have memorized procedures and have been taught to rely solely on algorithms, they lack the conceptual understanding of numbers and operations that is necessary for mathematical proficiency. </a:t>
            </a:r>
            <a:endParaRPr lang="en-US" dirty="0" smtClean="0"/>
          </a:p>
          <a:p>
            <a:r>
              <a:rPr lang="en-US" dirty="0" smtClean="0"/>
              <a:t>By </a:t>
            </a:r>
            <a:r>
              <a:rPr lang="en-US" dirty="0"/>
              <a:t>conceptualizing and contextualizing quantities and grouping by ten, students see place value concepts as less abstract and build their conceptual understanding in the process. </a:t>
            </a:r>
          </a:p>
          <a:p>
            <a:pPr marL="0" indent="0">
              <a:buNone/>
            </a:pPr>
            <a:endParaRPr lang="en-US" dirty="0"/>
          </a:p>
        </p:txBody>
      </p:sp>
    </p:spTree>
    <p:extLst>
      <p:ext uri="{BB962C8B-B14F-4D97-AF65-F5344CB8AC3E}">
        <p14:creationId xmlns:p14="http://schemas.microsoft.com/office/powerpoint/2010/main" val="639597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227012" y="457200"/>
            <a:ext cx="10769970" cy="1658198"/>
          </a:xfrm>
        </p:spPr>
        <p:txBody>
          <a:bodyPr/>
          <a:lstStyle/>
          <a:p>
            <a:r>
              <a:rPr lang="en-US" dirty="0" smtClean="0"/>
              <a:t>Introduction </a:t>
            </a:r>
            <a:endParaRPr lang="en-US" dirty="0"/>
          </a:p>
        </p:txBody>
      </p:sp>
      <p:sp>
        <p:nvSpPr>
          <p:cNvPr id="14" name="Content Placeholder 13"/>
          <p:cNvSpPr>
            <a:spLocks noGrp="1"/>
          </p:cNvSpPr>
          <p:nvPr>
            <p:ph idx="1"/>
          </p:nvPr>
        </p:nvSpPr>
        <p:spPr/>
        <p:txBody>
          <a:bodyPr>
            <a:normAutofit lnSpcReduction="10000"/>
          </a:bodyPr>
          <a:lstStyle/>
          <a:p>
            <a:pPr marL="0" lvl="0" indent="0">
              <a:buNone/>
            </a:pPr>
            <a:r>
              <a:rPr lang="en-US" dirty="0" smtClean="0"/>
              <a:t>Background: </a:t>
            </a:r>
            <a:r>
              <a:rPr lang="en-US" sz="2800" dirty="0" smtClean="0"/>
              <a:t>Research suggests that teachers must take multiple measures to promote students’ understanding of place value.</a:t>
            </a:r>
          </a:p>
          <a:p>
            <a:pPr marL="0" lvl="0" indent="0">
              <a:buNone/>
            </a:pPr>
            <a:endParaRPr lang="en-US" sz="2800" dirty="0" smtClean="0"/>
          </a:p>
          <a:p>
            <a:pPr marL="0" indent="0">
              <a:buNone/>
            </a:pPr>
            <a:r>
              <a:rPr lang="en-US" dirty="0" smtClean="0"/>
              <a:t>Goal: The goal of this research was to analyze the ways in which students engaged with and thought about place value content. We sought to design lessons that would move each student along his or her own unique individual learning trajectory to understanding place value. </a:t>
            </a:r>
          </a:p>
          <a:p>
            <a:pPr marL="0" indent="0">
              <a:buNone/>
            </a:pPr>
            <a:endParaRPr lang="en-US" dirty="0"/>
          </a:p>
          <a:p>
            <a:pPr marL="0" indent="0">
              <a:buNone/>
            </a:pPr>
            <a:r>
              <a:rPr lang="en-US" dirty="0" smtClean="0"/>
              <a:t>Research Question: </a:t>
            </a:r>
            <a:r>
              <a:rPr lang="en-US" sz="2800" dirty="0" smtClean="0"/>
              <a:t>Research suggests that teachers must take multiple measures to promote students’ understanding of place value. </a:t>
            </a:r>
            <a:endParaRPr lang="en-US" dirty="0" smtClean="0"/>
          </a:p>
          <a:p>
            <a:pPr marL="0" indent="0">
              <a:buNone/>
            </a:pPr>
            <a:endParaRPr lang="en-US" sz="2800" dirty="0"/>
          </a:p>
        </p:txBody>
      </p:sp>
    </p:spTree>
    <p:extLst>
      <p:ext uri="{BB962C8B-B14F-4D97-AF65-F5344CB8AC3E}">
        <p14:creationId xmlns:p14="http://schemas.microsoft.com/office/powerpoint/2010/main" val="3306924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7763" y="442162"/>
            <a:ext cx="10512862" cy="1325563"/>
          </a:xfrm>
        </p:spPr>
        <p:txBody>
          <a:bodyPr/>
          <a:lstStyle/>
          <a:p>
            <a:r>
              <a:rPr lang="en-US" dirty="0" smtClean="0"/>
              <a:t>Theoretical Framework </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06095404"/>
              </p:ext>
            </p:extLst>
          </p:nvPr>
        </p:nvGraphicFramePr>
        <p:xfrm>
          <a:off x="838200" y="2209800"/>
          <a:ext cx="10512425"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itle 1"/>
          <p:cNvSpPr txBox="1">
            <a:spLocks/>
          </p:cNvSpPr>
          <p:nvPr/>
        </p:nvSpPr>
        <p:spPr>
          <a:xfrm>
            <a:off x="2284194" y="1642041"/>
            <a:ext cx="7620000" cy="645318"/>
          </a:xfrm>
          <a:prstGeom prst="rect">
            <a:avLst/>
          </a:prstGeom>
        </p:spPr>
        <p:txBody>
          <a:bodyPr vert="horz" lIns="91440" tIns="45720" rIns="91440" bIns="45720" rtlCol="0" anchor="ctr">
            <a:normAutofit fontScale="55000" lnSpcReduction="20000"/>
          </a:bodyPr>
          <a:lstStyle>
            <a:lvl1pPr algn="l" defTabSz="914126" rtl="0" eaLnBrk="1" latinLnBrk="0" hangingPunct="1">
              <a:lnSpc>
                <a:spcPct val="90000"/>
              </a:lnSpc>
              <a:spcBef>
                <a:spcPct val="0"/>
              </a:spcBef>
              <a:buNone/>
              <a:defRPr sz="4399" kern="1200">
                <a:solidFill>
                  <a:schemeClr val="tx1"/>
                </a:solidFill>
                <a:latin typeface="+mj-lt"/>
                <a:ea typeface="+mj-ea"/>
                <a:cs typeface="+mj-cs"/>
              </a:defRPr>
            </a:lvl1pPr>
          </a:lstStyle>
          <a:p>
            <a:pPr algn="ctr"/>
            <a:r>
              <a:rPr lang="en-US" dirty="0" smtClean="0"/>
              <a:t>Five Strands of Mathematical </a:t>
            </a:r>
            <a:r>
              <a:rPr lang="en-US" dirty="0" smtClean="0"/>
              <a:t>Proficiency </a:t>
            </a:r>
            <a:endParaRPr lang="en-US" dirty="0" smtClean="0"/>
          </a:p>
          <a:p>
            <a:pPr algn="ctr"/>
            <a:r>
              <a:rPr lang="en-US" dirty="0" smtClean="0"/>
              <a:t>(</a:t>
            </a:r>
            <a:r>
              <a:rPr lang="en-US" dirty="0" smtClean="0"/>
              <a:t>Kilpatrick</a:t>
            </a:r>
            <a:r>
              <a:rPr lang="en-US" dirty="0" smtClean="0"/>
              <a:t>, Swafford, &amp; </a:t>
            </a:r>
            <a:r>
              <a:rPr lang="en-US" dirty="0" err="1" smtClean="0"/>
              <a:t>Findell</a:t>
            </a:r>
            <a:r>
              <a:rPr lang="en-US" dirty="0" smtClean="0"/>
              <a:t>, 2001, p. 116)</a:t>
            </a:r>
            <a:endParaRPr lang="en-US" dirty="0"/>
          </a:p>
        </p:txBody>
      </p:sp>
    </p:spTree>
    <p:extLst>
      <p:ext uri="{BB962C8B-B14F-4D97-AF65-F5344CB8AC3E}">
        <p14:creationId xmlns:p14="http://schemas.microsoft.com/office/powerpoint/2010/main" val="1146253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012" y="432662"/>
            <a:ext cx="10512862" cy="1325563"/>
          </a:xfrm>
        </p:spPr>
        <p:txBody>
          <a:bodyPr/>
          <a:lstStyle/>
          <a:p>
            <a:r>
              <a:rPr lang="en-US" dirty="0" smtClean="0"/>
              <a:t>Methodology</a:t>
            </a:r>
            <a:endParaRPr lang="en-US" dirty="0"/>
          </a:p>
        </p:txBody>
      </p:sp>
      <p:sp>
        <p:nvSpPr>
          <p:cNvPr id="6" name="Content Placeholder 5"/>
          <p:cNvSpPr>
            <a:spLocks noGrp="1"/>
          </p:cNvSpPr>
          <p:nvPr>
            <p:ph idx="1"/>
          </p:nvPr>
        </p:nvSpPr>
        <p:spPr>
          <a:xfrm>
            <a:off x="665999" y="1905000"/>
            <a:ext cx="5866030" cy="3965575"/>
          </a:xfrm>
        </p:spPr>
        <p:txBody>
          <a:bodyPr>
            <a:normAutofit fontScale="70000" lnSpcReduction="20000"/>
          </a:bodyPr>
          <a:lstStyle/>
          <a:p>
            <a:pPr marL="0" lvl="0" indent="0" defTabSz="4389120">
              <a:lnSpc>
                <a:spcPct val="100000"/>
              </a:lnSpc>
              <a:spcBef>
                <a:spcPts val="0"/>
              </a:spcBef>
              <a:buNone/>
            </a:pPr>
            <a:r>
              <a:rPr lang="en-US" sz="4000" b="1" dirty="0">
                <a:solidFill>
                  <a:prstClr val="black"/>
                </a:solidFill>
              </a:rPr>
              <a:t>Participants:</a:t>
            </a:r>
          </a:p>
          <a:p>
            <a:pPr marL="571500" lvl="0" indent="-571500" defTabSz="4389120">
              <a:lnSpc>
                <a:spcPct val="100000"/>
              </a:lnSpc>
              <a:spcBef>
                <a:spcPts val="0"/>
              </a:spcBef>
              <a:buFont typeface="Arial"/>
              <a:buChar char="•"/>
            </a:pPr>
            <a:r>
              <a:rPr lang="en-US" sz="3600" dirty="0">
                <a:solidFill>
                  <a:prstClr val="black"/>
                </a:solidFill>
              </a:rPr>
              <a:t>Four students- three male and one female</a:t>
            </a:r>
          </a:p>
          <a:p>
            <a:pPr marL="571500" lvl="0" indent="-571500" defTabSz="4389120">
              <a:lnSpc>
                <a:spcPct val="100000"/>
              </a:lnSpc>
              <a:spcBef>
                <a:spcPts val="0"/>
              </a:spcBef>
              <a:buFont typeface="Arial"/>
              <a:buChar char="•"/>
            </a:pPr>
            <a:r>
              <a:rPr lang="en-US" sz="3600" dirty="0">
                <a:solidFill>
                  <a:prstClr val="black"/>
                </a:solidFill>
              </a:rPr>
              <a:t>Student pseudonyms: Katie, Gavin, Michael, and Eli</a:t>
            </a:r>
          </a:p>
          <a:p>
            <a:pPr marL="571500" lvl="0" indent="-571500" defTabSz="4389120">
              <a:lnSpc>
                <a:spcPct val="100000"/>
              </a:lnSpc>
              <a:spcBef>
                <a:spcPts val="0"/>
              </a:spcBef>
              <a:buFont typeface="Arial"/>
              <a:buChar char="•"/>
            </a:pPr>
            <a:r>
              <a:rPr lang="en-US" sz="3600" dirty="0">
                <a:solidFill>
                  <a:prstClr val="black"/>
                </a:solidFill>
              </a:rPr>
              <a:t>Transitioning from Grade 3 to Grade 4</a:t>
            </a:r>
            <a:endParaRPr lang="en-US" sz="4800" dirty="0">
              <a:solidFill>
                <a:prstClr val="black"/>
              </a:solidFill>
            </a:endParaRPr>
          </a:p>
          <a:p>
            <a:pPr marL="571500" lvl="0" indent="-571500" defTabSz="4389120">
              <a:lnSpc>
                <a:spcPct val="100000"/>
              </a:lnSpc>
              <a:spcBef>
                <a:spcPts val="0"/>
              </a:spcBef>
              <a:buFont typeface="Arial"/>
              <a:buChar char="•"/>
            </a:pPr>
            <a:r>
              <a:rPr lang="en-US" sz="3600" dirty="0">
                <a:solidFill>
                  <a:prstClr val="black"/>
                </a:solidFill>
              </a:rPr>
              <a:t>Each participated in a pre- and post- assessment interview (30 minutes each)</a:t>
            </a:r>
          </a:p>
          <a:p>
            <a:pPr marL="571500" lvl="0" indent="-571500" defTabSz="4389120">
              <a:lnSpc>
                <a:spcPct val="100000"/>
              </a:lnSpc>
              <a:spcBef>
                <a:spcPts val="0"/>
              </a:spcBef>
              <a:buFont typeface="Arial"/>
              <a:buChar char="•"/>
            </a:pPr>
            <a:r>
              <a:rPr lang="en-US" sz="3600" dirty="0" smtClean="0">
                <a:solidFill>
                  <a:prstClr val="black"/>
                </a:solidFill>
              </a:rPr>
              <a:t>Three </a:t>
            </a:r>
            <a:r>
              <a:rPr lang="en-US" sz="3600" dirty="0">
                <a:solidFill>
                  <a:prstClr val="black"/>
                </a:solidFill>
              </a:rPr>
              <a:t>students participated in all sessions, one student missed one </a:t>
            </a:r>
            <a:r>
              <a:rPr lang="en-US" sz="3600" dirty="0" smtClean="0">
                <a:solidFill>
                  <a:prstClr val="black"/>
                </a:solidFill>
              </a:rPr>
              <a:t>session</a:t>
            </a:r>
            <a:endParaRPr lang="en-US" sz="3600" dirty="0">
              <a:solidFill>
                <a:prstClr val="black"/>
              </a:solidFill>
            </a:endParaRPr>
          </a:p>
        </p:txBody>
      </p:sp>
      <p:pic>
        <p:nvPicPr>
          <p:cNvPr id="7" name="Picture 6"/>
          <p:cNvPicPr>
            <a:picLocks noChangeAspect="1"/>
          </p:cNvPicPr>
          <p:nvPr/>
        </p:nvPicPr>
        <p:blipFill>
          <a:blip r:embed="rId2"/>
          <a:stretch>
            <a:fillRect/>
          </a:stretch>
        </p:blipFill>
        <p:spPr>
          <a:xfrm>
            <a:off x="6524899" y="1588613"/>
            <a:ext cx="5349711" cy="4598347"/>
          </a:xfrm>
          <a:prstGeom prst="rect">
            <a:avLst/>
          </a:prstGeom>
        </p:spPr>
      </p:pic>
      <p:pic>
        <p:nvPicPr>
          <p:cNvPr id="10" name="Picture 9"/>
          <p:cNvPicPr>
            <a:picLocks noChangeAspect="1"/>
          </p:cNvPicPr>
          <p:nvPr/>
        </p:nvPicPr>
        <p:blipFill>
          <a:blip r:embed="rId3"/>
          <a:stretch>
            <a:fillRect/>
          </a:stretch>
        </p:blipFill>
        <p:spPr>
          <a:xfrm>
            <a:off x="8456612" y="3259388"/>
            <a:ext cx="2110139" cy="1298547"/>
          </a:xfrm>
          <a:prstGeom prst="rect">
            <a:avLst/>
          </a:prstGeom>
        </p:spPr>
      </p:pic>
    </p:spTree>
    <p:extLst>
      <p:ext uri="{BB962C8B-B14F-4D97-AF65-F5344CB8AC3E}">
        <p14:creationId xmlns:p14="http://schemas.microsoft.com/office/powerpoint/2010/main" val="160661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0874" y="233931"/>
            <a:ext cx="10769970" cy="1658198"/>
          </a:xfrm>
        </p:spPr>
        <p:txBody>
          <a:bodyPr/>
          <a:lstStyle/>
          <a:p>
            <a:r>
              <a:rPr lang="en-US" dirty="0" smtClean="0"/>
              <a:t>Methodology</a:t>
            </a:r>
            <a:endParaRPr lang="en-US" dirty="0"/>
          </a:p>
        </p:txBody>
      </p:sp>
      <p:pic>
        <p:nvPicPr>
          <p:cNvPr id="4" name="Content Placeholder 3"/>
          <p:cNvPicPr>
            <a:picLocks noGrp="1" noChangeAspect="1"/>
          </p:cNvPicPr>
          <p:nvPr>
            <p:ph sz="half" idx="1"/>
          </p:nvPr>
        </p:nvPicPr>
        <p:blipFill>
          <a:blip r:embed="rId2"/>
          <a:stretch>
            <a:fillRect/>
          </a:stretch>
        </p:blipFill>
        <p:spPr>
          <a:xfrm>
            <a:off x="379412" y="1520915"/>
            <a:ext cx="5200102" cy="2667912"/>
          </a:xfrm>
          <a:prstGeom prst="rect">
            <a:avLst/>
          </a:prstGeom>
        </p:spPr>
      </p:pic>
      <p:pic>
        <p:nvPicPr>
          <p:cNvPr id="5" name="Picture 4"/>
          <p:cNvPicPr>
            <a:picLocks noChangeAspect="1"/>
          </p:cNvPicPr>
          <p:nvPr/>
        </p:nvPicPr>
        <p:blipFill>
          <a:blip r:embed="rId3"/>
          <a:stretch>
            <a:fillRect/>
          </a:stretch>
        </p:blipFill>
        <p:spPr>
          <a:xfrm>
            <a:off x="5865812" y="152400"/>
            <a:ext cx="5200102" cy="992887"/>
          </a:xfrm>
          <a:prstGeom prst="rect">
            <a:avLst/>
          </a:prstGeom>
        </p:spPr>
      </p:pic>
      <p:pic>
        <p:nvPicPr>
          <p:cNvPr id="6" name="Picture 5"/>
          <p:cNvPicPr>
            <a:picLocks noChangeAspect="1"/>
          </p:cNvPicPr>
          <p:nvPr/>
        </p:nvPicPr>
        <p:blipFill>
          <a:blip r:embed="rId4"/>
          <a:stretch>
            <a:fillRect/>
          </a:stretch>
        </p:blipFill>
        <p:spPr>
          <a:xfrm>
            <a:off x="5893836" y="2066696"/>
            <a:ext cx="5209711" cy="1032960"/>
          </a:xfrm>
          <a:prstGeom prst="rect">
            <a:avLst/>
          </a:prstGeom>
        </p:spPr>
      </p:pic>
      <p:pic>
        <p:nvPicPr>
          <p:cNvPr id="7" name="Picture 6"/>
          <p:cNvPicPr>
            <a:picLocks noChangeAspect="1"/>
          </p:cNvPicPr>
          <p:nvPr/>
        </p:nvPicPr>
        <p:blipFill>
          <a:blip r:embed="rId5"/>
          <a:stretch>
            <a:fillRect/>
          </a:stretch>
        </p:blipFill>
        <p:spPr>
          <a:xfrm>
            <a:off x="923907" y="4188827"/>
            <a:ext cx="4111111" cy="1003666"/>
          </a:xfrm>
          <a:prstGeom prst="rect">
            <a:avLst/>
          </a:prstGeom>
        </p:spPr>
      </p:pic>
      <p:pic>
        <p:nvPicPr>
          <p:cNvPr id="11" name="Picture 10"/>
          <p:cNvPicPr>
            <a:picLocks noChangeAspect="1"/>
          </p:cNvPicPr>
          <p:nvPr/>
        </p:nvPicPr>
        <p:blipFill>
          <a:blip r:embed="rId6"/>
          <a:stretch>
            <a:fillRect/>
          </a:stretch>
        </p:blipFill>
        <p:spPr>
          <a:xfrm>
            <a:off x="6375586" y="1145287"/>
            <a:ext cx="4246212" cy="921409"/>
          </a:xfrm>
          <a:prstGeom prst="rect">
            <a:avLst/>
          </a:prstGeom>
        </p:spPr>
      </p:pic>
      <p:pic>
        <p:nvPicPr>
          <p:cNvPr id="12" name="Picture 11"/>
          <p:cNvPicPr>
            <a:picLocks noChangeAspect="1"/>
          </p:cNvPicPr>
          <p:nvPr/>
        </p:nvPicPr>
        <p:blipFill>
          <a:blip r:embed="rId7"/>
          <a:stretch>
            <a:fillRect/>
          </a:stretch>
        </p:blipFill>
        <p:spPr>
          <a:xfrm>
            <a:off x="6486234" y="2971800"/>
            <a:ext cx="4024913" cy="755030"/>
          </a:xfrm>
          <a:prstGeom prst="rect">
            <a:avLst/>
          </a:prstGeom>
        </p:spPr>
      </p:pic>
      <p:pic>
        <p:nvPicPr>
          <p:cNvPr id="13" name="Picture 12"/>
          <p:cNvPicPr>
            <a:picLocks noChangeAspect="1"/>
          </p:cNvPicPr>
          <p:nvPr/>
        </p:nvPicPr>
        <p:blipFill>
          <a:blip r:embed="rId8"/>
          <a:stretch>
            <a:fillRect/>
          </a:stretch>
        </p:blipFill>
        <p:spPr>
          <a:xfrm>
            <a:off x="5860675" y="3998994"/>
            <a:ext cx="5490169" cy="796768"/>
          </a:xfrm>
          <a:prstGeom prst="rect">
            <a:avLst/>
          </a:prstGeom>
        </p:spPr>
      </p:pic>
      <p:pic>
        <p:nvPicPr>
          <p:cNvPr id="14" name="Picture 13"/>
          <p:cNvPicPr>
            <a:picLocks noChangeAspect="1"/>
          </p:cNvPicPr>
          <p:nvPr/>
        </p:nvPicPr>
        <p:blipFill>
          <a:blip r:embed="rId9"/>
          <a:stretch>
            <a:fillRect/>
          </a:stretch>
        </p:blipFill>
        <p:spPr>
          <a:xfrm>
            <a:off x="5729352" y="4795762"/>
            <a:ext cx="5631936" cy="1641037"/>
          </a:xfrm>
          <a:prstGeom prst="rect">
            <a:avLst/>
          </a:prstGeom>
        </p:spPr>
      </p:pic>
    </p:spTree>
    <p:extLst>
      <p:ext uri="{BB962C8B-B14F-4D97-AF65-F5344CB8AC3E}">
        <p14:creationId xmlns:p14="http://schemas.microsoft.com/office/powerpoint/2010/main" val="1525800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3212" y="320939"/>
            <a:ext cx="10512862" cy="1325563"/>
          </a:xfrm>
        </p:spPr>
        <p:txBody>
          <a:bodyPr/>
          <a:lstStyle/>
          <a:p>
            <a:r>
              <a:rPr lang="en-US" dirty="0" smtClean="0"/>
              <a:t>Initial Assessment Results </a:t>
            </a:r>
            <a:endParaRPr lang="en-US" dirty="0"/>
          </a:p>
        </p:txBody>
      </p:sp>
      <p:sp>
        <p:nvSpPr>
          <p:cNvPr id="10" name="TextBox 9"/>
          <p:cNvSpPr txBox="1"/>
          <p:nvPr/>
        </p:nvSpPr>
        <p:spPr>
          <a:xfrm>
            <a:off x="531812" y="1356137"/>
            <a:ext cx="10820400" cy="3262432"/>
          </a:xfrm>
          <a:prstGeom prst="rect">
            <a:avLst/>
          </a:prstGeom>
          <a:noFill/>
        </p:spPr>
        <p:txBody>
          <a:bodyPr wrap="square" rtlCol="0">
            <a:spAutoFit/>
          </a:bodyPr>
          <a:lstStyle/>
          <a:p>
            <a:r>
              <a:rPr lang="en-US" sz="2400" dirty="0"/>
              <a:t>Students showed varying strengths in procedural fluency, but all lacked conceptual understanding to some degree</a:t>
            </a:r>
            <a:r>
              <a:rPr lang="en-US" sz="2400" dirty="0" smtClean="0"/>
              <a:t>.</a:t>
            </a:r>
          </a:p>
          <a:p>
            <a:endParaRPr lang="en-US" sz="2400" dirty="0"/>
          </a:p>
          <a:p>
            <a:r>
              <a:rPr lang="en-US" sz="2400" dirty="0"/>
              <a:t>Students performed traditional addition and subtraction algorithms correctly but were unable to explain their thinking with drawings or manipulatives</a:t>
            </a:r>
            <a:r>
              <a:rPr lang="en-US" sz="2400" dirty="0" smtClean="0"/>
              <a:t>.</a:t>
            </a:r>
          </a:p>
          <a:p>
            <a:endParaRPr lang="en-US" sz="2400" dirty="0" smtClean="0"/>
          </a:p>
          <a:p>
            <a:r>
              <a:rPr lang="en-US" sz="2400" dirty="0" smtClean="0"/>
              <a:t>For example:</a:t>
            </a:r>
          </a:p>
          <a:p>
            <a:r>
              <a:rPr lang="en-US" sz="2000" dirty="0" smtClean="0"/>
              <a:t>Task: </a:t>
            </a:r>
            <a:r>
              <a:rPr lang="en-US" sz="2000" dirty="0"/>
              <a:t>Use manipulative to show 213.</a:t>
            </a:r>
          </a:p>
          <a:p>
            <a:endParaRPr lang="en-US" dirty="0"/>
          </a:p>
        </p:txBody>
      </p:sp>
      <p:pic>
        <p:nvPicPr>
          <p:cNvPr id="11" name="Picture 10"/>
          <p:cNvPicPr>
            <a:picLocks noChangeAspect="1"/>
          </p:cNvPicPr>
          <p:nvPr/>
        </p:nvPicPr>
        <p:blipFill>
          <a:blip r:embed="rId2"/>
          <a:stretch>
            <a:fillRect/>
          </a:stretch>
        </p:blipFill>
        <p:spPr>
          <a:xfrm>
            <a:off x="546266" y="4336917"/>
            <a:ext cx="4352921" cy="1316850"/>
          </a:xfrm>
          <a:prstGeom prst="rect">
            <a:avLst/>
          </a:prstGeom>
        </p:spPr>
      </p:pic>
      <p:pic>
        <p:nvPicPr>
          <p:cNvPr id="14" name="Picture 13"/>
          <p:cNvPicPr>
            <a:picLocks noChangeAspect="1"/>
          </p:cNvPicPr>
          <p:nvPr/>
        </p:nvPicPr>
        <p:blipFill>
          <a:blip r:embed="rId3"/>
          <a:stretch>
            <a:fillRect/>
          </a:stretch>
        </p:blipFill>
        <p:spPr>
          <a:xfrm>
            <a:off x="5086094" y="4373012"/>
            <a:ext cx="6100099" cy="1109109"/>
          </a:xfrm>
          <a:prstGeom prst="rect">
            <a:avLst/>
          </a:prstGeom>
        </p:spPr>
      </p:pic>
    </p:spTree>
    <p:extLst>
      <p:ext uri="{BB962C8B-B14F-4D97-AF65-F5344CB8AC3E}">
        <p14:creationId xmlns:p14="http://schemas.microsoft.com/office/powerpoint/2010/main" val="2871926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Initial Assessment Results </a:t>
            </a:r>
            <a:endParaRPr lang="en-US" dirty="0"/>
          </a:p>
        </p:txBody>
      </p:sp>
      <p:sp>
        <p:nvSpPr>
          <p:cNvPr id="5" name="Rectangle 4"/>
          <p:cNvSpPr/>
          <p:nvPr/>
        </p:nvSpPr>
        <p:spPr>
          <a:xfrm>
            <a:off x="753302" y="1690689"/>
            <a:ext cx="10751310" cy="461665"/>
          </a:xfrm>
          <a:prstGeom prst="rect">
            <a:avLst/>
          </a:prstGeom>
        </p:spPr>
        <p:txBody>
          <a:bodyPr wrap="square">
            <a:spAutoFit/>
          </a:bodyPr>
          <a:lstStyle/>
          <a:p>
            <a:r>
              <a:rPr lang="en-US" sz="2400" b="1" dirty="0"/>
              <a:t>Task: </a:t>
            </a:r>
            <a:r>
              <a:rPr lang="en-US" sz="2400" dirty="0"/>
              <a:t>Solve the following problem with an algorithm and explain your thinking. </a:t>
            </a:r>
          </a:p>
        </p:txBody>
      </p:sp>
      <p:pic>
        <p:nvPicPr>
          <p:cNvPr id="6" name="Picture 5"/>
          <p:cNvPicPr>
            <a:picLocks noChangeAspect="1"/>
          </p:cNvPicPr>
          <p:nvPr/>
        </p:nvPicPr>
        <p:blipFill>
          <a:blip r:embed="rId2"/>
          <a:stretch>
            <a:fillRect/>
          </a:stretch>
        </p:blipFill>
        <p:spPr>
          <a:xfrm>
            <a:off x="989012" y="2400004"/>
            <a:ext cx="4401409" cy="3912363"/>
          </a:xfrm>
          <a:prstGeom prst="rect">
            <a:avLst/>
          </a:prstGeom>
        </p:spPr>
      </p:pic>
      <p:pic>
        <p:nvPicPr>
          <p:cNvPr id="8" name="Picture 7"/>
          <p:cNvPicPr>
            <a:picLocks noChangeAspect="1"/>
          </p:cNvPicPr>
          <p:nvPr/>
        </p:nvPicPr>
        <p:blipFill>
          <a:blip r:embed="rId3"/>
          <a:stretch>
            <a:fillRect/>
          </a:stretch>
        </p:blipFill>
        <p:spPr>
          <a:xfrm>
            <a:off x="5789612" y="2551330"/>
            <a:ext cx="5225877" cy="1804855"/>
          </a:xfrm>
          <a:prstGeom prst="rect">
            <a:avLst/>
          </a:prstGeom>
        </p:spPr>
      </p:pic>
      <p:sp>
        <p:nvSpPr>
          <p:cNvPr id="10" name="TextBox 9"/>
          <p:cNvSpPr txBox="1"/>
          <p:nvPr/>
        </p:nvSpPr>
        <p:spPr>
          <a:xfrm>
            <a:off x="5789612" y="4332875"/>
            <a:ext cx="5684445" cy="1938992"/>
          </a:xfrm>
          <a:prstGeom prst="rect">
            <a:avLst/>
          </a:prstGeom>
          <a:noFill/>
        </p:spPr>
        <p:txBody>
          <a:bodyPr wrap="square" rtlCol="0">
            <a:spAutoFit/>
          </a:bodyPr>
          <a:lstStyle/>
          <a:p>
            <a:r>
              <a:rPr lang="en-US" sz="2000" dirty="0" smtClean="0"/>
              <a:t>Michael demonstrated strength in procedural fluency </a:t>
            </a:r>
            <a:r>
              <a:rPr lang="en-US" sz="2000" smtClean="0"/>
              <a:t>by </a:t>
            </a:r>
            <a:r>
              <a:rPr lang="en-US" sz="2000" smtClean="0"/>
              <a:t>correctly </a:t>
            </a:r>
            <a:r>
              <a:rPr lang="en-US" sz="2000" dirty="0" smtClean="0"/>
              <a:t>solving the standard algorithm. </a:t>
            </a:r>
          </a:p>
          <a:p>
            <a:endParaRPr lang="en-US" sz="2000" dirty="0"/>
          </a:p>
          <a:p>
            <a:r>
              <a:rPr lang="en-US" sz="2000" dirty="0" smtClean="0"/>
              <a:t>In his explanation, he did not show a clear understanding of the value in the digit 4 in 40 and he digit 2 in 20. </a:t>
            </a:r>
            <a:endParaRPr lang="en-US" sz="2000" dirty="0"/>
          </a:p>
        </p:txBody>
      </p:sp>
    </p:spTree>
    <p:extLst>
      <p:ext uri="{BB962C8B-B14F-4D97-AF65-F5344CB8AC3E}">
        <p14:creationId xmlns:p14="http://schemas.microsoft.com/office/powerpoint/2010/main" val="3608469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2" y="210003"/>
            <a:ext cx="10769970" cy="1658198"/>
          </a:xfrm>
        </p:spPr>
        <p:txBody>
          <a:bodyPr/>
          <a:lstStyle/>
          <a:p>
            <a:r>
              <a:rPr lang="en-US" dirty="0" smtClean="0"/>
              <a:t>Base-Ten Representations- Cluster 1</a:t>
            </a:r>
            <a:endParaRPr lang="en-US" dirty="0"/>
          </a:p>
        </p:txBody>
      </p:sp>
      <p:sp>
        <p:nvSpPr>
          <p:cNvPr id="3" name="Content Placeholder 2"/>
          <p:cNvSpPr>
            <a:spLocks noGrp="1"/>
          </p:cNvSpPr>
          <p:nvPr>
            <p:ph sz="half" idx="1"/>
          </p:nvPr>
        </p:nvSpPr>
        <p:spPr>
          <a:xfrm>
            <a:off x="837982" y="1356012"/>
            <a:ext cx="10512862" cy="4351338"/>
          </a:xfrm>
        </p:spPr>
        <p:txBody>
          <a:bodyPr/>
          <a:lstStyle/>
          <a:p>
            <a:pPr marL="0" indent="0">
              <a:buNone/>
            </a:pPr>
            <a:r>
              <a:rPr lang="en-US" sz="2400" dirty="0" smtClean="0">
                <a:solidFill>
                  <a:prstClr val="black"/>
                </a:solidFill>
              </a:rPr>
              <a:t>Beginning </a:t>
            </a:r>
            <a:r>
              <a:rPr lang="en-US" sz="2400" dirty="0">
                <a:solidFill>
                  <a:prstClr val="black"/>
                </a:solidFill>
              </a:rPr>
              <a:t>lessons focused on students’ understandings of base-ten blocks. Students were asked to compare blocks, look for patterns, predict the next block and record these results on large chart paper in the correct place value order. </a:t>
            </a:r>
            <a:endParaRPr lang="en-US" dirty="0"/>
          </a:p>
        </p:txBody>
      </p:sp>
      <p:pic>
        <p:nvPicPr>
          <p:cNvPr id="5" name="Picture 4"/>
          <p:cNvPicPr>
            <a:picLocks noChangeAspect="1"/>
          </p:cNvPicPr>
          <p:nvPr/>
        </p:nvPicPr>
        <p:blipFill rotWithShape="1">
          <a:blip r:embed="rId2"/>
          <a:srcRect l="20197" r="1910"/>
          <a:stretch/>
        </p:blipFill>
        <p:spPr>
          <a:xfrm>
            <a:off x="756322" y="2514600"/>
            <a:ext cx="3810000" cy="3756422"/>
          </a:xfrm>
          <a:prstGeom prst="rect">
            <a:avLst/>
          </a:prstGeom>
        </p:spPr>
      </p:pic>
      <p:sp>
        <p:nvSpPr>
          <p:cNvPr id="6" name="TextBox 5"/>
          <p:cNvSpPr txBox="1"/>
          <p:nvPr/>
        </p:nvSpPr>
        <p:spPr>
          <a:xfrm>
            <a:off x="4758671" y="2466744"/>
            <a:ext cx="6858000" cy="1569660"/>
          </a:xfrm>
          <a:prstGeom prst="rect">
            <a:avLst/>
          </a:prstGeom>
          <a:noFill/>
        </p:spPr>
        <p:txBody>
          <a:bodyPr wrap="square" rtlCol="0">
            <a:spAutoFit/>
          </a:bodyPr>
          <a:lstStyle/>
          <a:p>
            <a:r>
              <a:rPr lang="en-US" sz="2400" dirty="0"/>
              <a:t>Students had trouble comparing different base 10 blocks to one another. Lack of understanding of “ten times greater” was a barrier, as shown in the dialog excerpt below:</a:t>
            </a:r>
          </a:p>
        </p:txBody>
      </p:sp>
      <p:pic>
        <p:nvPicPr>
          <p:cNvPr id="7" name="Picture 6"/>
          <p:cNvPicPr>
            <a:picLocks noChangeAspect="1"/>
          </p:cNvPicPr>
          <p:nvPr/>
        </p:nvPicPr>
        <p:blipFill>
          <a:blip r:embed="rId3"/>
          <a:stretch>
            <a:fillRect/>
          </a:stretch>
        </p:blipFill>
        <p:spPr>
          <a:xfrm>
            <a:off x="4797642" y="3946166"/>
            <a:ext cx="6819029" cy="1766006"/>
          </a:xfrm>
          <a:prstGeom prst="rect">
            <a:avLst/>
          </a:prstGeom>
        </p:spPr>
      </p:pic>
      <p:sp>
        <p:nvSpPr>
          <p:cNvPr id="8" name="TextBox 7"/>
          <p:cNvSpPr txBox="1"/>
          <p:nvPr/>
        </p:nvSpPr>
        <p:spPr>
          <a:xfrm>
            <a:off x="4797642" y="5592425"/>
            <a:ext cx="7011770" cy="830997"/>
          </a:xfrm>
          <a:prstGeom prst="rect">
            <a:avLst/>
          </a:prstGeom>
          <a:noFill/>
        </p:spPr>
        <p:txBody>
          <a:bodyPr wrap="square" rtlCol="0">
            <a:spAutoFit/>
          </a:bodyPr>
          <a:lstStyle/>
          <a:p>
            <a:r>
              <a:rPr lang="en-US" sz="2400" dirty="0"/>
              <a:t>Together students agreed that the hundreds flat was </a:t>
            </a:r>
          </a:p>
          <a:p>
            <a:r>
              <a:rPr lang="en-US" sz="2400" dirty="0"/>
              <a:t>nine times larger than the tens rod. </a:t>
            </a:r>
          </a:p>
        </p:txBody>
      </p:sp>
    </p:spTree>
    <p:extLst>
      <p:ext uri="{BB962C8B-B14F-4D97-AF65-F5344CB8AC3E}">
        <p14:creationId xmlns:p14="http://schemas.microsoft.com/office/powerpoint/2010/main" val="248990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2" y="264683"/>
            <a:ext cx="10769970" cy="1658198"/>
          </a:xfrm>
        </p:spPr>
        <p:txBody>
          <a:bodyPr/>
          <a:lstStyle/>
          <a:p>
            <a:r>
              <a:rPr lang="en-US" dirty="0" smtClean="0"/>
              <a:t>Multiplicative Comparison- Cluster 2</a:t>
            </a:r>
            <a:endParaRPr lang="en-US" dirty="0"/>
          </a:p>
        </p:txBody>
      </p:sp>
      <p:sp>
        <p:nvSpPr>
          <p:cNvPr id="3" name="Content Placeholder 2"/>
          <p:cNvSpPr>
            <a:spLocks noGrp="1"/>
          </p:cNvSpPr>
          <p:nvPr>
            <p:ph sz="half" idx="1"/>
          </p:nvPr>
        </p:nvSpPr>
        <p:spPr>
          <a:xfrm>
            <a:off x="837982" y="1524000"/>
            <a:ext cx="10512862" cy="4351338"/>
          </a:xfrm>
        </p:spPr>
        <p:txBody>
          <a:bodyPr/>
          <a:lstStyle/>
          <a:p>
            <a:pPr marL="0" indent="0">
              <a:buNone/>
            </a:pPr>
            <a:r>
              <a:rPr lang="en-US" b="1" dirty="0"/>
              <a:t>Task</a:t>
            </a:r>
            <a:r>
              <a:rPr lang="en-US" dirty="0"/>
              <a:t>: Researchers placed one Starburst on the table and asked students to make it five times greater. </a:t>
            </a:r>
            <a:endParaRPr lang="en-US" dirty="0" smtClean="0"/>
          </a:p>
          <a:p>
            <a:pPr marL="0" indent="0">
              <a:buNone/>
            </a:pPr>
            <a:endParaRPr lang="en-US" dirty="0"/>
          </a:p>
          <a:p>
            <a:pPr marL="0" indent="0">
              <a:buNone/>
            </a:pPr>
            <a:endParaRPr lang="en-US" dirty="0"/>
          </a:p>
          <a:p>
            <a:endParaRPr lang="en-US" dirty="0" smtClean="0"/>
          </a:p>
          <a:p>
            <a:pPr marL="0" indent="0">
              <a:buNone/>
            </a:pPr>
            <a:r>
              <a:rPr lang="en-US" dirty="0" smtClean="0"/>
              <a:t>Students </a:t>
            </a:r>
            <a:r>
              <a:rPr lang="en-US" dirty="0"/>
              <a:t>mimicked problems that only involved making one object an amount greater. </a:t>
            </a:r>
            <a:endParaRPr lang="en-US" dirty="0" smtClean="0"/>
          </a:p>
          <a:p>
            <a:pPr marL="0" indent="0">
              <a:buNone/>
            </a:pPr>
            <a:r>
              <a:rPr lang="en-US" sz="2800" b="1" dirty="0"/>
              <a:t>Task: </a:t>
            </a:r>
            <a:r>
              <a:rPr lang="en-US" sz="2800" dirty="0"/>
              <a:t>Researchers put a pile of three Starbursts and asked students to make it four times greater</a:t>
            </a:r>
            <a:endParaRPr lang="en-US" dirty="0"/>
          </a:p>
          <a:p>
            <a:pPr marL="0" indent="0">
              <a:buNone/>
            </a:pPr>
            <a:endParaRPr lang="en-US" dirty="0"/>
          </a:p>
          <a:p>
            <a:pPr marL="0" indent="0">
              <a:buNone/>
            </a:pPr>
            <a:endParaRPr lang="en-US" dirty="0"/>
          </a:p>
        </p:txBody>
      </p:sp>
      <p:pic>
        <p:nvPicPr>
          <p:cNvPr id="5" name="Picture 4"/>
          <p:cNvPicPr>
            <a:picLocks noChangeAspect="1"/>
          </p:cNvPicPr>
          <p:nvPr/>
        </p:nvPicPr>
        <p:blipFill>
          <a:blip r:embed="rId2"/>
          <a:stretch>
            <a:fillRect/>
          </a:stretch>
        </p:blipFill>
        <p:spPr>
          <a:xfrm>
            <a:off x="837982" y="2321761"/>
            <a:ext cx="6000714" cy="1176202"/>
          </a:xfrm>
          <a:prstGeom prst="rect">
            <a:avLst/>
          </a:prstGeom>
        </p:spPr>
      </p:pic>
      <p:pic>
        <p:nvPicPr>
          <p:cNvPr id="7" name="Picture 6"/>
          <p:cNvPicPr>
            <a:picLocks noChangeAspect="1"/>
          </p:cNvPicPr>
          <p:nvPr/>
        </p:nvPicPr>
        <p:blipFill>
          <a:blip r:embed="rId3"/>
          <a:stretch>
            <a:fillRect/>
          </a:stretch>
        </p:blipFill>
        <p:spPr>
          <a:xfrm>
            <a:off x="824362" y="5369326"/>
            <a:ext cx="7035394" cy="1012024"/>
          </a:xfrm>
          <a:prstGeom prst="rect">
            <a:avLst/>
          </a:prstGeom>
        </p:spPr>
      </p:pic>
    </p:spTree>
    <p:extLst>
      <p:ext uri="{BB962C8B-B14F-4D97-AF65-F5344CB8AC3E}">
        <p14:creationId xmlns:p14="http://schemas.microsoft.com/office/powerpoint/2010/main" val="3310305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Metropolitan">
  <a:themeElements>
    <a:clrScheme name="Metropolitan">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 xmlns:thm15="http://schemas.microsoft.com/office/thememl/2012/main" name="Metropolitan" id="{4C5440D6-04D2-4954-96CF-F251137069B2}" vid="{79CFCA13-9412-4290-BB4B-85112F88857B}"/>
    </a:ext>
  </a:extLst>
</a:theme>
</file>

<file path=ppt/theme/theme2.xml><?xml version="1.0" encoding="utf-8"?>
<a:theme xmlns:a="http://schemas.openxmlformats.org/drawingml/2006/main" name="Office Theme">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4722232B-9DED-49EA-BCCA-813199E0565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TM03457491[[fn=Metropolitan]]</Template>
  <TotalTime>0</TotalTime>
  <Words>942</Words>
  <Application>Microsoft Office PowerPoint</Application>
  <PresentationFormat>Custom</PresentationFormat>
  <Paragraphs>78</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Metropolitan</vt:lpstr>
      <vt:lpstr>An Exploration of Students’ Base- Ten Concepts</vt:lpstr>
      <vt:lpstr>Introduction </vt:lpstr>
      <vt:lpstr>Theoretical Framework </vt:lpstr>
      <vt:lpstr>Methodology</vt:lpstr>
      <vt:lpstr>Methodology</vt:lpstr>
      <vt:lpstr>Initial Assessment Results </vt:lpstr>
      <vt:lpstr>Initial Assessment Results </vt:lpstr>
      <vt:lpstr>Base-Ten Representations- Cluster 1</vt:lpstr>
      <vt:lpstr>Multiplicative Comparison- Cluster 2</vt:lpstr>
      <vt:lpstr>Grouping by Tens- Cluster 3</vt:lpstr>
      <vt:lpstr>Grouping by Tens – Cluster 3</vt:lpstr>
      <vt:lpstr>Post-Assessment Results</vt:lpstr>
      <vt:lpstr>Reflection and Discussion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2016-08-10T15:04:43Z</dcterms:created>
  <dcterms:modified xsi:type="dcterms:W3CDTF">2016-08-12T02:12:21Z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TC034605279991</vt:lpwstr>
  </property>
</Properties>
</file>