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2" r:id="rId7"/>
    <p:sldId id="266"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392"/>
    <a:srgbClr val="B004E6"/>
    <a:srgbClr val="F27712"/>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27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54B7F-1BA8-C442-B4E4-897851C812B7}" type="doc">
      <dgm:prSet loTypeId="urn:microsoft.com/office/officeart/2005/8/layout/hList6" loCatId="" qsTypeId="urn:microsoft.com/office/officeart/2005/8/quickstyle/simple4" qsCatId="simple" csTypeId="urn:microsoft.com/office/officeart/2005/8/colors/accent1_2" csCatId="accent1" phldr="1"/>
      <dgm:spPr/>
      <dgm:t>
        <a:bodyPr/>
        <a:lstStyle/>
        <a:p>
          <a:endParaRPr lang="en-US"/>
        </a:p>
      </dgm:t>
    </dgm:pt>
    <dgm:pt modelId="{304FE93D-5B86-DE42-9FA9-5392FC4EE466}">
      <dgm:prSet phldrT="[Text]" custT="1">
        <dgm:style>
          <a:lnRef idx="1">
            <a:schemeClr val="accent1"/>
          </a:lnRef>
          <a:fillRef idx="3">
            <a:schemeClr val="accent1"/>
          </a:fillRef>
          <a:effectRef idx="2">
            <a:schemeClr val="accent1"/>
          </a:effectRef>
          <a:fontRef idx="minor">
            <a:schemeClr val="lt1"/>
          </a:fontRef>
        </dgm:style>
      </dgm:prSet>
      <dgm:spPr>
        <a:solidFill>
          <a:srgbClr val="124392"/>
        </a:solidFill>
      </dgm:spPr>
      <dgm:t>
        <a:bodyPr/>
        <a:lstStyle/>
        <a:p>
          <a:r>
            <a:rPr lang="en-US" sz="2000" b="1" u="sng" dirty="0">
              <a:solidFill>
                <a:schemeClr val="tx1"/>
              </a:solidFill>
              <a:latin typeface="+mj-lt"/>
            </a:rPr>
            <a:t>Conceptual Understanding </a:t>
          </a:r>
        </a:p>
      </dgm:t>
    </dgm:pt>
    <dgm:pt modelId="{5B28F5FE-9F99-A944-91BA-04DFFC84F2A1}" type="parTrans" cxnId="{AC788E23-23CD-1343-AD8C-4DB7383C6980}">
      <dgm:prSet/>
      <dgm:spPr/>
      <dgm:t>
        <a:bodyPr/>
        <a:lstStyle/>
        <a:p>
          <a:endParaRPr lang="en-US"/>
        </a:p>
      </dgm:t>
    </dgm:pt>
    <dgm:pt modelId="{5CBFCCD4-A506-504A-8892-C886B005267D}" type="sibTrans" cxnId="{AC788E23-23CD-1343-AD8C-4DB7383C6980}">
      <dgm:prSet/>
      <dgm:spPr/>
      <dgm:t>
        <a:bodyPr/>
        <a:lstStyle/>
        <a:p>
          <a:endParaRPr lang="en-US"/>
        </a:p>
      </dgm:t>
    </dgm:pt>
    <dgm:pt modelId="{76157365-95F1-FE4B-906F-0019556A0D56}">
      <dgm:prSet phldrT="[Text]" custT="1">
        <dgm:style>
          <a:lnRef idx="1">
            <a:schemeClr val="accent2"/>
          </a:lnRef>
          <a:fillRef idx="3">
            <a:schemeClr val="accent2"/>
          </a:fillRef>
          <a:effectRef idx="2">
            <a:schemeClr val="accent2"/>
          </a:effectRef>
          <a:fontRef idx="minor">
            <a:schemeClr val="lt1"/>
          </a:fontRef>
        </dgm:style>
      </dgm:prSet>
      <dgm:spPr>
        <a:solidFill>
          <a:srgbClr val="C00000"/>
        </a:solidFill>
      </dgm:spPr>
      <dgm:t>
        <a:bodyPr/>
        <a:lstStyle/>
        <a:p>
          <a:r>
            <a:rPr lang="en-US" sz="2000" b="1" u="sng" dirty="0">
              <a:solidFill>
                <a:srgbClr val="000000"/>
              </a:solidFill>
              <a:latin typeface="+mj-lt"/>
            </a:rPr>
            <a:t>Procedural Fluency</a:t>
          </a:r>
        </a:p>
      </dgm:t>
    </dgm:pt>
    <dgm:pt modelId="{6A1437C5-8D4B-FD4E-BD16-EBDDB3A632D9}" type="parTrans" cxnId="{234AB49B-91AC-564B-897A-EF03EB9FCAA8}">
      <dgm:prSet/>
      <dgm:spPr/>
      <dgm:t>
        <a:bodyPr/>
        <a:lstStyle/>
        <a:p>
          <a:endParaRPr lang="en-US"/>
        </a:p>
      </dgm:t>
    </dgm:pt>
    <dgm:pt modelId="{93130235-B7B4-AC40-9DCD-847DAA7DBA0A}" type="sibTrans" cxnId="{234AB49B-91AC-564B-897A-EF03EB9FCAA8}">
      <dgm:prSet/>
      <dgm:spPr/>
      <dgm:t>
        <a:bodyPr/>
        <a:lstStyle/>
        <a:p>
          <a:endParaRPr lang="en-US"/>
        </a:p>
      </dgm:t>
    </dgm:pt>
    <dgm:pt modelId="{94B70F27-B844-9546-A112-539B13E47C2B}">
      <dgm:prSet phldrT="[Text]" custT="1">
        <dgm:style>
          <a:lnRef idx="1">
            <a:schemeClr val="accent4"/>
          </a:lnRef>
          <a:fillRef idx="3">
            <a:schemeClr val="accent4"/>
          </a:fillRef>
          <a:effectRef idx="2">
            <a:schemeClr val="accent4"/>
          </a:effectRef>
          <a:fontRef idx="minor">
            <a:schemeClr val="lt1"/>
          </a:fontRef>
        </dgm:style>
      </dgm:prSet>
      <dgm:spPr>
        <a:solidFill>
          <a:srgbClr val="B004E6"/>
        </a:solidFill>
      </dgm:spPr>
      <dgm:t>
        <a:bodyPr/>
        <a:lstStyle/>
        <a:p>
          <a:r>
            <a:rPr lang="en-US" sz="2000" b="1" u="sng" dirty="0">
              <a:solidFill>
                <a:srgbClr val="000000"/>
              </a:solidFill>
              <a:latin typeface="+mj-lt"/>
            </a:rPr>
            <a:t>Strategic Competence</a:t>
          </a:r>
        </a:p>
      </dgm:t>
    </dgm:pt>
    <dgm:pt modelId="{D246E21F-770F-6546-B0F3-D62A62766337}" type="parTrans" cxnId="{2BF409CB-9408-0043-97E1-000246B140AA}">
      <dgm:prSet/>
      <dgm:spPr/>
      <dgm:t>
        <a:bodyPr/>
        <a:lstStyle/>
        <a:p>
          <a:endParaRPr lang="en-US"/>
        </a:p>
      </dgm:t>
    </dgm:pt>
    <dgm:pt modelId="{F70B3805-8AEA-624B-A858-4277672D831C}" type="sibTrans" cxnId="{2BF409CB-9408-0043-97E1-000246B140AA}">
      <dgm:prSet/>
      <dgm:spPr/>
      <dgm:t>
        <a:bodyPr/>
        <a:lstStyle/>
        <a:p>
          <a:endParaRPr lang="en-US"/>
        </a:p>
      </dgm:t>
    </dgm:pt>
    <dgm:pt modelId="{5F251993-ABB8-7E46-BF98-B095CBE37B68}">
      <dgm:prSet phldrT="[Text]" custT="1">
        <dgm:style>
          <a:lnRef idx="1">
            <a:schemeClr val="accent6"/>
          </a:lnRef>
          <a:fillRef idx="3">
            <a:schemeClr val="accent6"/>
          </a:fillRef>
          <a:effectRef idx="2">
            <a:schemeClr val="accent6"/>
          </a:effectRef>
          <a:fontRef idx="minor">
            <a:schemeClr val="lt1"/>
          </a:fontRef>
        </dgm:style>
      </dgm:prSet>
      <dgm:spPr>
        <a:solidFill>
          <a:srgbClr val="F27712"/>
        </a:solidFill>
      </dgm:spPr>
      <dgm:t>
        <a:bodyPr/>
        <a:lstStyle/>
        <a:p>
          <a:r>
            <a:rPr lang="en-US" sz="2000" b="1" u="sng" dirty="0">
              <a:solidFill>
                <a:srgbClr val="000000"/>
              </a:solidFill>
              <a:latin typeface="+mj-lt"/>
            </a:rPr>
            <a:t>Adaptive Reasoning</a:t>
          </a:r>
        </a:p>
      </dgm:t>
    </dgm:pt>
    <dgm:pt modelId="{7D3A0242-E952-2D45-9186-3FF35C3C0083}" type="parTrans" cxnId="{8583F901-7552-814F-BDB8-DFB1BB435C9E}">
      <dgm:prSet/>
      <dgm:spPr/>
      <dgm:t>
        <a:bodyPr/>
        <a:lstStyle/>
        <a:p>
          <a:endParaRPr lang="en-US"/>
        </a:p>
      </dgm:t>
    </dgm:pt>
    <dgm:pt modelId="{5374F302-CBD3-FC44-8E9F-52012C512AC4}" type="sibTrans" cxnId="{8583F901-7552-814F-BDB8-DFB1BB435C9E}">
      <dgm:prSet/>
      <dgm:spPr/>
      <dgm:t>
        <a:bodyPr/>
        <a:lstStyle/>
        <a:p>
          <a:endParaRPr lang="en-US"/>
        </a:p>
      </dgm:t>
    </dgm:pt>
    <dgm:pt modelId="{58C30F6F-7CED-3D4C-B6BC-25BAA1C181CA}">
      <dgm:prSet custT="1">
        <dgm:style>
          <a:lnRef idx="1">
            <a:schemeClr val="accent3"/>
          </a:lnRef>
          <a:fillRef idx="3">
            <a:schemeClr val="accent3"/>
          </a:fillRef>
          <a:effectRef idx="2">
            <a:schemeClr val="accent3"/>
          </a:effectRef>
          <a:fontRef idx="minor">
            <a:schemeClr val="lt1"/>
          </a:fontRef>
        </dgm:style>
      </dgm:prSet>
      <dgm:spPr>
        <a:solidFill>
          <a:srgbClr val="92D050"/>
        </a:solidFill>
      </dgm:spPr>
      <dgm:t>
        <a:bodyPr/>
        <a:lstStyle/>
        <a:p>
          <a:r>
            <a:rPr lang="en-US" sz="2000" b="1" u="sng" dirty="0">
              <a:solidFill>
                <a:srgbClr val="000000"/>
              </a:solidFill>
              <a:latin typeface="+mj-lt"/>
            </a:rPr>
            <a:t>Productive Disposition </a:t>
          </a:r>
        </a:p>
      </dgm:t>
    </dgm:pt>
    <dgm:pt modelId="{2D4EA5AF-96EA-CE4C-B307-65D27115B0D3}" type="parTrans" cxnId="{B10DC9AD-C3EA-1A43-960F-EBD3B13C1228}">
      <dgm:prSet/>
      <dgm:spPr/>
      <dgm:t>
        <a:bodyPr/>
        <a:lstStyle/>
        <a:p>
          <a:endParaRPr lang="en-US"/>
        </a:p>
      </dgm:t>
    </dgm:pt>
    <dgm:pt modelId="{16E0AC76-0659-DC4D-B798-98FFD6F5C658}" type="sibTrans" cxnId="{B10DC9AD-C3EA-1A43-960F-EBD3B13C1228}">
      <dgm:prSet/>
      <dgm:spPr/>
      <dgm:t>
        <a:bodyPr/>
        <a:lstStyle/>
        <a:p>
          <a:endParaRPr lang="en-US"/>
        </a:p>
      </dgm:t>
    </dgm:pt>
    <dgm:pt modelId="{A6C5AABA-9B15-134D-A541-908574D1B3E5}">
      <dgm:prSet phldrT="[Text]" custT="1">
        <dgm:style>
          <a:lnRef idx="1">
            <a:schemeClr val="accent2"/>
          </a:lnRef>
          <a:fillRef idx="3">
            <a:schemeClr val="accent2"/>
          </a:fillRef>
          <a:effectRef idx="2">
            <a:schemeClr val="accent2"/>
          </a:effectRef>
          <a:fontRef idx="minor">
            <a:schemeClr val="lt1"/>
          </a:fontRef>
        </dgm:style>
      </dgm:prSet>
      <dgm:spPr>
        <a:solidFill>
          <a:srgbClr val="C00000"/>
        </a:solidFill>
      </dgm:spPr>
      <dgm:t>
        <a:bodyPr/>
        <a:lstStyle/>
        <a:p>
          <a:r>
            <a:rPr lang="en-US" sz="2000" dirty="0">
              <a:solidFill>
                <a:srgbClr val="000000"/>
              </a:solidFill>
              <a:latin typeface="+mj-lt"/>
            </a:rPr>
            <a:t>ability to carry out procedures accurately, flexibly, efficiently and appropriately</a:t>
          </a:r>
        </a:p>
      </dgm:t>
    </dgm:pt>
    <dgm:pt modelId="{AB98F738-3889-A74F-A077-66AFF9452F7B}" type="parTrans" cxnId="{A399386D-3E82-964B-AEA6-0EFC0F3FA3E3}">
      <dgm:prSet/>
      <dgm:spPr/>
      <dgm:t>
        <a:bodyPr/>
        <a:lstStyle/>
        <a:p>
          <a:endParaRPr lang="en-US"/>
        </a:p>
      </dgm:t>
    </dgm:pt>
    <dgm:pt modelId="{AAC41B5A-AD3C-BC41-A839-1E5FBE8D714A}" type="sibTrans" cxnId="{A399386D-3E82-964B-AEA6-0EFC0F3FA3E3}">
      <dgm:prSet/>
      <dgm:spPr/>
      <dgm:t>
        <a:bodyPr/>
        <a:lstStyle/>
        <a:p>
          <a:endParaRPr lang="en-US"/>
        </a:p>
      </dgm:t>
    </dgm:pt>
    <dgm:pt modelId="{EB30123B-C54F-3341-9A74-5B97A0F7A557}">
      <dgm:prSet phldrT="[Text]" custT="1">
        <dgm:style>
          <a:lnRef idx="1">
            <a:schemeClr val="accent4"/>
          </a:lnRef>
          <a:fillRef idx="3">
            <a:schemeClr val="accent4"/>
          </a:fillRef>
          <a:effectRef idx="2">
            <a:schemeClr val="accent4"/>
          </a:effectRef>
          <a:fontRef idx="minor">
            <a:schemeClr val="lt1"/>
          </a:fontRef>
        </dgm:style>
      </dgm:prSet>
      <dgm:spPr>
        <a:solidFill>
          <a:srgbClr val="B004E6"/>
        </a:solidFill>
      </dgm:spPr>
      <dgm:t>
        <a:bodyPr/>
        <a:lstStyle/>
        <a:p>
          <a:r>
            <a:rPr lang="en-US" sz="2000" dirty="0">
              <a:solidFill>
                <a:srgbClr val="000000"/>
              </a:solidFill>
              <a:latin typeface="+mj-lt"/>
            </a:rPr>
            <a:t>ability to formulate, represent and solve  mathematical problems</a:t>
          </a:r>
        </a:p>
      </dgm:t>
    </dgm:pt>
    <dgm:pt modelId="{45F86E1C-789B-434C-B616-5FFBCCD54BD9}" type="parTrans" cxnId="{3ABA1665-356C-9945-A7CD-F4AC42BC2745}">
      <dgm:prSet/>
      <dgm:spPr/>
      <dgm:t>
        <a:bodyPr/>
        <a:lstStyle/>
        <a:p>
          <a:endParaRPr lang="en-US"/>
        </a:p>
      </dgm:t>
    </dgm:pt>
    <dgm:pt modelId="{14C72D60-1684-2C4E-AD76-E9D369D69FD7}" type="sibTrans" cxnId="{3ABA1665-356C-9945-A7CD-F4AC42BC2745}">
      <dgm:prSet/>
      <dgm:spPr/>
      <dgm:t>
        <a:bodyPr/>
        <a:lstStyle/>
        <a:p>
          <a:endParaRPr lang="en-US"/>
        </a:p>
      </dgm:t>
    </dgm:pt>
    <dgm:pt modelId="{A19A41E7-613A-4B45-AFBF-42AEA1F1099E}">
      <dgm:prSet phldrT="[Text]" custT="1">
        <dgm:style>
          <a:lnRef idx="1">
            <a:schemeClr val="accent6"/>
          </a:lnRef>
          <a:fillRef idx="3">
            <a:schemeClr val="accent6"/>
          </a:fillRef>
          <a:effectRef idx="2">
            <a:schemeClr val="accent6"/>
          </a:effectRef>
          <a:fontRef idx="minor">
            <a:schemeClr val="lt1"/>
          </a:fontRef>
        </dgm:style>
      </dgm:prSet>
      <dgm:spPr>
        <a:solidFill>
          <a:srgbClr val="F27712"/>
        </a:solidFill>
      </dgm:spPr>
      <dgm:t>
        <a:bodyPr/>
        <a:lstStyle/>
        <a:p>
          <a:r>
            <a:rPr lang="en-US" sz="2000" dirty="0">
              <a:solidFill>
                <a:srgbClr val="000000"/>
              </a:solidFill>
              <a:latin typeface="+mj-lt"/>
            </a:rPr>
            <a:t>capacity for logical thought, reflection, explanation and justification</a:t>
          </a:r>
          <a:r>
            <a:rPr lang="en-US" sz="2000" dirty="0"/>
            <a:t> </a:t>
          </a:r>
        </a:p>
      </dgm:t>
    </dgm:pt>
    <dgm:pt modelId="{1BB0C8F0-07E4-8947-93D9-18A66C9E0A4E}" type="parTrans" cxnId="{35218587-A6CE-C946-B92E-EDFC72D4C998}">
      <dgm:prSet/>
      <dgm:spPr/>
      <dgm:t>
        <a:bodyPr/>
        <a:lstStyle/>
        <a:p>
          <a:endParaRPr lang="en-US"/>
        </a:p>
      </dgm:t>
    </dgm:pt>
    <dgm:pt modelId="{E9730AF0-FF96-2142-87AE-BDA22B2337D9}" type="sibTrans" cxnId="{35218587-A6CE-C946-B92E-EDFC72D4C998}">
      <dgm:prSet/>
      <dgm:spPr/>
      <dgm:t>
        <a:bodyPr/>
        <a:lstStyle/>
        <a:p>
          <a:endParaRPr lang="en-US"/>
        </a:p>
      </dgm:t>
    </dgm:pt>
    <dgm:pt modelId="{35E8850A-CAF9-8348-809C-C83006C506C0}">
      <dgm:prSet custT="1">
        <dgm:style>
          <a:lnRef idx="1">
            <a:schemeClr val="accent3"/>
          </a:lnRef>
          <a:fillRef idx="3">
            <a:schemeClr val="accent3"/>
          </a:fillRef>
          <a:effectRef idx="2">
            <a:schemeClr val="accent3"/>
          </a:effectRef>
          <a:fontRef idx="minor">
            <a:schemeClr val="lt1"/>
          </a:fontRef>
        </dgm:style>
      </dgm:prSet>
      <dgm:spPr>
        <a:solidFill>
          <a:srgbClr val="92D050"/>
        </a:solidFill>
      </dgm:spPr>
      <dgm:t>
        <a:bodyPr/>
        <a:lstStyle/>
        <a:p>
          <a:r>
            <a:rPr lang="en-US" sz="2000" dirty="0">
              <a:solidFill>
                <a:srgbClr val="000000"/>
              </a:solidFill>
              <a:latin typeface="+mj-lt"/>
            </a:rPr>
            <a:t>inclination to see mathematics as useful, sensible, and worthwhile, as well as belief in one’s ability</a:t>
          </a:r>
        </a:p>
      </dgm:t>
    </dgm:pt>
    <dgm:pt modelId="{506512C8-BC8F-684C-ABCB-9443AEEAE58C}" type="parTrans" cxnId="{3B75E73B-2F1C-2B4D-ABAF-B590465340C3}">
      <dgm:prSet/>
      <dgm:spPr/>
      <dgm:t>
        <a:bodyPr/>
        <a:lstStyle/>
        <a:p>
          <a:endParaRPr lang="en-US"/>
        </a:p>
      </dgm:t>
    </dgm:pt>
    <dgm:pt modelId="{38BC2CAA-4656-2A41-92ED-95C06A245413}" type="sibTrans" cxnId="{3B75E73B-2F1C-2B4D-ABAF-B590465340C3}">
      <dgm:prSet/>
      <dgm:spPr/>
      <dgm:t>
        <a:bodyPr/>
        <a:lstStyle/>
        <a:p>
          <a:endParaRPr lang="en-US"/>
        </a:p>
      </dgm:t>
    </dgm:pt>
    <dgm:pt modelId="{D8382C29-31D5-8F41-BE6C-ECDBD4125837}">
      <dgm:prSet phldrT="[Text]" custT="1">
        <dgm:style>
          <a:lnRef idx="1">
            <a:schemeClr val="accent1"/>
          </a:lnRef>
          <a:fillRef idx="3">
            <a:schemeClr val="accent1"/>
          </a:fillRef>
          <a:effectRef idx="2">
            <a:schemeClr val="accent1"/>
          </a:effectRef>
          <a:fontRef idx="minor">
            <a:schemeClr val="lt1"/>
          </a:fontRef>
        </dgm:style>
      </dgm:prSet>
      <dgm:spPr>
        <a:solidFill>
          <a:srgbClr val="124392"/>
        </a:solidFill>
      </dgm:spPr>
      <dgm:t>
        <a:bodyPr/>
        <a:lstStyle/>
        <a:p>
          <a:r>
            <a:rPr lang="en-US" sz="2000" dirty="0">
              <a:solidFill>
                <a:srgbClr val="000000"/>
              </a:solidFill>
              <a:latin typeface="+mj-lt"/>
            </a:rPr>
            <a:t>integrated and functional grasp of mathematical concepts which allows students to connect </a:t>
          </a:r>
          <a:r>
            <a:rPr lang="en-US" sz="2000" dirty="0" smtClean="0">
              <a:solidFill>
                <a:srgbClr val="000000"/>
              </a:solidFill>
              <a:latin typeface="+mj-lt"/>
            </a:rPr>
            <a:t>ideas</a:t>
          </a:r>
          <a:endParaRPr lang="en-US" sz="2000" dirty="0">
            <a:solidFill>
              <a:srgbClr val="000000"/>
            </a:solidFill>
            <a:latin typeface="+mj-lt"/>
          </a:endParaRPr>
        </a:p>
      </dgm:t>
    </dgm:pt>
    <dgm:pt modelId="{B9167A79-B55D-0441-A496-FE9474FF8673}" type="parTrans" cxnId="{A2631577-0B36-D54D-9AD9-EF11B647642C}">
      <dgm:prSet/>
      <dgm:spPr/>
      <dgm:t>
        <a:bodyPr/>
        <a:lstStyle/>
        <a:p>
          <a:endParaRPr lang="en-US"/>
        </a:p>
      </dgm:t>
    </dgm:pt>
    <dgm:pt modelId="{9A5BC5C5-E25C-7F43-91B1-C9E86E543AAE}" type="sibTrans" cxnId="{A2631577-0B36-D54D-9AD9-EF11B647642C}">
      <dgm:prSet/>
      <dgm:spPr/>
      <dgm:t>
        <a:bodyPr/>
        <a:lstStyle/>
        <a:p>
          <a:endParaRPr lang="en-US"/>
        </a:p>
      </dgm:t>
    </dgm:pt>
    <dgm:pt modelId="{E8E24652-AC8A-E64E-9193-1278035A38C3}" type="pres">
      <dgm:prSet presAssocID="{6E554B7F-1BA8-C442-B4E4-897851C812B7}" presName="Name0" presStyleCnt="0">
        <dgm:presLayoutVars>
          <dgm:dir/>
          <dgm:resizeHandles val="exact"/>
        </dgm:presLayoutVars>
      </dgm:prSet>
      <dgm:spPr/>
      <dgm:t>
        <a:bodyPr/>
        <a:lstStyle/>
        <a:p>
          <a:endParaRPr lang="en-US"/>
        </a:p>
      </dgm:t>
    </dgm:pt>
    <dgm:pt modelId="{F9A62638-B853-294E-AF1C-5435BD019A0F}" type="pres">
      <dgm:prSet presAssocID="{304FE93D-5B86-DE42-9FA9-5392FC4EE466}" presName="node" presStyleLbl="node1" presStyleIdx="0" presStyleCnt="5" custScaleX="113645">
        <dgm:presLayoutVars>
          <dgm:bulletEnabled val="1"/>
        </dgm:presLayoutVars>
      </dgm:prSet>
      <dgm:spPr/>
      <dgm:t>
        <a:bodyPr/>
        <a:lstStyle/>
        <a:p>
          <a:endParaRPr lang="en-US"/>
        </a:p>
      </dgm:t>
    </dgm:pt>
    <dgm:pt modelId="{D5DB2C81-ECAF-924D-9984-1237EEF80A66}" type="pres">
      <dgm:prSet presAssocID="{5CBFCCD4-A506-504A-8892-C886B005267D}" presName="sibTrans" presStyleCnt="0"/>
      <dgm:spPr/>
    </dgm:pt>
    <dgm:pt modelId="{76EAEC1B-EBAE-E44C-A4C3-80D2D2BBEC46}" type="pres">
      <dgm:prSet presAssocID="{76157365-95F1-FE4B-906F-0019556A0D56}" presName="node" presStyleLbl="node1" presStyleIdx="1" presStyleCnt="5" custScaleX="108160">
        <dgm:presLayoutVars>
          <dgm:bulletEnabled val="1"/>
        </dgm:presLayoutVars>
      </dgm:prSet>
      <dgm:spPr/>
      <dgm:t>
        <a:bodyPr/>
        <a:lstStyle/>
        <a:p>
          <a:endParaRPr lang="en-US"/>
        </a:p>
      </dgm:t>
    </dgm:pt>
    <dgm:pt modelId="{370344F1-35A1-3040-9792-F014CEEB3F10}" type="pres">
      <dgm:prSet presAssocID="{93130235-B7B4-AC40-9DCD-847DAA7DBA0A}" presName="sibTrans" presStyleCnt="0"/>
      <dgm:spPr/>
    </dgm:pt>
    <dgm:pt modelId="{9F42E2BF-E9DD-0040-8054-7F826D43464D}" type="pres">
      <dgm:prSet presAssocID="{94B70F27-B844-9546-A112-539B13E47C2B}" presName="node" presStyleLbl="node1" presStyleIdx="2" presStyleCnt="5">
        <dgm:presLayoutVars>
          <dgm:bulletEnabled val="1"/>
        </dgm:presLayoutVars>
      </dgm:prSet>
      <dgm:spPr/>
      <dgm:t>
        <a:bodyPr/>
        <a:lstStyle/>
        <a:p>
          <a:endParaRPr lang="en-US"/>
        </a:p>
      </dgm:t>
    </dgm:pt>
    <dgm:pt modelId="{18DB2CC5-EA7D-9B45-86A3-CB4E59B19CD2}" type="pres">
      <dgm:prSet presAssocID="{F70B3805-8AEA-624B-A858-4277672D831C}" presName="sibTrans" presStyleCnt="0"/>
      <dgm:spPr/>
    </dgm:pt>
    <dgm:pt modelId="{15B1F88C-340D-D943-B9E2-2CA014F165B9}" type="pres">
      <dgm:prSet presAssocID="{5F251993-ABB8-7E46-BF98-B095CBE37B68}" presName="node" presStyleLbl="node1" presStyleIdx="3" presStyleCnt="5">
        <dgm:presLayoutVars>
          <dgm:bulletEnabled val="1"/>
        </dgm:presLayoutVars>
      </dgm:prSet>
      <dgm:spPr/>
      <dgm:t>
        <a:bodyPr/>
        <a:lstStyle/>
        <a:p>
          <a:endParaRPr lang="en-US"/>
        </a:p>
      </dgm:t>
    </dgm:pt>
    <dgm:pt modelId="{563623D6-4244-4B4C-BA6C-60CC9CBE5511}" type="pres">
      <dgm:prSet presAssocID="{5374F302-CBD3-FC44-8E9F-52012C512AC4}" presName="sibTrans" presStyleCnt="0"/>
      <dgm:spPr/>
    </dgm:pt>
    <dgm:pt modelId="{0B2B8454-8EBD-7444-8F68-D5E7874254B0}" type="pres">
      <dgm:prSet presAssocID="{58C30F6F-7CED-3D4C-B6BC-25BAA1C181CA}" presName="node" presStyleLbl="node1" presStyleIdx="4" presStyleCnt="5">
        <dgm:presLayoutVars>
          <dgm:bulletEnabled val="1"/>
        </dgm:presLayoutVars>
      </dgm:prSet>
      <dgm:spPr/>
      <dgm:t>
        <a:bodyPr/>
        <a:lstStyle/>
        <a:p>
          <a:endParaRPr lang="en-US"/>
        </a:p>
      </dgm:t>
    </dgm:pt>
  </dgm:ptLst>
  <dgm:cxnLst>
    <dgm:cxn modelId="{2BF409CB-9408-0043-97E1-000246B140AA}" srcId="{6E554B7F-1BA8-C442-B4E4-897851C812B7}" destId="{94B70F27-B844-9546-A112-539B13E47C2B}" srcOrd="2" destOrd="0" parTransId="{D246E21F-770F-6546-B0F3-D62A62766337}" sibTransId="{F70B3805-8AEA-624B-A858-4277672D831C}"/>
    <dgm:cxn modelId="{8627F142-91F0-4D95-BC4F-B0EE89E275C0}" type="presOf" srcId="{5F251993-ABB8-7E46-BF98-B095CBE37B68}" destId="{15B1F88C-340D-D943-B9E2-2CA014F165B9}" srcOrd="0" destOrd="0" presId="urn:microsoft.com/office/officeart/2005/8/layout/hList6"/>
    <dgm:cxn modelId="{D1B341BA-7E19-4A78-84C0-4FEA77B2BC38}" type="presOf" srcId="{35E8850A-CAF9-8348-809C-C83006C506C0}" destId="{0B2B8454-8EBD-7444-8F68-D5E7874254B0}" srcOrd="0" destOrd="1" presId="urn:microsoft.com/office/officeart/2005/8/layout/hList6"/>
    <dgm:cxn modelId="{197A8D80-1D37-44D0-9CC8-F2411DD0784C}" type="presOf" srcId="{76157365-95F1-FE4B-906F-0019556A0D56}" destId="{76EAEC1B-EBAE-E44C-A4C3-80D2D2BBEC46}" srcOrd="0" destOrd="0" presId="urn:microsoft.com/office/officeart/2005/8/layout/hList6"/>
    <dgm:cxn modelId="{35218587-A6CE-C946-B92E-EDFC72D4C998}" srcId="{5F251993-ABB8-7E46-BF98-B095CBE37B68}" destId="{A19A41E7-613A-4B45-AFBF-42AEA1F1099E}" srcOrd="0" destOrd="0" parTransId="{1BB0C8F0-07E4-8947-93D9-18A66C9E0A4E}" sibTransId="{E9730AF0-FF96-2142-87AE-BDA22B2337D9}"/>
    <dgm:cxn modelId="{E18845C6-A4AC-4FBF-8A5D-BC197CD79418}" type="presOf" srcId="{EB30123B-C54F-3341-9A74-5B97A0F7A557}" destId="{9F42E2BF-E9DD-0040-8054-7F826D43464D}" srcOrd="0" destOrd="1" presId="urn:microsoft.com/office/officeart/2005/8/layout/hList6"/>
    <dgm:cxn modelId="{77C4A3CB-D5F8-40BA-9D39-CDC47279BD67}" type="presOf" srcId="{D8382C29-31D5-8F41-BE6C-ECDBD4125837}" destId="{F9A62638-B853-294E-AF1C-5435BD019A0F}" srcOrd="0" destOrd="1" presId="urn:microsoft.com/office/officeart/2005/8/layout/hList6"/>
    <dgm:cxn modelId="{AC788E23-23CD-1343-AD8C-4DB7383C6980}" srcId="{6E554B7F-1BA8-C442-B4E4-897851C812B7}" destId="{304FE93D-5B86-DE42-9FA9-5392FC4EE466}" srcOrd="0" destOrd="0" parTransId="{5B28F5FE-9F99-A944-91BA-04DFFC84F2A1}" sibTransId="{5CBFCCD4-A506-504A-8892-C886B005267D}"/>
    <dgm:cxn modelId="{C3981EA9-6D55-497C-AB5D-889513E13160}" type="presOf" srcId="{304FE93D-5B86-DE42-9FA9-5392FC4EE466}" destId="{F9A62638-B853-294E-AF1C-5435BD019A0F}" srcOrd="0" destOrd="0" presId="urn:microsoft.com/office/officeart/2005/8/layout/hList6"/>
    <dgm:cxn modelId="{3B75E73B-2F1C-2B4D-ABAF-B590465340C3}" srcId="{58C30F6F-7CED-3D4C-B6BC-25BAA1C181CA}" destId="{35E8850A-CAF9-8348-809C-C83006C506C0}" srcOrd="0" destOrd="0" parTransId="{506512C8-BC8F-684C-ABCB-9443AEEAE58C}" sibTransId="{38BC2CAA-4656-2A41-92ED-95C06A245413}"/>
    <dgm:cxn modelId="{234AB49B-91AC-564B-897A-EF03EB9FCAA8}" srcId="{6E554B7F-1BA8-C442-B4E4-897851C812B7}" destId="{76157365-95F1-FE4B-906F-0019556A0D56}" srcOrd="1" destOrd="0" parTransId="{6A1437C5-8D4B-FD4E-BD16-EBDDB3A632D9}" sibTransId="{93130235-B7B4-AC40-9DCD-847DAA7DBA0A}"/>
    <dgm:cxn modelId="{C631A79D-0569-4637-AA44-A83327B35799}" type="presOf" srcId="{58C30F6F-7CED-3D4C-B6BC-25BAA1C181CA}" destId="{0B2B8454-8EBD-7444-8F68-D5E7874254B0}" srcOrd="0" destOrd="0" presId="urn:microsoft.com/office/officeart/2005/8/layout/hList6"/>
    <dgm:cxn modelId="{3C44C06E-F6FE-4A9C-ADF9-F38CA8D681D3}" type="presOf" srcId="{6E554B7F-1BA8-C442-B4E4-897851C812B7}" destId="{E8E24652-AC8A-E64E-9193-1278035A38C3}" srcOrd="0" destOrd="0" presId="urn:microsoft.com/office/officeart/2005/8/layout/hList6"/>
    <dgm:cxn modelId="{3ABA1665-356C-9945-A7CD-F4AC42BC2745}" srcId="{94B70F27-B844-9546-A112-539B13E47C2B}" destId="{EB30123B-C54F-3341-9A74-5B97A0F7A557}" srcOrd="0" destOrd="0" parTransId="{45F86E1C-789B-434C-B616-5FFBCCD54BD9}" sibTransId="{14C72D60-1684-2C4E-AD76-E9D369D69FD7}"/>
    <dgm:cxn modelId="{D07165F6-F777-45A7-83D7-F68EC0D2FD99}" type="presOf" srcId="{94B70F27-B844-9546-A112-539B13E47C2B}" destId="{9F42E2BF-E9DD-0040-8054-7F826D43464D}" srcOrd="0" destOrd="0" presId="urn:microsoft.com/office/officeart/2005/8/layout/hList6"/>
    <dgm:cxn modelId="{A399386D-3E82-964B-AEA6-0EFC0F3FA3E3}" srcId="{76157365-95F1-FE4B-906F-0019556A0D56}" destId="{A6C5AABA-9B15-134D-A541-908574D1B3E5}" srcOrd="0" destOrd="0" parTransId="{AB98F738-3889-A74F-A077-66AFF9452F7B}" sibTransId="{AAC41B5A-AD3C-BC41-A839-1E5FBE8D714A}"/>
    <dgm:cxn modelId="{A2631577-0B36-D54D-9AD9-EF11B647642C}" srcId="{304FE93D-5B86-DE42-9FA9-5392FC4EE466}" destId="{D8382C29-31D5-8F41-BE6C-ECDBD4125837}" srcOrd="0" destOrd="0" parTransId="{B9167A79-B55D-0441-A496-FE9474FF8673}" sibTransId="{9A5BC5C5-E25C-7F43-91B1-C9E86E543AAE}"/>
    <dgm:cxn modelId="{8583F901-7552-814F-BDB8-DFB1BB435C9E}" srcId="{6E554B7F-1BA8-C442-B4E4-897851C812B7}" destId="{5F251993-ABB8-7E46-BF98-B095CBE37B68}" srcOrd="3" destOrd="0" parTransId="{7D3A0242-E952-2D45-9186-3FF35C3C0083}" sibTransId="{5374F302-CBD3-FC44-8E9F-52012C512AC4}"/>
    <dgm:cxn modelId="{F27B500A-DD06-48AA-84BA-E4BD460276E1}" type="presOf" srcId="{A6C5AABA-9B15-134D-A541-908574D1B3E5}" destId="{76EAEC1B-EBAE-E44C-A4C3-80D2D2BBEC46}" srcOrd="0" destOrd="1" presId="urn:microsoft.com/office/officeart/2005/8/layout/hList6"/>
    <dgm:cxn modelId="{B10DC9AD-C3EA-1A43-960F-EBD3B13C1228}" srcId="{6E554B7F-1BA8-C442-B4E4-897851C812B7}" destId="{58C30F6F-7CED-3D4C-B6BC-25BAA1C181CA}" srcOrd="4" destOrd="0" parTransId="{2D4EA5AF-96EA-CE4C-B307-65D27115B0D3}" sibTransId="{16E0AC76-0659-DC4D-B798-98FFD6F5C658}"/>
    <dgm:cxn modelId="{32AD634D-57D3-48B0-BE51-08D8C1F86820}" type="presOf" srcId="{A19A41E7-613A-4B45-AFBF-42AEA1F1099E}" destId="{15B1F88C-340D-D943-B9E2-2CA014F165B9}" srcOrd="0" destOrd="1" presId="urn:microsoft.com/office/officeart/2005/8/layout/hList6"/>
    <dgm:cxn modelId="{0CE7C1B7-5E91-4E56-AAF3-B2A914D7AA91}" type="presParOf" srcId="{E8E24652-AC8A-E64E-9193-1278035A38C3}" destId="{F9A62638-B853-294E-AF1C-5435BD019A0F}" srcOrd="0" destOrd="0" presId="urn:microsoft.com/office/officeart/2005/8/layout/hList6"/>
    <dgm:cxn modelId="{20791C35-62AC-4DBF-B6F9-86DF3E55E599}" type="presParOf" srcId="{E8E24652-AC8A-E64E-9193-1278035A38C3}" destId="{D5DB2C81-ECAF-924D-9984-1237EEF80A66}" srcOrd="1" destOrd="0" presId="urn:microsoft.com/office/officeart/2005/8/layout/hList6"/>
    <dgm:cxn modelId="{416BF4F5-A8A0-4F32-B5FC-E4F5D3AEA2CF}" type="presParOf" srcId="{E8E24652-AC8A-E64E-9193-1278035A38C3}" destId="{76EAEC1B-EBAE-E44C-A4C3-80D2D2BBEC46}" srcOrd="2" destOrd="0" presId="urn:microsoft.com/office/officeart/2005/8/layout/hList6"/>
    <dgm:cxn modelId="{C05A2644-0246-4AE2-91AE-85B8302A378C}" type="presParOf" srcId="{E8E24652-AC8A-E64E-9193-1278035A38C3}" destId="{370344F1-35A1-3040-9792-F014CEEB3F10}" srcOrd="3" destOrd="0" presId="urn:microsoft.com/office/officeart/2005/8/layout/hList6"/>
    <dgm:cxn modelId="{F7FFB079-0EA6-42E4-AB33-120C357EA680}" type="presParOf" srcId="{E8E24652-AC8A-E64E-9193-1278035A38C3}" destId="{9F42E2BF-E9DD-0040-8054-7F826D43464D}" srcOrd="4" destOrd="0" presId="urn:microsoft.com/office/officeart/2005/8/layout/hList6"/>
    <dgm:cxn modelId="{184579D8-2A1D-43A6-9459-FC2369CC2079}" type="presParOf" srcId="{E8E24652-AC8A-E64E-9193-1278035A38C3}" destId="{18DB2CC5-EA7D-9B45-86A3-CB4E59B19CD2}" srcOrd="5" destOrd="0" presId="urn:microsoft.com/office/officeart/2005/8/layout/hList6"/>
    <dgm:cxn modelId="{3572236F-40CD-45C8-BA0E-67045EB2CC89}" type="presParOf" srcId="{E8E24652-AC8A-E64E-9193-1278035A38C3}" destId="{15B1F88C-340D-D943-B9E2-2CA014F165B9}" srcOrd="6" destOrd="0" presId="urn:microsoft.com/office/officeart/2005/8/layout/hList6"/>
    <dgm:cxn modelId="{7ABDAF84-926E-4ACE-A276-DCEBA5D35955}" type="presParOf" srcId="{E8E24652-AC8A-E64E-9193-1278035A38C3}" destId="{563623D6-4244-4B4C-BA6C-60CC9CBE5511}" srcOrd="7" destOrd="0" presId="urn:microsoft.com/office/officeart/2005/8/layout/hList6"/>
    <dgm:cxn modelId="{984C7F20-8C22-4F52-9754-EFC5DF653746}" type="presParOf" srcId="{E8E24652-AC8A-E64E-9193-1278035A38C3}" destId="{0B2B8454-8EBD-7444-8F68-D5E7874254B0}"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205428C-292A-7149-B3D2-AADF286F2555}"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57FDFBF9-0249-184D-9F5B-437E8FCA9302}">
      <dgm:prSet phldrT="[Text]" custT="1">
        <dgm:style>
          <a:lnRef idx="1">
            <a:schemeClr val="accent3"/>
          </a:lnRef>
          <a:fillRef idx="2">
            <a:schemeClr val="accent3"/>
          </a:fillRef>
          <a:effectRef idx="1">
            <a:schemeClr val="accent3"/>
          </a:effectRef>
          <a:fontRef idx="minor">
            <a:schemeClr val="dk1"/>
          </a:fontRef>
        </dgm:style>
      </dgm:prSet>
      <dgm:spPr>
        <a:xfrm>
          <a:off x="2013198" y="691"/>
          <a:ext cx="1460003" cy="730001"/>
        </a:xfrm>
        <a:solidFill>
          <a:schemeClr val="bg1"/>
        </a:solidFill>
        <a:ln w="9525" cap="flat" cmpd="sng" algn="ctr">
          <a:solidFill>
            <a:srgbClr val="9BBB59">
              <a:shade val="95000"/>
              <a:satMod val="105000"/>
            </a:srgbClr>
          </a:solidFill>
          <a:prstDash val="solid"/>
        </a:ln>
        <a:effectLst>
          <a:glow rad="127000">
            <a:schemeClr val="accent1"/>
          </a:glow>
          <a:outerShdw blurRad="40000" dist="20000" dir="5400000" rotWithShape="0">
            <a:srgbClr val="000000">
              <a:alpha val="38000"/>
            </a:srgbClr>
          </a:outerShdw>
        </a:effectLst>
      </dgm:spPr>
      <dgm:t>
        <a:bodyPr/>
        <a:lstStyle/>
        <a:p>
          <a:r>
            <a:rPr lang="en-US" sz="2400" dirty="0">
              <a:solidFill>
                <a:sysClr val="windowText" lastClr="000000"/>
              </a:solidFill>
              <a:latin typeface="+mn-lt"/>
              <a:ea typeface="+mn-ea"/>
              <a:cs typeface="+mn-cs"/>
            </a:rPr>
            <a:t>Analyze students' assessments</a:t>
          </a:r>
        </a:p>
      </dgm:t>
    </dgm:pt>
    <dgm:pt modelId="{67AD8113-1B97-AC4B-BC99-9471D1D10D95}" type="parTrans" cxnId="{8533C401-EAFC-1946-A1BB-FF5A4E3DB47D}">
      <dgm:prSet/>
      <dgm:spPr/>
      <dgm:t>
        <a:bodyPr/>
        <a:lstStyle/>
        <a:p>
          <a:endParaRPr lang="en-US"/>
        </a:p>
      </dgm:t>
    </dgm:pt>
    <dgm:pt modelId="{4A85C7B9-9C5B-394E-84F8-F3451B0E39A5}" type="sibTrans" cxnId="{8533C401-EAFC-1946-A1BB-FF5A4E3DB47D}">
      <dgm:prSet>
        <dgm:style>
          <a:lnRef idx="1">
            <a:schemeClr val="accent5"/>
          </a:lnRef>
          <a:fillRef idx="3">
            <a:schemeClr val="accent5"/>
          </a:fillRef>
          <a:effectRef idx="2">
            <a:schemeClr val="accent5"/>
          </a:effectRef>
          <a:fontRef idx="minor">
            <a:schemeClr val="lt1"/>
          </a:fontRef>
        </dgm:style>
      </dgm:prSet>
      <dgm:spPr>
        <a:xfrm>
          <a:off x="1142990" y="88907"/>
          <a:ext cx="3200546" cy="3200546"/>
        </a:xfrm>
        <a:gradFill rotWithShape="1">
          <a:gsLst>
            <a:gs pos="60000">
              <a:srgbClr val="4BACC6">
                <a:tint val="100000"/>
                <a:shade val="100000"/>
                <a:satMod val="130000"/>
              </a:srgbClr>
            </a:gs>
            <a:gs pos="35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gm:spPr>
      <dgm:t>
        <a:bodyPr/>
        <a:lstStyle/>
        <a:p>
          <a:endParaRPr lang="en-US"/>
        </a:p>
      </dgm:t>
    </dgm:pt>
    <dgm:pt modelId="{B9889B0B-075E-D243-862C-282B93426D81}">
      <dgm:prSet phldrT="[Text]" custT="1">
        <dgm:style>
          <a:lnRef idx="1">
            <a:schemeClr val="accent3"/>
          </a:lnRef>
          <a:fillRef idx="2">
            <a:schemeClr val="accent3"/>
          </a:fillRef>
          <a:effectRef idx="1">
            <a:schemeClr val="accent3"/>
          </a:effectRef>
          <a:fontRef idx="minor">
            <a:schemeClr val="dk1"/>
          </a:fontRef>
        </dgm:style>
      </dgm:prSet>
      <dgm:spPr>
        <a:xfrm>
          <a:off x="3311236" y="943771"/>
          <a:ext cx="1460003" cy="730001"/>
        </a:xfrm>
        <a:solidFill>
          <a:schemeClr val="bg1"/>
        </a:solidFill>
        <a:ln w="9525" cap="flat" cmpd="sng" algn="ctr">
          <a:solidFill>
            <a:srgbClr val="9BBB59">
              <a:shade val="95000"/>
              <a:satMod val="105000"/>
            </a:srgbClr>
          </a:solidFill>
          <a:prstDash val="solid"/>
        </a:ln>
        <a:effectLst>
          <a:glow rad="127000">
            <a:schemeClr val="accent1"/>
          </a:glow>
          <a:outerShdw blurRad="40000" dist="20000" dir="5400000" rotWithShape="0">
            <a:srgbClr val="000000">
              <a:alpha val="38000"/>
            </a:srgbClr>
          </a:outerShdw>
        </a:effectLst>
      </dgm:spPr>
      <dgm:t>
        <a:bodyPr/>
        <a:lstStyle/>
        <a:p>
          <a:r>
            <a:rPr lang="en-US" sz="2400" dirty="0">
              <a:solidFill>
                <a:sysClr val="windowText" lastClr="000000"/>
              </a:solidFill>
              <a:latin typeface="+mn-lt"/>
              <a:ea typeface="+mn-ea"/>
              <a:cs typeface="+mn-cs"/>
            </a:rPr>
            <a:t>Establish appropriate learning goals</a:t>
          </a:r>
        </a:p>
      </dgm:t>
    </dgm:pt>
    <dgm:pt modelId="{746B5BC0-F23B-7C40-A80B-CD03803127BE}" type="parTrans" cxnId="{9CE7B7F7-7E95-2D42-BCB5-C4C6F9DDD07A}">
      <dgm:prSet/>
      <dgm:spPr/>
      <dgm:t>
        <a:bodyPr/>
        <a:lstStyle/>
        <a:p>
          <a:endParaRPr lang="en-US"/>
        </a:p>
      </dgm:t>
    </dgm:pt>
    <dgm:pt modelId="{807ED99D-74A2-194E-A25F-9080C72A02D9}" type="sibTrans" cxnId="{9CE7B7F7-7E95-2D42-BCB5-C4C6F9DDD07A}">
      <dgm:prSet/>
      <dgm:spPr/>
      <dgm:t>
        <a:bodyPr/>
        <a:lstStyle/>
        <a:p>
          <a:endParaRPr lang="en-US"/>
        </a:p>
      </dgm:t>
    </dgm:pt>
    <dgm:pt modelId="{1C439D12-74C0-D345-A6E0-5E94C7BFE50F}">
      <dgm:prSet phldrT="[Text]" custT="1">
        <dgm:style>
          <a:lnRef idx="1">
            <a:schemeClr val="accent3"/>
          </a:lnRef>
          <a:fillRef idx="2">
            <a:schemeClr val="accent3"/>
          </a:fillRef>
          <a:effectRef idx="1">
            <a:schemeClr val="accent3"/>
          </a:effectRef>
          <a:fontRef idx="minor">
            <a:schemeClr val="dk1"/>
          </a:fontRef>
        </dgm:style>
      </dgm:prSet>
      <dgm:spPr>
        <a:xfrm>
          <a:off x="2815429" y="2469707"/>
          <a:ext cx="1460003" cy="730001"/>
        </a:xfrm>
        <a:solidFill>
          <a:schemeClr val="bg1"/>
        </a:solidFill>
        <a:ln w="9525" cap="flat" cmpd="sng" algn="ctr">
          <a:solidFill>
            <a:srgbClr val="9BBB59">
              <a:shade val="95000"/>
              <a:satMod val="105000"/>
            </a:srgbClr>
          </a:solidFill>
          <a:prstDash val="solid"/>
        </a:ln>
        <a:effectLst>
          <a:glow rad="127000">
            <a:schemeClr val="accent1"/>
          </a:glow>
          <a:outerShdw blurRad="40000" dist="20000" dir="5400000" rotWithShape="0">
            <a:srgbClr val="000000">
              <a:alpha val="38000"/>
            </a:srgbClr>
          </a:outerShdw>
        </a:effectLst>
      </dgm:spPr>
      <dgm:t>
        <a:bodyPr/>
        <a:lstStyle/>
        <a:p>
          <a:r>
            <a:rPr lang="en-US" sz="2400" dirty="0" smtClean="0">
              <a:solidFill>
                <a:sysClr val="windowText" lastClr="000000"/>
              </a:solidFill>
              <a:latin typeface="+mn-lt"/>
              <a:ea typeface="+mn-ea"/>
              <a:cs typeface="+mn-cs"/>
            </a:rPr>
            <a:t>Select tasks to develop students</a:t>
          </a:r>
          <a:r>
            <a:rPr lang="en-US" sz="2400" dirty="0">
              <a:solidFill>
                <a:sysClr val="windowText" lastClr="000000"/>
              </a:solidFill>
              <a:latin typeface="+mn-lt"/>
              <a:ea typeface="+mn-ea"/>
              <a:cs typeface="+mn-cs"/>
            </a:rPr>
            <a:t>' </a:t>
          </a:r>
          <a:r>
            <a:rPr lang="en-US" sz="2400" dirty="0" smtClean="0">
              <a:solidFill>
                <a:sysClr val="windowText" lastClr="000000"/>
              </a:solidFill>
              <a:latin typeface="+mn-lt"/>
              <a:ea typeface="+mn-ea"/>
              <a:cs typeface="+mn-cs"/>
            </a:rPr>
            <a:t>thinking</a:t>
          </a:r>
          <a:endParaRPr lang="en-US" sz="2400" dirty="0">
            <a:solidFill>
              <a:sysClr val="windowText" lastClr="000000"/>
            </a:solidFill>
            <a:latin typeface="+mn-lt"/>
            <a:ea typeface="+mn-ea"/>
            <a:cs typeface="+mn-cs"/>
          </a:endParaRPr>
        </a:p>
      </dgm:t>
    </dgm:pt>
    <dgm:pt modelId="{17B001B2-9D0D-5341-AA23-BC9D8AB2418A}" type="parTrans" cxnId="{AA08604E-1947-B84D-8CE0-34881DF09FFA}">
      <dgm:prSet/>
      <dgm:spPr/>
      <dgm:t>
        <a:bodyPr/>
        <a:lstStyle/>
        <a:p>
          <a:endParaRPr lang="en-US"/>
        </a:p>
      </dgm:t>
    </dgm:pt>
    <dgm:pt modelId="{8BE04094-2C18-B94C-9A19-FE33E0FB1B81}" type="sibTrans" cxnId="{AA08604E-1947-B84D-8CE0-34881DF09FFA}">
      <dgm:prSet/>
      <dgm:spPr/>
      <dgm:t>
        <a:bodyPr/>
        <a:lstStyle/>
        <a:p>
          <a:endParaRPr lang="en-US"/>
        </a:p>
      </dgm:t>
    </dgm:pt>
    <dgm:pt modelId="{E3DAD143-0ACE-214C-931D-4E8236F6E173}">
      <dgm:prSet phldrT="[Text]" custT="1">
        <dgm:style>
          <a:lnRef idx="1">
            <a:schemeClr val="accent3"/>
          </a:lnRef>
          <a:fillRef idx="2">
            <a:schemeClr val="accent3"/>
          </a:fillRef>
          <a:effectRef idx="1">
            <a:schemeClr val="accent3"/>
          </a:effectRef>
          <a:fontRef idx="minor">
            <a:schemeClr val="dk1"/>
          </a:fontRef>
        </dgm:style>
      </dgm:prSet>
      <dgm:spPr>
        <a:xfrm>
          <a:off x="1210966" y="2469707"/>
          <a:ext cx="1460003" cy="730001"/>
        </a:xfrm>
        <a:solidFill>
          <a:schemeClr val="bg1"/>
        </a:solidFill>
        <a:ln w="9525" cap="flat" cmpd="sng" algn="ctr">
          <a:solidFill>
            <a:srgbClr val="9BBB59">
              <a:shade val="95000"/>
              <a:satMod val="105000"/>
            </a:srgbClr>
          </a:solidFill>
          <a:prstDash val="solid"/>
        </a:ln>
        <a:effectLst>
          <a:glow rad="127000">
            <a:schemeClr val="accent1"/>
          </a:glow>
          <a:outerShdw blurRad="40000" dist="20000" dir="5400000" rotWithShape="0">
            <a:srgbClr val="000000">
              <a:alpha val="38000"/>
            </a:srgbClr>
          </a:outerShdw>
        </a:effectLst>
      </dgm:spPr>
      <dgm:t>
        <a:bodyPr/>
        <a:lstStyle/>
        <a:p>
          <a:r>
            <a:rPr lang="en-US" sz="2400" dirty="0">
              <a:solidFill>
                <a:sysClr val="windowText" lastClr="000000"/>
              </a:solidFill>
              <a:latin typeface="+mn-lt"/>
              <a:ea typeface="+mn-ea"/>
              <a:cs typeface="+mn-cs"/>
            </a:rPr>
            <a:t>Pose selected tasks to group of students</a:t>
          </a:r>
        </a:p>
      </dgm:t>
    </dgm:pt>
    <dgm:pt modelId="{57B44623-BC87-C84E-9C2C-72993B2EE085}" type="parTrans" cxnId="{7E3539C9-42AA-9A4A-8EC8-1ADDDE8A7E40}">
      <dgm:prSet/>
      <dgm:spPr/>
      <dgm:t>
        <a:bodyPr/>
        <a:lstStyle/>
        <a:p>
          <a:endParaRPr lang="en-US"/>
        </a:p>
      </dgm:t>
    </dgm:pt>
    <dgm:pt modelId="{00D3FD52-A565-3A4E-847E-EBB531CFA796}" type="sibTrans" cxnId="{7E3539C9-42AA-9A4A-8EC8-1ADDDE8A7E40}">
      <dgm:prSet/>
      <dgm:spPr/>
      <dgm:t>
        <a:bodyPr/>
        <a:lstStyle/>
        <a:p>
          <a:endParaRPr lang="en-US"/>
        </a:p>
      </dgm:t>
    </dgm:pt>
    <dgm:pt modelId="{9E4E5B05-38D3-D14E-8EAE-C004A1E3E8E4}">
      <dgm:prSet phldrT="[Text]" custT="1">
        <dgm:style>
          <a:lnRef idx="1">
            <a:schemeClr val="accent3"/>
          </a:lnRef>
          <a:fillRef idx="2">
            <a:schemeClr val="accent3"/>
          </a:fillRef>
          <a:effectRef idx="1">
            <a:schemeClr val="accent3"/>
          </a:effectRef>
          <a:fontRef idx="minor">
            <a:schemeClr val="dk1"/>
          </a:fontRef>
        </dgm:style>
      </dgm:prSet>
      <dgm:spPr>
        <a:xfrm>
          <a:off x="715159" y="943771"/>
          <a:ext cx="1460003" cy="730001"/>
        </a:xfrm>
        <a:solidFill>
          <a:schemeClr val="bg1"/>
        </a:solidFill>
        <a:ln w="9525" cap="flat" cmpd="sng" algn="ctr">
          <a:solidFill>
            <a:srgbClr val="9BBB59">
              <a:shade val="95000"/>
              <a:satMod val="105000"/>
            </a:srgbClr>
          </a:solidFill>
          <a:prstDash val="solid"/>
        </a:ln>
        <a:effectLst>
          <a:glow rad="127000">
            <a:schemeClr val="accent1"/>
          </a:glow>
          <a:outerShdw blurRad="40000" dist="20000" dir="5400000" rotWithShape="0">
            <a:srgbClr val="000000">
              <a:alpha val="38000"/>
            </a:srgbClr>
          </a:outerShdw>
        </a:effectLst>
      </dgm:spPr>
      <dgm:t>
        <a:bodyPr/>
        <a:lstStyle/>
        <a:p>
          <a:r>
            <a:rPr lang="en-US" sz="2400" dirty="0">
              <a:solidFill>
                <a:sysClr val="windowText" lastClr="000000"/>
              </a:solidFill>
              <a:latin typeface="+mn-lt"/>
              <a:ea typeface="+mn-ea"/>
              <a:cs typeface="+mn-cs"/>
            </a:rPr>
            <a:t>Gather written and recorded data from interaction with students</a:t>
          </a:r>
        </a:p>
      </dgm:t>
    </dgm:pt>
    <dgm:pt modelId="{026C8D61-A2AB-3A4F-B3AC-ACD3EAB9992A}" type="parTrans" cxnId="{4FD74587-13E0-E749-A98F-35C61B3EE16C}">
      <dgm:prSet/>
      <dgm:spPr/>
      <dgm:t>
        <a:bodyPr/>
        <a:lstStyle/>
        <a:p>
          <a:endParaRPr lang="en-US"/>
        </a:p>
      </dgm:t>
    </dgm:pt>
    <dgm:pt modelId="{950D7807-C88A-2E41-9AC4-E18297C04FD1}" type="sibTrans" cxnId="{4FD74587-13E0-E749-A98F-35C61B3EE16C}">
      <dgm:prSet/>
      <dgm:spPr/>
      <dgm:t>
        <a:bodyPr/>
        <a:lstStyle/>
        <a:p>
          <a:endParaRPr lang="en-US"/>
        </a:p>
      </dgm:t>
    </dgm:pt>
    <dgm:pt modelId="{AF288B46-AAC9-3546-9621-B3A177751F34}" type="pres">
      <dgm:prSet presAssocID="{8205428C-292A-7149-B3D2-AADF286F2555}" presName="Name0" presStyleCnt="0">
        <dgm:presLayoutVars>
          <dgm:dir/>
          <dgm:resizeHandles val="exact"/>
        </dgm:presLayoutVars>
      </dgm:prSet>
      <dgm:spPr/>
      <dgm:t>
        <a:bodyPr/>
        <a:lstStyle/>
        <a:p>
          <a:endParaRPr lang="en-US"/>
        </a:p>
      </dgm:t>
    </dgm:pt>
    <dgm:pt modelId="{E000D3C4-29EC-0046-B19D-C297110C3CA9}" type="pres">
      <dgm:prSet presAssocID="{8205428C-292A-7149-B3D2-AADF286F2555}" presName="cycle" presStyleCnt="0"/>
      <dgm:spPr/>
    </dgm:pt>
    <dgm:pt modelId="{8F112468-3B72-2E43-B01E-48097317E5A0}" type="pres">
      <dgm:prSet presAssocID="{57FDFBF9-0249-184D-9F5B-437E8FCA9302}" presName="nodeFirstNode" presStyleLbl="node1" presStyleIdx="0" presStyleCnt="5">
        <dgm:presLayoutVars>
          <dgm:bulletEnabled val="1"/>
        </dgm:presLayoutVars>
      </dgm:prSet>
      <dgm:spPr>
        <a:prstGeom prst="roundRect">
          <a:avLst/>
        </a:prstGeom>
      </dgm:spPr>
      <dgm:t>
        <a:bodyPr/>
        <a:lstStyle/>
        <a:p>
          <a:endParaRPr lang="en-US"/>
        </a:p>
      </dgm:t>
    </dgm:pt>
    <dgm:pt modelId="{66B62D2C-FF33-7141-BE53-FB552AF43E98}" type="pres">
      <dgm:prSet presAssocID="{4A85C7B9-9C5B-394E-84F8-F3451B0E39A5}" presName="sibTransFirstNode" presStyleLbl="bgShp" presStyleIdx="0" presStyleCnt="1" custLinFactNeighborX="2" custLinFactNeighborY="3317"/>
      <dgm:spPr>
        <a:prstGeom prst="circularArrow">
          <a:avLst>
            <a:gd name="adj1" fmla="val 5544"/>
            <a:gd name="adj2" fmla="val 330680"/>
            <a:gd name="adj3" fmla="val 13835513"/>
            <a:gd name="adj4" fmla="val 17349805"/>
            <a:gd name="adj5" fmla="val 5757"/>
          </a:avLst>
        </a:prstGeom>
      </dgm:spPr>
      <dgm:t>
        <a:bodyPr/>
        <a:lstStyle/>
        <a:p>
          <a:endParaRPr lang="en-US"/>
        </a:p>
      </dgm:t>
    </dgm:pt>
    <dgm:pt modelId="{C3F4CF8C-6F8D-154C-814E-E8477D258BD2}" type="pres">
      <dgm:prSet presAssocID="{B9889B0B-075E-D243-862C-282B93426D81}" presName="nodeFollowingNodes" presStyleLbl="node1" presStyleIdx="1" presStyleCnt="5">
        <dgm:presLayoutVars>
          <dgm:bulletEnabled val="1"/>
        </dgm:presLayoutVars>
      </dgm:prSet>
      <dgm:spPr>
        <a:prstGeom prst="roundRect">
          <a:avLst/>
        </a:prstGeom>
      </dgm:spPr>
      <dgm:t>
        <a:bodyPr/>
        <a:lstStyle/>
        <a:p>
          <a:endParaRPr lang="en-US"/>
        </a:p>
      </dgm:t>
    </dgm:pt>
    <dgm:pt modelId="{02E4C6BE-CCDB-7046-BEDC-0CE198EB7CE3}" type="pres">
      <dgm:prSet presAssocID="{1C439D12-74C0-D345-A6E0-5E94C7BFE50F}" presName="nodeFollowingNodes" presStyleLbl="node1" presStyleIdx="2" presStyleCnt="5">
        <dgm:presLayoutVars>
          <dgm:bulletEnabled val="1"/>
        </dgm:presLayoutVars>
      </dgm:prSet>
      <dgm:spPr>
        <a:prstGeom prst="roundRect">
          <a:avLst/>
        </a:prstGeom>
      </dgm:spPr>
      <dgm:t>
        <a:bodyPr/>
        <a:lstStyle/>
        <a:p>
          <a:endParaRPr lang="en-US"/>
        </a:p>
      </dgm:t>
    </dgm:pt>
    <dgm:pt modelId="{6B3DBE21-D595-124F-B7B2-EAC5C4FF0D93}" type="pres">
      <dgm:prSet presAssocID="{E3DAD143-0ACE-214C-931D-4E8236F6E173}" presName="nodeFollowingNodes" presStyleLbl="node1" presStyleIdx="3" presStyleCnt="5">
        <dgm:presLayoutVars>
          <dgm:bulletEnabled val="1"/>
        </dgm:presLayoutVars>
      </dgm:prSet>
      <dgm:spPr>
        <a:prstGeom prst="roundRect">
          <a:avLst/>
        </a:prstGeom>
      </dgm:spPr>
      <dgm:t>
        <a:bodyPr/>
        <a:lstStyle/>
        <a:p>
          <a:endParaRPr lang="en-US"/>
        </a:p>
      </dgm:t>
    </dgm:pt>
    <dgm:pt modelId="{70873B72-67B4-D34C-8805-0395DC8E189C}" type="pres">
      <dgm:prSet presAssocID="{9E4E5B05-38D3-D14E-8EAE-C004A1E3E8E4}" presName="nodeFollowingNodes" presStyleLbl="node1" presStyleIdx="4" presStyleCnt="5">
        <dgm:presLayoutVars>
          <dgm:bulletEnabled val="1"/>
        </dgm:presLayoutVars>
      </dgm:prSet>
      <dgm:spPr>
        <a:prstGeom prst="roundRect">
          <a:avLst/>
        </a:prstGeom>
      </dgm:spPr>
      <dgm:t>
        <a:bodyPr/>
        <a:lstStyle/>
        <a:p>
          <a:endParaRPr lang="en-US"/>
        </a:p>
      </dgm:t>
    </dgm:pt>
  </dgm:ptLst>
  <dgm:cxnLst>
    <dgm:cxn modelId="{AA08604E-1947-B84D-8CE0-34881DF09FFA}" srcId="{8205428C-292A-7149-B3D2-AADF286F2555}" destId="{1C439D12-74C0-D345-A6E0-5E94C7BFE50F}" srcOrd="2" destOrd="0" parTransId="{17B001B2-9D0D-5341-AA23-BC9D8AB2418A}" sibTransId="{8BE04094-2C18-B94C-9A19-FE33E0FB1B81}"/>
    <dgm:cxn modelId="{EFB4CA06-52B5-4543-87A3-496298C5F4B1}" type="presOf" srcId="{1C439D12-74C0-D345-A6E0-5E94C7BFE50F}" destId="{02E4C6BE-CCDB-7046-BEDC-0CE198EB7CE3}" srcOrd="0" destOrd="0" presId="urn:microsoft.com/office/officeart/2005/8/layout/cycle3"/>
    <dgm:cxn modelId="{D1F658F3-55EC-4140-AE66-8BC364995A4E}" type="presOf" srcId="{57FDFBF9-0249-184D-9F5B-437E8FCA9302}" destId="{8F112468-3B72-2E43-B01E-48097317E5A0}" srcOrd="0" destOrd="0" presId="urn:microsoft.com/office/officeart/2005/8/layout/cycle3"/>
    <dgm:cxn modelId="{716F4792-9E77-4627-9FFE-3EF45692D4B3}" type="presOf" srcId="{9E4E5B05-38D3-D14E-8EAE-C004A1E3E8E4}" destId="{70873B72-67B4-D34C-8805-0395DC8E189C}" srcOrd="0" destOrd="0" presId="urn:microsoft.com/office/officeart/2005/8/layout/cycle3"/>
    <dgm:cxn modelId="{E5F476DB-8BB8-4D1C-89C1-E0AF7DB443FB}" type="presOf" srcId="{4A85C7B9-9C5B-394E-84F8-F3451B0E39A5}" destId="{66B62D2C-FF33-7141-BE53-FB552AF43E98}" srcOrd="0" destOrd="0" presId="urn:microsoft.com/office/officeart/2005/8/layout/cycle3"/>
    <dgm:cxn modelId="{4FD74587-13E0-E749-A98F-35C61B3EE16C}" srcId="{8205428C-292A-7149-B3D2-AADF286F2555}" destId="{9E4E5B05-38D3-D14E-8EAE-C004A1E3E8E4}" srcOrd="4" destOrd="0" parTransId="{026C8D61-A2AB-3A4F-B3AC-ACD3EAB9992A}" sibTransId="{950D7807-C88A-2E41-9AC4-E18297C04FD1}"/>
    <dgm:cxn modelId="{34265F62-530A-4C3C-84C0-406644854631}" type="presOf" srcId="{B9889B0B-075E-D243-862C-282B93426D81}" destId="{C3F4CF8C-6F8D-154C-814E-E8477D258BD2}" srcOrd="0" destOrd="0" presId="urn:microsoft.com/office/officeart/2005/8/layout/cycle3"/>
    <dgm:cxn modelId="{9CE7B7F7-7E95-2D42-BCB5-C4C6F9DDD07A}" srcId="{8205428C-292A-7149-B3D2-AADF286F2555}" destId="{B9889B0B-075E-D243-862C-282B93426D81}" srcOrd="1" destOrd="0" parTransId="{746B5BC0-F23B-7C40-A80B-CD03803127BE}" sibTransId="{807ED99D-74A2-194E-A25F-9080C72A02D9}"/>
    <dgm:cxn modelId="{7E3539C9-42AA-9A4A-8EC8-1ADDDE8A7E40}" srcId="{8205428C-292A-7149-B3D2-AADF286F2555}" destId="{E3DAD143-0ACE-214C-931D-4E8236F6E173}" srcOrd="3" destOrd="0" parTransId="{57B44623-BC87-C84E-9C2C-72993B2EE085}" sibTransId="{00D3FD52-A565-3A4E-847E-EBB531CFA796}"/>
    <dgm:cxn modelId="{6E9BF9F3-6034-4306-A783-A50C4687B9D9}" type="presOf" srcId="{E3DAD143-0ACE-214C-931D-4E8236F6E173}" destId="{6B3DBE21-D595-124F-B7B2-EAC5C4FF0D93}" srcOrd="0" destOrd="0" presId="urn:microsoft.com/office/officeart/2005/8/layout/cycle3"/>
    <dgm:cxn modelId="{8533C401-EAFC-1946-A1BB-FF5A4E3DB47D}" srcId="{8205428C-292A-7149-B3D2-AADF286F2555}" destId="{57FDFBF9-0249-184D-9F5B-437E8FCA9302}" srcOrd="0" destOrd="0" parTransId="{67AD8113-1B97-AC4B-BC99-9471D1D10D95}" sibTransId="{4A85C7B9-9C5B-394E-84F8-F3451B0E39A5}"/>
    <dgm:cxn modelId="{AC520801-E609-45EF-B6C0-956170C5C94A}" type="presOf" srcId="{8205428C-292A-7149-B3D2-AADF286F2555}" destId="{AF288B46-AAC9-3546-9621-B3A177751F34}" srcOrd="0" destOrd="0" presId="urn:microsoft.com/office/officeart/2005/8/layout/cycle3"/>
    <dgm:cxn modelId="{324AB714-06D9-46EB-ADA7-98F44A857C21}" type="presParOf" srcId="{AF288B46-AAC9-3546-9621-B3A177751F34}" destId="{E000D3C4-29EC-0046-B19D-C297110C3CA9}" srcOrd="0" destOrd="0" presId="urn:microsoft.com/office/officeart/2005/8/layout/cycle3"/>
    <dgm:cxn modelId="{B3FD6945-B368-4060-A02A-1AA86DD36D0B}" type="presParOf" srcId="{E000D3C4-29EC-0046-B19D-C297110C3CA9}" destId="{8F112468-3B72-2E43-B01E-48097317E5A0}" srcOrd="0" destOrd="0" presId="urn:microsoft.com/office/officeart/2005/8/layout/cycle3"/>
    <dgm:cxn modelId="{6EFDA67F-66DF-4308-9305-9A8AAC984A47}" type="presParOf" srcId="{E000D3C4-29EC-0046-B19D-C297110C3CA9}" destId="{66B62D2C-FF33-7141-BE53-FB552AF43E98}" srcOrd="1" destOrd="0" presId="urn:microsoft.com/office/officeart/2005/8/layout/cycle3"/>
    <dgm:cxn modelId="{C8065673-A03E-44A7-B89C-A8ED75C7F395}" type="presParOf" srcId="{E000D3C4-29EC-0046-B19D-C297110C3CA9}" destId="{C3F4CF8C-6F8D-154C-814E-E8477D258BD2}" srcOrd="2" destOrd="0" presId="urn:microsoft.com/office/officeart/2005/8/layout/cycle3"/>
    <dgm:cxn modelId="{E5C2DDB4-FA9C-415C-B57A-BB44BE2CE2C9}" type="presParOf" srcId="{E000D3C4-29EC-0046-B19D-C297110C3CA9}" destId="{02E4C6BE-CCDB-7046-BEDC-0CE198EB7CE3}" srcOrd="3" destOrd="0" presId="urn:microsoft.com/office/officeart/2005/8/layout/cycle3"/>
    <dgm:cxn modelId="{4AFB3802-0228-4814-B1C6-580BBAEF83E5}" type="presParOf" srcId="{E000D3C4-29EC-0046-B19D-C297110C3CA9}" destId="{6B3DBE21-D595-124F-B7B2-EAC5C4FF0D93}" srcOrd="4" destOrd="0" presId="urn:microsoft.com/office/officeart/2005/8/layout/cycle3"/>
    <dgm:cxn modelId="{7610C3DD-810E-456E-80DA-63677E11A9ED}" type="presParOf" srcId="{E000D3C4-29EC-0046-B19D-C297110C3CA9}" destId="{70873B72-67B4-D34C-8805-0395DC8E189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62638-B853-294E-AF1C-5435BD019A0F}">
      <dsp:nvSpPr>
        <dsp:cNvPr id="0" name=""/>
        <dsp:cNvSpPr/>
      </dsp:nvSpPr>
      <dsp:spPr>
        <a:xfrm rot="16200000">
          <a:off x="-1457312" y="1459331"/>
          <a:ext cx="5038165" cy="2119501"/>
        </a:xfrm>
        <a:prstGeom prst="flowChartManualOperation">
          <a:avLst/>
        </a:prstGeom>
        <a:solidFill>
          <a:srgbClr val="124392"/>
        </a:solidFill>
        <a:ln w="9525" cap="rnd" cmpd="sng" algn="ctr">
          <a:solidFill>
            <a:schemeClr val="accent1">
              <a:tint val="60000"/>
            </a:schemeClr>
          </a:solidFill>
          <a:prstDash val="solid"/>
        </a:ln>
        <a:effectLst>
          <a:reflection blurRad="12700" stA="26000" endPos="32000" dist="12700" dir="5400000" sy="-100000" rotWithShape="0"/>
        </a:effectLst>
      </dsp:spPr>
      <dsp:style>
        <a:lnRef idx="1">
          <a:schemeClr val="accent1"/>
        </a:lnRef>
        <a:fillRef idx="3">
          <a:schemeClr val="accent1"/>
        </a:fillRef>
        <a:effectRef idx="2">
          <a:schemeClr val="accent1"/>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u="sng" kern="1200" dirty="0">
              <a:solidFill>
                <a:schemeClr val="tx1"/>
              </a:solidFill>
              <a:latin typeface="+mj-lt"/>
            </a:rPr>
            <a:t>Conceptual Understanding </a:t>
          </a:r>
        </a:p>
        <a:p>
          <a:pPr marL="228600" lvl="1" indent="-228600" algn="l" defTabSz="889000">
            <a:lnSpc>
              <a:spcPct val="90000"/>
            </a:lnSpc>
            <a:spcBef>
              <a:spcPct val="0"/>
            </a:spcBef>
            <a:spcAft>
              <a:spcPct val="15000"/>
            </a:spcAft>
            <a:buChar char="••"/>
          </a:pPr>
          <a:r>
            <a:rPr lang="en-US" sz="2000" kern="1200" dirty="0">
              <a:solidFill>
                <a:srgbClr val="000000"/>
              </a:solidFill>
              <a:latin typeface="+mj-lt"/>
            </a:rPr>
            <a:t>integrated and functional grasp of mathematical concepts which allows students to connect </a:t>
          </a:r>
          <a:r>
            <a:rPr lang="en-US" sz="2000" kern="1200" dirty="0" smtClean="0">
              <a:solidFill>
                <a:srgbClr val="000000"/>
              </a:solidFill>
              <a:latin typeface="+mj-lt"/>
            </a:rPr>
            <a:t>ideas</a:t>
          </a:r>
          <a:endParaRPr lang="en-US" sz="2000" kern="1200" dirty="0">
            <a:solidFill>
              <a:srgbClr val="000000"/>
            </a:solidFill>
            <a:latin typeface="+mj-lt"/>
          </a:endParaRPr>
        </a:p>
      </dsp:txBody>
      <dsp:txXfrm rot="5400000">
        <a:off x="2020" y="1007632"/>
        <a:ext cx="2119501" cy="3022899"/>
      </dsp:txXfrm>
    </dsp:sp>
    <dsp:sp modelId="{76EAEC1B-EBAE-E44C-A4C3-80D2D2BBEC46}">
      <dsp:nvSpPr>
        <dsp:cNvPr id="0" name=""/>
        <dsp:cNvSpPr/>
      </dsp:nvSpPr>
      <dsp:spPr>
        <a:xfrm rot="16200000">
          <a:off x="750917" y="1510479"/>
          <a:ext cx="5038165" cy="2017205"/>
        </a:xfrm>
        <a:prstGeom prst="flowChartManualOperation">
          <a:avLst/>
        </a:prstGeom>
        <a:solidFill>
          <a:srgbClr val="C00000"/>
        </a:solidFill>
        <a:ln w="9525" cap="rnd" cmpd="sng" algn="ctr">
          <a:solidFill>
            <a:schemeClr val="accent2">
              <a:tint val="60000"/>
            </a:schemeClr>
          </a:solidFill>
          <a:prstDash val="solid"/>
        </a:ln>
        <a:effectLst>
          <a:reflection blurRad="12700" stA="26000" endPos="32000" dist="12700" dir="5400000" sy="-100000" rotWithShape="0"/>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u="sng" kern="1200" dirty="0">
              <a:solidFill>
                <a:srgbClr val="000000"/>
              </a:solidFill>
              <a:latin typeface="+mj-lt"/>
            </a:rPr>
            <a:t>Procedural Fluency</a:t>
          </a:r>
        </a:p>
        <a:p>
          <a:pPr marL="228600" lvl="1" indent="-228600" algn="l" defTabSz="889000">
            <a:lnSpc>
              <a:spcPct val="90000"/>
            </a:lnSpc>
            <a:spcBef>
              <a:spcPct val="0"/>
            </a:spcBef>
            <a:spcAft>
              <a:spcPct val="15000"/>
            </a:spcAft>
            <a:buChar char="••"/>
          </a:pPr>
          <a:r>
            <a:rPr lang="en-US" sz="2000" kern="1200" dirty="0">
              <a:solidFill>
                <a:srgbClr val="000000"/>
              </a:solidFill>
              <a:latin typeface="+mj-lt"/>
            </a:rPr>
            <a:t>ability to carry out procedures accurately, flexibly, efficiently and appropriately</a:t>
          </a:r>
        </a:p>
      </dsp:txBody>
      <dsp:txXfrm rot="5400000">
        <a:off x="2261397" y="1007632"/>
        <a:ext cx="2017205" cy="3022899"/>
      </dsp:txXfrm>
    </dsp:sp>
    <dsp:sp modelId="{9F42E2BF-E9DD-0040-8054-7F826D43464D}">
      <dsp:nvSpPr>
        <dsp:cNvPr id="0" name=""/>
        <dsp:cNvSpPr/>
      </dsp:nvSpPr>
      <dsp:spPr>
        <a:xfrm rot="16200000">
          <a:off x="2831906" y="1586572"/>
          <a:ext cx="5038165" cy="1865019"/>
        </a:xfrm>
        <a:prstGeom prst="flowChartManualOperation">
          <a:avLst/>
        </a:prstGeom>
        <a:solidFill>
          <a:srgbClr val="B004E6"/>
        </a:solidFill>
        <a:ln w="9525" cap="rnd" cmpd="sng" algn="ctr">
          <a:solidFill>
            <a:schemeClr val="accent4">
              <a:tint val="60000"/>
            </a:schemeClr>
          </a:solidFill>
          <a:prstDash val="solid"/>
        </a:ln>
        <a:effectLst>
          <a:reflection blurRad="12700" stA="26000" endPos="32000" dist="12700" dir="5400000" sy="-100000" rotWithShape="0"/>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u="sng" kern="1200" dirty="0">
              <a:solidFill>
                <a:srgbClr val="000000"/>
              </a:solidFill>
              <a:latin typeface="+mj-lt"/>
            </a:rPr>
            <a:t>Strategic Competence</a:t>
          </a:r>
        </a:p>
        <a:p>
          <a:pPr marL="228600" lvl="1" indent="-228600" algn="l" defTabSz="889000">
            <a:lnSpc>
              <a:spcPct val="90000"/>
            </a:lnSpc>
            <a:spcBef>
              <a:spcPct val="0"/>
            </a:spcBef>
            <a:spcAft>
              <a:spcPct val="15000"/>
            </a:spcAft>
            <a:buChar char="••"/>
          </a:pPr>
          <a:r>
            <a:rPr lang="en-US" sz="2000" kern="1200" dirty="0">
              <a:solidFill>
                <a:srgbClr val="000000"/>
              </a:solidFill>
              <a:latin typeface="+mj-lt"/>
            </a:rPr>
            <a:t>ability to formulate, represent and solve  mathematical problems</a:t>
          </a:r>
        </a:p>
      </dsp:txBody>
      <dsp:txXfrm rot="5400000">
        <a:off x="4418479" y="1007632"/>
        <a:ext cx="1865019" cy="3022899"/>
      </dsp:txXfrm>
    </dsp:sp>
    <dsp:sp modelId="{15B1F88C-340D-D943-B9E2-2CA014F165B9}">
      <dsp:nvSpPr>
        <dsp:cNvPr id="0" name=""/>
        <dsp:cNvSpPr/>
      </dsp:nvSpPr>
      <dsp:spPr>
        <a:xfrm rot="16200000">
          <a:off x="4836802" y="1586572"/>
          <a:ext cx="5038165" cy="1865019"/>
        </a:xfrm>
        <a:prstGeom prst="flowChartManualOperation">
          <a:avLst/>
        </a:prstGeom>
        <a:solidFill>
          <a:srgbClr val="F27712"/>
        </a:solidFill>
        <a:ln w="9525" cap="rnd" cmpd="sng" algn="ctr">
          <a:solidFill>
            <a:schemeClr val="accent6">
              <a:tint val="60000"/>
            </a:schemeClr>
          </a:solidFill>
          <a:prstDash val="solid"/>
        </a:ln>
        <a:effectLst>
          <a:reflection blurRad="12700" stA="26000" endPos="32000" dist="12700" dir="5400000" sy="-100000" rotWithShape="0"/>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u="sng" kern="1200" dirty="0">
              <a:solidFill>
                <a:srgbClr val="000000"/>
              </a:solidFill>
              <a:latin typeface="+mj-lt"/>
            </a:rPr>
            <a:t>Adaptive Reasoning</a:t>
          </a:r>
        </a:p>
        <a:p>
          <a:pPr marL="228600" lvl="1" indent="-228600" algn="l" defTabSz="889000">
            <a:lnSpc>
              <a:spcPct val="90000"/>
            </a:lnSpc>
            <a:spcBef>
              <a:spcPct val="0"/>
            </a:spcBef>
            <a:spcAft>
              <a:spcPct val="15000"/>
            </a:spcAft>
            <a:buChar char="••"/>
          </a:pPr>
          <a:r>
            <a:rPr lang="en-US" sz="2000" kern="1200" dirty="0">
              <a:solidFill>
                <a:srgbClr val="000000"/>
              </a:solidFill>
              <a:latin typeface="+mj-lt"/>
            </a:rPr>
            <a:t>capacity for logical thought, reflection, explanation and justification</a:t>
          </a:r>
          <a:r>
            <a:rPr lang="en-US" sz="2000" kern="1200" dirty="0"/>
            <a:t> </a:t>
          </a:r>
        </a:p>
      </dsp:txBody>
      <dsp:txXfrm rot="5400000">
        <a:off x="6423375" y="1007632"/>
        <a:ext cx="1865019" cy="3022899"/>
      </dsp:txXfrm>
    </dsp:sp>
    <dsp:sp modelId="{0B2B8454-8EBD-7444-8F68-D5E7874254B0}">
      <dsp:nvSpPr>
        <dsp:cNvPr id="0" name=""/>
        <dsp:cNvSpPr/>
      </dsp:nvSpPr>
      <dsp:spPr>
        <a:xfrm rot="16200000">
          <a:off x="6841699" y="1586572"/>
          <a:ext cx="5038165" cy="1865019"/>
        </a:xfrm>
        <a:prstGeom prst="flowChartManualOperation">
          <a:avLst/>
        </a:prstGeom>
        <a:solidFill>
          <a:srgbClr val="92D050"/>
        </a:solidFill>
        <a:ln w="9525" cap="rnd" cmpd="sng" algn="ctr">
          <a:solidFill>
            <a:schemeClr val="accent3">
              <a:tint val="60000"/>
            </a:schemeClr>
          </a:solidFill>
          <a:prstDash val="solid"/>
        </a:ln>
        <a:effectLst>
          <a:reflection blurRad="12700" stA="26000" endPos="32000" dist="12700" dir="5400000" sy="-100000" rotWithShape="0"/>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u="sng" kern="1200" dirty="0">
              <a:solidFill>
                <a:srgbClr val="000000"/>
              </a:solidFill>
              <a:latin typeface="+mj-lt"/>
            </a:rPr>
            <a:t>Productive Disposition </a:t>
          </a:r>
        </a:p>
        <a:p>
          <a:pPr marL="228600" lvl="1" indent="-228600" algn="l" defTabSz="889000">
            <a:lnSpc>
              <a:spcPct val="90000"/>
            </a:lnSpc>
            <a:spcBef>
              <a:spcPct val="0"/>
            </a:spcBef>
            <a:spcAft>
              <a:spcPct val="15000"/>
            </a:spcAft>
            <a:buChar char="••"/>
          </a:pPr>
          <a:r>
            <a:rPr lang="en-US" sz="2000" kern="1200" dirty="0">
              <a:solidFill>
                <a:srgbClr val="000000"/>
              </a:solidFill>
              <a:latin typeface="+mj-lt"/>
            </a:rPr>
            <a:t>inclination to see mathematics as useful, sensible, and worthwhile, as well as belief in one’s ability</a:t>
          </a:r>
        </a:p>
      </dsp:txBody>
      <dsp:txXfrm rot="5400000">
        <a:off x="8428272" y="1007632"/>
        <a:ext cx="1865019" cy="3022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285340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5A87C-5BD6-486E-8EF1-A431EF91F436}"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46902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403702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68088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4033783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303549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344843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354461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255461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356096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5A87C-5BD6-486E-8EF1-A431EF91F436}"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391595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F5A87C-5BD6-486E-8EF1-A431EF91F436}"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295870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F5A87C-5BD6-486E-8EF1-A431EF91F436}"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397378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F5A87C-5BD6-486E-8EF1-A431EF91F436}"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64349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5A87C-5BD6-486E-8EF1-A431EF91F436}"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32828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5A87C-5BD6-486E-8EF1-A431EF91F436}"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427155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5A87C-5BD6-486E-8EF1-A431EF91F436}"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B5562-7478-4BB0-A7AC-9D4BE18E2A5A}" type="slidenum">
              <a:rPr lang="en-US" smtClean="0"/>
              <a:t>‹#›</a:t>
            </a:fld>
            <a:endParaRPr lang="en-US"/>
          </a:p>
        </p:txBody>
      </p:sp>
    </p:spTree>
    <p:extLst>
      <p:ext uri="{BB962C8B-B14F-4D97-AF65-F5344CB8AC3E}">
        <p14:creationId xmlns:p14="http://schemas.microsoft.com/office/powerpoint/2010/main" val="364228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F5A87C-5BD6-486E-8EF1-A431EF91F436}" type="datetimeFigureOut">
              <a:rPr lang="en-US" smtClean="0"/>
              <a:t>8/11/2016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4B5562-7478-4BB0-A7AC-9D4BE18E2A5A}" type="slidenum">
              <a:rPr lang="en-US" smtClean="0"/>
              <a:t>‹#›</a:t>
            </a:fld>
            <a:endParaRPr lang="en-US"/>
          </a:p>
        </p:txBody>
      </p:sp>
    </p:spTree>
    <p:extLst>
      <p:ext uri="{BB962C8B-B14F-4D97-AF65-F5344CB8AC3E}">
        <p14:creationId xmlns:p14="http://schemas.microsoft.com/office/powerpoint/2010/main" val="2592247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llustrativemathematics.org/content-standards/5/NF/B/4/tasks/321" TargetMode="External"/><Relationship Id="rId2" Type="http://schemas.openxmlformats.org/officeDocument/2006/relationships/hyperlink" Target="http://www.turnonccmath.net/" TargetMode="External"/><Relationship Id="rId1" Type="http://schemas.openxmlformats.org/officeDocument/2006/relationships/slideLayout" Target="../slideLayouts/slideLayout2.xml"/><Relationship Id="rId4" Type="http://schemas.openxmlformats.org/officeDocument/2006/relationships/hyperlink" Target="https://www.illustrativemathematics.org/contentstandards/5/NF/B/4/tasks/208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Developing 5</a:t>
            </a:r>
            <a:r>
              <a:rPr lang="en-US" baseline="30000" dirty="0" smtClean="0"/>
              <a:t>th</a:t>
            </a:r>
            <a:r>
              <a:rPr lang="en-US" dirty="0" smtClean="0"/>
              <a:t> Graders’ Understanding of  Fraction Multiplication</a:t>
            </a:r>
            <a:endParaRPr lang="en-US" dirty="0"/>
          </a:p>
        </p:txBody>
      </p:sp>
      <p:sp>
        <p:nvSpPr>
          <p:cNvPr id="3" name="Subtitle 2"/>
          <p:cNvSpPr>
            <a:spLocks noGrp="1"/>
          </p:cNvSpPr>
          <p:nvPr>
            <p:ph type="subTitle" idx="1"/>
          </p:nvPr>
        </p:nvSpPr>
        <p:spPr/>
        <p:txBody>
          <a:bodyPr/>
          <a:lstStyle/>
          <a:p>
            <a:r>
              <a:rPr lang="en-US" dirty="0" smtClean="0"/>
              <a:t>Researchers: David Bright &amp; Kayla Davis</a:t>
            </a:r>
          </a:p>
          <a:p>
            <a:r>
              <a:rPr lang="en-US" dirty="0" smtClean="0"/>
              <a:t>Mentor: Dr. </a:t>
            </a:r>
            <a:r>
              <a:rPr lang="en-US" dirty="0" err="1" smtClean="0"/>
              <a:t>Jathan</a:t>
            </a:r>
            <a:r>
              <a:rPr lang="en-US" dirty="0" smtClean="0"/>
              <a:t> Austin</a:t>
            </a:r>
            <a:endParaRPr lang="en-US" dirty="0"/>
          </a:p>
        </p:txBody>
      </p:sp>
    </p:spTree>
    <p:extLst>
      <p:ext uri="{BB962C8B-B14F-4D97-AF65-F5344CB8AC3E}">
        <p14:creationId xmlns:p14="http://schemas.microsoft.com/office/powerpoint/2010/main" val="1506753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a:t>
            </a:r>
            <a:endParaRPr lang="en-US" dirty="0"/>
          </a:p>
        </p:txBody>
      </p:sp>
      <p:sp>
        <p:nvSpPr>
          <p:cNvPr id="3" name="Content Placeholder 2"/>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dirty="0"/>
              <a:t>Teach and audio/video record lesson</a:t>
            </a:r>
          </a:p>
          <a:p>
            <a:pPr marL="342900" indent="-342900">
              <a:buFont typeface="Arial" panose="020B0604020202020204" pitchFamily="34" charset="0"/>
              <a:buChar char="•"/>
            </a:pPr>
            <a:r>
              <a:rPr lang="en-US" dirty="0"/>
              <a:t>Transcribe audio and video</a:t>
            </a:r>
          </a:p>
          <a:p>
            <a:pPr marL="342900" indent="-342900">
              <a:buFont typeface="Arial" panose="020B0604020202020204" pitchFamily="34" charset="0"/>
              <a:buChar char="•"/>
            </a:pPr>
            <a:r>
              <a:rPr lang="en-US" dirty="0"/>
              <a:t>Analyze the transcript and make conjectures </a:t>
            </a:r>
          </a:p>
          <a:p>
            <a:pPr marL="342900" indent="-342900">
              <a:buFont typeface="Arial" panose="020B0604020202020204" pitchFamily="34" charset="0"/>
              <a:buChar char="•"/>
            </a:pPr>
            <a:r>
              <a:rPr lang="en-US" dirty="0"/>
              <a:t>Create lesson draft based on conjectures</a:t>
            </a:r>
          </a:p>
          <a:p>
            <a:pPr marL="342900" indent="-342900">
              <a:buFont typeface="Arial" panose="020B0604020202020204" pitchFamily="34" charset="0"/>
              <a:buChar char="•"/>
            </a:pPr>
            <a:r>
              <a:rPr lang="en-US" dirty="0"/>
              <a:t>Create formal lesson plan after critique </a:t>
            </a:r>
          </a:p>
          <a:p>
            <a:pPr marL="342900" indent="-342900">
              <a:buFont typeface="Arial" panose="020B0604020202020204" pitchFamily="34" charset="0"/>
              <a:buChar char="•"/>
            </a:pPr>
            <a:r>
              <a:rPr lang="en-US" dirty="0"/>
              <a:t>Practice lesson with mentors and fellow undergraduate researchers </a:t>
            </a:r>
          </a:p>
          <a:p>
            <a:pPr marL="342900" indent="-342900">
              <a:buFont typeface="Arial" panose="020B0604020202020204" pitchFamily="34" charset="0"/>
              <a:buChar char="•"/>
            </a:pPr>
            <a:r>
              <a:rPr lang="en-US" dirty="0"/>
              <a:t>Teach lesson to students </a:t>
            </a:r>
          </a:p>
          <a:p>
            <a:pPr marL="342900" indent="-342900">
              <a:buFont typeface="Arial" panose="020B0604020202020204" pitchFamily="34" charset="0"/>
              <a:buChar char="•"/>
            </a:pPr>
            <a:r>
              <a:rPr lang="en-US" dirty="0"/>
              <a:t>Repeat seven times </a:t>
            </a:r>
          </a:p>
        </p:txBody>
      </p:sp>
    </p:spTree>
    <p:extLst>
      <p:ext uri="{BB962C8B-B14F-4D97-AF65-F5344CB8AC3E}">
        <p14:creationId xmlns:p14="http://schemas.microsoft.com/office/powerpoint/2010/main" val="1300660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112058"/>
            <a:ext cx="10018713" cy="1752599"/>
          </a:xfrm>
        </p:spPr>
        <p:txBody>
          <a:bodyPr/>
          <a:lstStyle/>
          <a:p>
            <a:r>
              <a:rPr lang="en-US" dirty="0" smtClean="0"/>
              <a:t>Instructional Cycle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1905562"/>
              </p:ext>
            </p:extLst>
          </p:nvPr>
        </p:nvGraphicFramePr>
        <p:xfrm>
          <a:off x="1326776" y="1102659"/>
          <a:ext cx="10623177" cy="5558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005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Assessment Results </a:t>
            </a:r>
            <a:endParaRPr lang="en-US" dirty="0"/>
          </a:p>
        </p:txBody>
      </p:sp>
      <p:sp>
        <p:nvSpPr>
          <p:cNvPr id="3" name="Content Placeholder 2"/>
          <p:cNvSpPr>
            <a:spLocks noGrp="1"/>
          </p:cNvSpPr>
          <p:nvPr>
            <p:ph idx="1"/>
          </p:nvPr>
        </p:nvSpPr>
        <p:spPr/>
        <p:txBody>
          <a:bodyPr/>
          <a:lstStyle/>
          <a:p>
            <a:pPr marL="0" indent="0">
              <a:buNone/>
            </a:pPr>
            <a:r>
              <a:rPr lang="en-US" dirty="0"/>
              <a:t>Most students initially struggled to use visual models to solve problems. They had less trouble with execution of procedures. </a:t>
            </a:r>
          </a:p>
          <a:p>
            <a:pPr marL="0" indent="0">
              <a:buNone/>
            </a:pPr>
            <a:endParaRPr lang="en-US" dirty="0"/>
          </a:p>
        </p:txBody>
      </p:sp>
    </p:spTree>
    <p:extLst>
      <p:ext uri="{BB962C8B-B14F-4D97-AF65-F5344CB8AC3E}">
        <p14:creationId xmlns:p14="http://schemas.microsoft.com/office/powerpoint/2010/main" val="1678901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Assessment Results: Student Work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714" y="2438399"/>
            <a:ext cx="4513210" cy="1733551"/>
          </a:xfrm>
          <a:effectLst>
            <a:glow rad="127000">
              <a:schemeClr val="accent1"/>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14" y="2438399"/>
            <a:ext cx="3450085" cy="1729432"/>
          </a:xfrm>
          <a:prstGeom prst="rect">
            <a:avLst/>
          </a:prstGeom>
          <a:effectLst>
            <a:glow rad="127000">
              <a:schemeClr val="accent1"/>
            </a:glow>
          </a:effectLst>
        </p:spPr>
      </p:pic>
    </p:spTree>
    <p:extLst>
      <p:ext uri="{BB962C8B-B14F-4D97-AF65-F5344CB8AC3E}">
        <p14:creationId xmlns:p14="http://schemas.microsoft.com/office/powerpoint/2010/main" val="2212171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Assessment Results: Student Work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9866" y="2438399"/>
            <a:ext cx="3859305" cy="3124200"/>
          </a:xfrm>
          <a:effectLst>
            <a:glow rad="127000">
              <a:schemeClr val="accent1"/>
            </a:glow>
          </a:effectLst>
        </p:spPr>
      </p:pic>
      <p:sp>
        <p:nvSpPr>
          <p:cNvPr id="5" name="TextBox 4"/>
          <p:cNvSpPr txBox="1"/>
          <p:nvPr/>
        </p:nvSpPr>
        <p:spPr>
          <a:xfrm>
            <a:off x="6867525" y="2438399"/>
            <a:ext cx="3905250" cy="3170099"/>
          </a:xfrm>
          <a:prstGeom prst="rect">
            <a:avLst/>
          </a:prstGeom>
          <a:noFill/>
        </p:spPr>
        <p:txBody>
          <a:bodyPr wrap="square" rtlCol="0">
            <a:spAutoFit/>
          </a:bodyPr>
          <a:lstStyle/>
          <a:p>
            <a:r>
              <a:rPr lang="en-US" sz="2000" b="1" dirty="0">
                <a:solidFill>
                  <a:schemeClr val="accent1">
                    <a:lumMod val="75000"/>
                  </a:schemeClr>
                </a:solidFill>
              </a:rPr>
              <a:t>T: </a:t>
            </a:r>
            <a:r>
              <a:rPr lang="en-US" sz="2000" dirty="0">
                <a:solidFill>
                  <a:schemeClr val="accent1">
                    <a:lumMod val="75000"/>
                  </a:schemeClr>
                </a:solidFill>
              </a:rPr>
              <a:t>So, For a certain brand of orange soda, each can contains 4/15 cup of sugar. Part a is how many cups of sugar are there in six cans of this orange soda. </a:t>
            </a:r>
          </a:p>
          <a:p>
            <a:r>
              <a:rPr lang="en-US" sz="2000" b="1" dirty="0">
                <a:solidFill>
                  <a:schemeClr val="accent1">
                    <a:lumMod val="75000"/>
                  </a:schemeClr>
                </a:solidFill>
              </a:rPr>
              <a:t>S1: </a:t>
            </a:r>
            <a:r>
              <a:rPr lang="en-US" sz="2000" dirty="0">
                <a:solidFill>
                  <a:schemeClr val="accent1">
                    <a:lumMod val="75000"/>
                  </a:schemeClr>
                </a:solidFill>
              </a:rPr>
              <a:t>Hmmm. This is hard. </a:t>
            </a:r>
          </a:p>
          <a:p>
            <a:r>
              <a:rPr lang="en-US" sz="2000" b="1" dirty="0">
                <a:solidFill>
                  <a:schemeClr val="accent1">
                    <a:lumMod val="75000"/>
                  </a:schemeClr>
                </a:solidFill>
              </a:rPr>
              <a:t>T: </a:t>
            </a:r>
            <a:r>
              <a:rPr lang="en-US" sz="2000" dirty="0">
                <a:solidFill>
                  <a:schemeClr val="accent1">
                    <a:lumMod val="75000"/>
                  </a:schemeClr>
                </a:solidFill>
              </a:rPr>
              <a:t>Yeah? What are you thinking about it? </a:t>
            </a:r>
          </a:p>
          <a:p>
            <a:r>
              <a:rPr lang="en-US" sz="2000" b="1" dirty="0">
                <a:solidFill>
                  <a:schemeClr val="accent1">
                    <a:lumMod val="75000"/>
                  </a:schemeClr>
                </a:solidFill>
              </a:rPr>
              <a:t>S1: </a:t>
            </a:r>
            <a:r>
              <a:rPr lang="en-US" sz="2000" dirty="0">
                <a:solidFill>
                  <a:schemeClr val="accent1">
                    <a:lumMod val="75000"/>
                  </a:schemeClr>
                </a:solidFill>
              </a:rPr>
              <a:t>That you have to divide 4/15 into 6 cans.</a:t>
            </a:r>
          </a:p>
        </p:txBody>
      </p:sp>
    </p:spTree>
    <p:extLst>
      <p:ext uri="{BB962C8B-B14F-4D97-AF65-F5344CB8AC3E}">
        <p14:creationId xmlns:p14="http://schemas.microsoft.com/office/powerpoint/2010/main" val="2472102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Assessment Results: Student Work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242" y="3295470"/>
            <a:ext cx="1748758" cy="1251053"/>
          </a:xfrm>
          <a:effectLst>
            <a:glow rad="127000">
              <a:schemeClr val="accent1"/>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882" y="3298973"/>
            <a:ext cx="1372306" cy="1247551"/>
          </a:xfrm>
          <a:prstGeom prst="rect">
            <a:avLst/>
          </a:prstGeom>
          <a:effectLst>
            <a:glow rad="127000">
              <a:schemeClr val="accent1"/>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070" y="3295471"/>
            <a:ext cx="1364784" cy="1251053"/>
          </a:xfrm>
          <a:prstGeom prst="rect">
            <a:avLst/>
          </a:prstGeom>
          <a:effectLst>
            <a:glow rad="127000">
              <a:schemeClr val="accent1"/>
            </a:glow>
          </a:effectLst>
        </p:spPr>
      </p:pic>
    </p:spTree>
    <p:extLst>
      <p:ext uri="{BB962C8B-B14F-4D97-AF65-F5344CB8AC3E}">
        <p14:creationId xmlns:p14="http://schemas.microsoft.com/office/powerpoint/2010/main" val="130847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 Instruction </a:t>
            </a:r>
            <a:endParaRPr lang="en-US" dirty="0"/>
          </a:p>
        </p:txBody>
      </p:sp>
      <p:sp>
        <p:nvSpPr>
          <p:cNvPr id="3" name="Content Placeholder 2"/>
          <p:cNvSpPr>
            <a:spLocks noGrp="1"/>
          </p:cNvSpPr>
          <p:nvPr>
            <p:ph idx="1"/>
          </p:nvPr>
        </p:nvSpPr>
        <p:spPr/>
        <p:txBody>
          <a:bodyPr/>
          <a:lstStyle/>
          <a:p>
            <a:pPr marL="0" indent="0">
              <a:buNone/>
            </a:pPr>
            <a:r>
              <a:rPr lang="en-US" dirty="0"/>
              <a:t>For this week of instruction we decided to encourage the use of specific language, such as “groups of”, along with the use of drawing and pattern blocks. We introduced whole number times fraction number sentences and word problems that involved modeling repeated addition. Students’ work on the problems revealed their understanding of language and visual models, as exemplified in the classroom artifacts below. </a:t>
            </a:r>
          </a:p>
          <a:p>
            <a:pPr marL="0" indent="0">
              <a:buNone/>
            </a:pPr>
            <a:endParaRPr lang="en-US" dirty="0"/>
          </a:p>
        </p:txBody>
      </p:sp>
    </p:spTree>
    <p:extLst>
      <p:ext uri="{BB962C8B-B14F-4D97-AF65-F5344CB8AC3E}">
        <p14:creationId xmlns:p14="http://schemas.microsoft.com/office/powerpoint/2010/main" val="3510175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460" y="1038224"/>
            <a:ext cx="10018713" cy="4829176"/>
          </a:xfrm>
        </p:spPr>
        <p:txBody>
          <a:bodyPr>
            <a:normAutofit/>
          </a:bodyPr>
          <a:lstStyle/>
          <a:p>
            <a:pPr marL="0" indent="0">
              <a:buNone/>
            </a:pPr>
            <a:r>
              <a:rPr lang="en-US" sz="3200" dirty="0"/>
              <a:t>T: Do you know how you can draw a picture of 3 x 5?</a:t>
            </a:r>
          </a:p>
          <a:p>
            <a:pPr marL="0" indent="0">
              <a:buNone/>
            </a:pPr>
            <a:r>
              <a:rPr lang="en-US" sz="3200" dirty="0"/>
              <a:t>S2: Uh, three—uh not really a picture. I was going to say, you can do like fractions with it because 3/15 x 3/15.</a:t>
            </a:r>
          </a:p>
          <a:p>
            <a:pPr marL="0" indent="0">
              <a:buNone/>
            </a:pPr>
            <a:r>
              <a:rPr lang="en-US" sz="3200" dirty="0"/>
              <a:t>T: Okay. What about you -------? Did you have a different answer?</a:t>
            </a:r>
          </a:p>
          <a:p>
            <a:pPr marL="0" indent="0">
              <a:buNone/>
            </a:pPr>
            <a:r>
              <a:rPr lang="en-US" sz="3200" dirty="0"/>
              <a:t>S3: You can do can like circles—three circles with five in each circle. </a:t>
            </a:r>
          </a:p>
          <a:p>
            <a:pPr marL="0" indent="0">
              <a:buNone/>
            </a:pPr>
            <a:endParaRPr lang="en-US" dirty="0"/>
          </a:p>
        </p:txBody>
      </p:sp>
    </p:spTree>
    <p:extLst>
      <p:ext uri="{BB962C8B-B14F-4D97-AF65-F5344CB8AC3E}">
        <p14:creationId xmlns:p14="http://schemas.microsoft.com/office/powerpoint/2010/main" val="576766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422" y="1034654"/>
            <a:ext cx="4808637" cy="2027096"/>
          </a:xfrm>
          <a:effectLst>
            <a:glow rad="139700">
              <a:schemeClr val="accent1"/>
            </a:glow>
          </a:effectLst>
        </p:spPr>
      </p:pic>
      <p:sp>
        <p:nvSpPr>
          <p:cNvPr id="4" name="TextBox 3"/>
          <p:cNvSpPr txBox="1"/>
          <p:nvPr/>
        </p:nvSpPr>
        <p:spPr>
          <a:xfrm>
            <a:off x="3458599" y="448236"/>
            <a:ext cx="1452282" cy="369332"/>
          </a:xfrm>
          <a:prstGeom prst="rect">
            <a:avLst/>
          </a:prstGeom>
          <a:noFill/>
        </p:spPr>
        <p:txBody>
          <a:bodyPr wrap="square" rtlCol="0">
            <a:spAutoFit/>
          </a:bodyPr>
          <a:lstStyle/>
          <a:p>
            <a:pPr algn="ctr"/>
            <a:r>
              <a:rPr lang="en-US" dirty="0" smtClean="0"/>
              <a:t>S2 Work</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696" y="4221455"/>
            <a:ext cx="4318255" cy="890873"/>
          </a:xfrm>
          <a:prstGeom prst="rect">
            <a:avLst/>
          </a:prstGeom>
          <a:effectLst>
            <a:glow rad="127000">
              <a:schemeClr val="accent1"/>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561" y="5303845"/>
            <a:ext cx="5386527" cy="741624"/>
          </a:xfrm>
          <a:prstGeom prst="rect">
            <a:avLst/>
          </a:prstGeom>
          <a:effectLst>
            <a:glow rad="152400">
              <a:schemeClr val="accent1">
                <a:alpha val="99000"/>
              </a:schemeClr>
            </a:glow>
          </a:effectLst>
        </p:spPr>
      </p:pic>
      <p:sp>
        <p:nvSpPr>
          <p:cNvPr id="9" name="TextBox 8"/>
          <p:cNvSpPr txBox="1"/>
          <p:nvPr/>
        </p:nvSpPr>
        <p:spPr>
          <a:xfrm>
            <a:off x="7355858" y="3571699"/>
            <a:ext cx="1541929" cy="369332"/>
          </a:xfrm>
          <a:prstGeom prst="rect">
            <a:avLst/>
          </a:prstGeom>
          <a:noFill/>
        </p:spPr>
        <p:txBody>
          <a:bodyPr wrap="square" rtlCol="0">
            <a:spAutoFit/>
          </a:bodyPr>
          <a:lstStyle/>
          <a:p>
            <a:pPr algn="ctr"/>
            <a:r>
              <a:rPr lang="en-US" dirty="0" smtClean="0"/>
              <a:t>S3 Work</a:t>
            </a:r>
            <a:endParaRPr lang="en-US" dirty="0"/>
          </a:p>
        </p:txBody>
      </p:sp>
    </p:spTree>
    <p:extLst>
      <p:ext uri="{BB962C8B-B14F-4D97-AF65-F5344CB8AC3E}">
        <p14:creationId xmlns:p14="http://schemas.microsoft.com/office/powerpoint/2010/main" val="1174863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 – 5 Instruction</a:t>
            </a:r>
            <a:endParaRPr lang="en-US" dirty="0"/>
          </a:p>
        </p:txBody>
      </p:sp>
      <p:sp>
        <p:nvSpPr>
          <p:cNvPr id="3" name="Content Placeholder 2"/>
          <p:cNvSpPr>
            <a:spLocks noGrp="1"/>
          </p:cNvSpPr>
          <p:nvPr>
            <p:ph idx="1"/>
          </p:nvPr>
        </p:nvSpPr>
        <p:spPr/>
        <p:txBody>
          <a:bodyPr/>
          <a:lstStyle/>
          <a:p>
            <a:pPr marL="0" indent="0">
              <a:buNone/>
            </a:pPr>
            <a:r>
              <a:rPr lang="en-US" dirty="0"/>
              <a:t>Students solved and modeled a series of word problems involving multiplication of fractions by whole numbers. Students were hesitant to use conceptual fraction models so we introduced a new modeling technique that forced the students to solve problems without using algorithms.  </a:t>
            </a:r>
          </a:p>
          <a:p>
            <a:pPr marL="0" indent="0">
              <a:buNone/>
            </a:pPr>
            <a:endParaRPr lang="en-US" dirty="0"/>
          </a:p>
        </p:txBody>
      </p:sp>
    </p:spTree>
    <p:extLst>
      <p:ext uri="{BB962C8B-B14F-4D97-AF65-F5344CB8AC3E}">
        <p14:creationId xmlns:p14="http://schemas.microsoft.com/office/powerpoint/2010/main" val="565867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Wilson et al. (2011) stated “It is well documented that even in middle school students continue to struggle with concepts of rational numbers” (p.231).</a:t>
            </a:r>
          </a:p>
          <a:p>
            <a:r>
              <a:rPr lang="en-US" dirty="0" smtClean="0"/>
              <a:t>In particular, students show difficulty in fraction multiplication.</a:t>
            </a:r>
          </a:p>
          <a:p>
            <a:r>
              <a:rPr lang="en-US" dirty="0" err="1" smtClean="0"/>
              <a:t>Tsankova</a:t>
            </a:r>
            <a:r>
              <a:rPr lang="en-US" dirty="0" smtClean="0"/>
              <a:t> et al. (2010) stated</a:t>
            </a:r>
            <a:r>
              <a:rPr lang="en-US" b="1" dirty="0" smtClean="0"/>
              <a:t> </a:t>
            </a:r>
            <a:r>
              <a:rPr lang="en-US" dirty="0" smtClean="0"/>
              <a:t>"it has been found that students often have difficulties applying the algorithm with flexibility” (p.281).</a:t>
            </a:r>
          </a:p>
          <a:p>
            <a:r>
              <a:rPr lang="en-US" dirty="0" smtClean="0"/>
              <a:t>Visual models were emphasized in this study to provide students with the opportunity to identify fraction multiplication as a conceptual relationship between rational numbers (</a:t>
            </a:r>
            <a:r>
              <a:rPr lang="en-US" dirty="0" err="1" smtClean="0"/>
              <a:t>Webel</a:t>
            </a:r>
            <a:r>
              <a:rPr lang="en-US" dirty="0" smtClean="0"/>
              <a:t> et al., 2016).</a:t>
            </a:r>
          </a:p>
          <a:p>
            <a:endParaRPr lang="en-US" dirty="0"/>
          </a:p>
        </p:txBody>
      </p:sp>
    </p:spTree>
    <p:extLst>
      <p:ext uri="{BB962C8B-B14F-4D97-AF65-F5344CB8AC3E}">
        <p14:creationId xmlns:p14="http://schemas.microsoft.com/office/powerpoint/2010/main" val="549320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2137" y="1667810"/>
            <a:ext cx="5375165" cy="942040"/>
          </a:xfrm>
          <a:effectLst>
            <a:glow rad="127000">
              <a:schemeClr val="accent1"/>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699" y="3459458"/>
            <a:ext cx="5040025" cy="1274270"/>
          </a:xfrm>
          <a:prstGeom prst="rect">
            <a:avLst/>
          </a:prstGeom>
          <a:effectLst>
            <a:glow rad="127000">
              <a:schemeClr val="accent1"/>
            </a:glow>
          </a:effectLst>
        </p:spPr>
      </p:pic>
    </p:spTree>
    <p:extLst>
      <p:ext uri="{BB962C8B-B14F-4D97-AF65-F5344CB8AC3E}">
        <p14:creationId xmlns:p14="http://schemas.microsoft.com/office/powerpoint/2010/main" val="1643672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03363" y="914400"/>
            <a:ext cx="10018712" cy="4962525"/>
          </a:xfrm>
        </p:spPr>
        <p:txBody>
          <a:bodyPr/>
          <a:lstStyle/>
          <a:p>
            <a:pPr marL="0" indent="0">
              <a:buNone/>
            </a:pPr>
            <a:r>
              <a:rPr lang="en-US" sz="4400" dirty="0"/>
              <a:t>S1: *lays out 5 wholes and divides the rest with a pencil then cuts 3 wholes into fifths* </a:t>
            </a:r>
          </a:p>
          <a:p>
            <a:pPr marL="0" indent="0">
              <a:buNone/>
            </a:pPr>
            <a:r>
              <a:rPr lang="en-US" sz="4400" dirty="0"/>
              <a:t>S2: *stares at all pieces*</a:t>
            </a:r>
          </a:p>
          <a:p>
            <a:pPr marL="0" indent="0">
              <a:buNone/>
            </a:pPr>
            <a:r>
              <a:rPr lang="en-US" sz="4400" dirty="0"/>
              <a:t>S3: *divides every piece with pencil and then cuts every piece into fifths* </a:t>
            </a:r>
          </a:p>
          <a:p>
            <a:endParaRPr lang="en-US" dirty="0"/>
          </a:p>
        </p:txBody>
      </p:sp>
    </p:spTree>
    <p:extLst>
      <p:ext uri="{BB962C8B-B14F-4D97-AF65-F5344CB8AC3E}">
        <p14:creationId xmlns:p14="http://schemas.microsoft.com/office/powerpoint/2010/main" val="1573913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3214" y="1615394"/>
            <a:ext cx="6007551" cy="3404281"/>
          </a:xfrm>
          <a:effectLst>
            <a:glow rad="127000">
              <a:schemeClr val="accent1"/>
            </a:glow>
          </a:effectLst>
        </p:spPr>
      </p:pic>
    </p:spTree>
    <p:extLst>
      <p:ext uri="{BB962C8B-B14F-4D97-AF65-F5344CB8AC3E}">
        <p14:creationId xmlns:p14="http://schemas.microsoft.com/office/powerpoint/2010/main" val="3650866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6 – 8 Instruction </a:t>
            </a:r>
            <a:endParaRPr lang="en-US" dirty="0"/>
          </a:p>
        </p:txBody>
      </p:sp>
      <p:sp>
        <p:nvSpPr>
          <p:cNvPr id="3" name="Content Placeholder 2"/>
          <p:cNvSpPr>
            <a:spLocks noGrp="1"/>
          </p:cNvSpPr>
          <p:nvPr>
            <p:ph idx="1"/>
          </p:nvPr>
        </p:nvSpPr>
        <p:spPr/>
        <p:txBody>
          <a:bodyPr/>
          <a:lstStyle/>
          <a:p>
            <a:pPr marL="0" indent="0">
              <a:buNone/>
            </a:pPr>
            <a:r>
              <a:rPr lang="en-US" dirty="0"/>
              <a:t>Due to students’ difficulty constructing models in the previous weeks, we decided to take a different approach that would introduce the students to different models. The instruction during the final three lessons would also give the students multiple opportunities to explain and describe the models in discussion.</a:t>
            </a:r>
          </a:p>
          <a:p>
            <a:endParaRPr lang="en-US" dirty="0"/>
          </a:p>
        </p:txBody>
      </p:sp>
    </p:spTree>
    <p:extLst>
      <p:ext uri="{BB962C8B-B14F-4D97-AF65-F5344CB8AC3E}">
        <p14:creationId xmlns:p14="http://schemas.microsoft.com/office/powerpoint/2010/main" val="1235000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319" y="1735372"/>
            <a:ext cx="4534481" cy="3604698"/>
          </a:xfrm>
        </p:spPr>
      </p:pic>
      <p:sp>
        <p:nvSpPr>
          <p:cNvPr id="9" name="TextBox 8"/>
          <p:cNvSpPr txBox="1"/>
          <p:nvPr/>
        </p:nvSpPr>
        <p:spPr>
          <a:xfrm>
            <a:off x="7972425" y="1590675"/>
            <a:ext cx="2724150" cy="3970318"/>
          </a:xfrm>
          <a:prstGeom prst="rect">
            <a:avLst/>
          </a:prstGeom>
          <a:noFill/>
        </p:spPr>
        <p:txBody>
          <a:bodyPr wrap="square" rtlCol="0">
            <a:spAutoFit/>
          </a:bodyPr>
          <a:lstStyle/>
          <a:p>
            <a:r>
              <a:rPr lang="en-US" dirty="0"/>
              <a:t>T: So what, after discussing these, what can we notice about our models in the middle there? Any similarities, any differences? </a:t>
            </a:r>
          </a:p>
          <a:p>
            <a:r>
              <a:rPr lang="en-US" dirty="0"/>
              <a:t>S4: They’re all representing one equation? </a:t>
            </a:r>
          </a:p>
          <a:p>
            <a:r>
              <a:rPr lang="en-US" dirty="0"/>
              <a:t>T: Are they? </a:t>
            </a:r>
          </a:p>
          <a:p>
            <a:r>
              <a:rPr lang="en-US" dirty="0"/>
              <a:t>S4: Yeah.</a:t>
            </a:r>
          </a:p>
          <a:p>
            <a:r>
              <a:rPr lang="en-US" dirty="0"/>
              <a:t>S3: That the number sentence is 2/5 times 12.</a:t>
            </a:r>
          </a:p>
          <a:p>
            <a:endParaRPr lang="en-US" dirty="0"/>
          </a:p>
        </p:txBody>
      </p:sp>
    </p:spTree>
    <p:extLst>
      <p:ext uri="{BB962C8B-B14F-4D97-AF65-F5344CB8AC3E}">
        <p14:creationId xmlns:p14="http://schemas.microsoft.com/office/powerpoint/2010/main" val="469158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6694" y="1600200"/>
            <a:ext cx="5359400" cy="4019550"/>
          </a:xfrm>
        </p:spPr>
      </p:pic>
      <mc:AlternateContent xmlns:mc="http://schemas.openxmlformats.org/markup-compatibility/2006" xmlns:a14="http://schemas.microsoft.com/office/drawing/2010/main">
        <mc:Choice Requires="a14">
          <p:sp>
            <p:nvSpPr>
              <p:cNvPr id="5" name="TextBox 4"/>
              <p:cNvSpPr txBox="1"/>
              <p:nvPr/>
            </p:nvSpPr>
            <p:spPr>
              <a:xfrm>
                <a:off x="7915275" y="2317313"/>
                <a:ext cx="3028950" cy="2585323"/>
              </a:xfrm>
              <a:prstGeom prst="rect">
                <a:avLst/>
              </a:prstGeom>
              <a:noFill/>
            </p:spPr>
            <p:txBody>
              <a:bodyPr wrap="square" rtlCol="0">
                <a:spAutoFit/>
              </a:bodyPr>
              <a:lstStyle/>
              <a:p>
                <a:r>
                  <a:rPr lang="en-US" dirty="0"/>
                  <a:t>S4: I think that # 1 is correct, cause it that 4 squares. And </a:t>
                </a:r>
                <a:r>
                  <a:rPr lang="en-US" dirty="0" err="1"/>
                  <a:t>theres</a:t>
                </a:r>
                <a:r>
                  <a:rPr lang="en-US" dirty="0"/>
                  <a:t> four circles in each square to represent the 16 gems Sarah bought. There is a circle around 2 of the squares to represent that </a:t>
                </a:r>
                <a14:m>
                  <m:oMath xmlns:m="http://schemas.openxmlformats.org/officeDocument/2006/math">
                    <m:f>
                      <m:fPr>
                        <m:type m:val="skw"/>
                        <m:ctrlPr>
                          <a:rPr lang="en-US" i="1">
                            <a:latin typeface="Cambria Math"/>
                          </a:rPr>
                        </m:ctrlPr>
                      </m:fPr>
                      <m:num>
                        <m:r>
                          <a:rPr lang="en-US" i="1">
                            <a:latin typeface="Cambria Math" panose="02040503050406030204" pitchFamily="18" charset="0"/>
                          </a:rPr>
                          <m:t>3</m:t>
                        </m:r>
                      </m:num>
                      <m:den>
                        <m:r>
                          <a:rPr lang="en-US" i="1">
                            <a:latin typeface="Cambria Math" panose="02040503050406030204" pitchFamily="18" charset="0"/>
                          </a:rPr>
                          <m:t>4</m:t>
                        </m:r>
                      </m:den>
                    </m:f>
                  </m:oMath>
                </a14:m>
                <a:r>
                  <a:rPr lang="en-US" dirty="0"/>
                  <a:t> of the gems are diamonds. </a:t>
                </a: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915275" y="2317313"/>
                <a:ext cx="3028950" cy="2585323"/>
              </a:xfrm>
              <a:prstGeom prst="rect">
                <a:avLst/>
              </a:prstGeom>
              <a:blipFill rotWithShape="0">
                <a:blip r:embed="rId3"/>
                <a:stretch>
                  <a:fillRect l="-1610" t="-1179" r="-2817" b="-3302"/>
                </a:stretch>
              </a:blipFill>
            </p:spPr>
            <p:txBody>
              <a:bodyPr/>
              <a:lstStyle/>
              <a:p>
                <a:r>
                  <a:rPr lang="en-US">
                    <a:noFill/>
                  </a:rPr>
                  <a:t> </a:t>
                </a:r>
              </a:p>
            </p:txBody>
          </p:sp>
        </mc:Fallback>
      </mc:AlternateContent>
    </p:spTree>
    <p:extLst>
      <p:ext uri="{BB962C8B-B14F-4D97-AF65-F5344CB8AC3E}">
        <p14:creationId xmlns:p14="http://schemas.microsoft.com/office/powerpoint/2010/main" val="272718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Post-Assessment Results </a:t>
            </a:r>
            <a:endParaRPr lang="en-US" dirty="0"/>
          </a:p>
        </p:txBody>
      </p:sp>
      <p:sp>
        <p:nvSpPr>
          <p:cNvPr id="3" name="Content Placeholder 2"/>
          <p:cNvSpPr>
            <a:spLocks noGrp="1"/>
          </p:cNvSpPr>
          <p:nvPr>
            <p:ph idx="1"/>
          </p:nvPr>
        </p:nvSpPr>
        <p:spPr/>
        <p:txBody>
          <a:bodyPr/>
          <a:lstStyle/>
          <a:p>
            <a:pPr marL="0" indent="0">
              <a:buNone/>
            </a:pPr>
            <a:r>
              <a:rPr lang="en-US" dirty="0"/>
              <a:t>By the end of the seven lessons, students showed improvement with not only creating models to go with number sentences but also creating stories to go with pre-made models. </a:t>
            </a:r>
          </a:p>
          <a:p>
            <a:pPr marL="0" indent="0">
              <a:buNone/>
            </a:pPr>
            <a:endParaRPr lang="en-US" dirty="0"/>
          </a:p>
        </p:txBody>
      </p:sp>
    </p:spTree>
    <p:extLst>
      <p:ext uri="{BB962C8B-B14F-4D97-AF65-F5344CB8AC3E}">
        <p14:creationId xmlns:p14="http://schemas.microsoft.com/office/powerpoint/2010/main" val="3220613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1178" y="1824925"/>
            <a:ext cx="6647170" cy="2766125"/>
          </a:xfrm>
          <a:effectLst>
            <a:glow rad="127000">
              <a:schemeClr val="accent1"/>
            </a:glow>
          </a:effectLst>
        </p:spPr>
      </p:pic>
    </p:spTree>
    <p:extLst>
      <p:ext uri="{BB962C8B-B14F-4D97-AF65-F5344CB8AC3E}">
        <p14:creationId xmlns:p14="http://schemas.microsoft.com/office/powerpoint/2010/main" val="159471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913" y="1779181"/>
            <a:ext cx="3153958" cy="3450044"/>
          </a:xfrm>
          <a:effectLst>
            <a:glow rad="127000">
              <a:schemeClr val="accent1"/>
            </a:glow>
          </a:effectLst>
        </p:spPr>
      </p:pic>
      <p:sp>
        <p:nvSpPr>
          <p:cNvPr id="7" name="TextBox 6"/>
          <p:cNvSpPr txBox="1"/>
          <p:nvPr/>
        </p:nvSpPr>
        <p:spPr>
          <a:xfrm>
            <a:off x="7229475" y="1934542"/>
            <a:ext cx="2752725" cy="3139321"/>
          </a:xfrm>
          <a:prstGeom prst="rect">
            <a:avLst/>
          </a:prstGeom>
          <a:noFill/>
        </p:spPr>
        <p:txBody>
          <a:bodyPr wrap="square" rtlCol="0">
            <a:spAutoFit/>
          </a:bodyPr>
          <a:lstStyle/>
          <a:p>
            <a:r>
              <a:rPr lang="en-US" dirty="0"/>
              <a:t>S2: Uh, this person got 4/20 of a car –</a:t>
            </a:r>
          </a:p>
          <a:p>
            <a:r>
              <a:rPr lang="en-US" dirty="0"/>
              <a:t>T: Of a car?</a:t>
            </a:r>
          </a:p>
          <a:p>
            <a:r>
              <a:rPr lang="en-US" dirty="0"/>
              <a:t>S2: </a:t>
            </a:r>
            <a:r>
              <a:rPr lang="en-US" dirty="0" err="1"/>
              <a:t>Mhmm</a:t>
            </a:r>
            <a:r>
              <a:rPr lang="en-US" dirty="0"/>
              <a:t>. </a:t>
            </a:r>
          </a:p>
          <a:p>
            <a:r>
              <a:rPr lang="en-US" dirty="0"/>
              <a:t>T: Okay *chuckles* </a:t>
            </a:r>
          </a:p>
          <a:p>
            <a:r>
              <a:rPr lang="en-US" dirty="0"/>
              <a:t>S2: Then he multiplied it by 5 and then he got the full car. Because that’s only what the insurance claimed. </a:t>
            </a:r>
          </a:p>
          <a:p>
            <a:endParaRPr lang="en-US" dirty="0"/>
          </a:p>
        </p:txBody>
      </p:sp>
    </p:spTree>
    <p:extLst>
      <p:ext uri="{BB962C8B-B14F-4D97-AF65-F5344CB8AC3E}">
        <p14:creationId xmlns:p14="http://schemas.microsoft.com/office/powerpoint/2010/main" val="917826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8966" y="1482009"/>
            <a:ext cx="4601218" cy="3461466"/>
          </a:xfrm>
          <a:effectLst>
            <a:glow rad="127000">
              <a:schemeClr val="accent1"/>
            </a:glow>
          </a:effectLst>
        </p:spPr>
      </p:pic>
    </p:spTree>
    <p:extLst>
      <p:ext uri="{BB962C8B-B14F-4D97-AF65-F5344CB8AC3E}">
        <p14:creationId xmlns:p14="http://schemas.microsoft.com/office/powerpoint/2010/main" val="500166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 and Research Question</a:t>
            </a:r>
            <a:endParaRPr lang="en-US" dirty="0"/>
          </a:p>
        </p:txBody>
      </p:sp>
      <p:sp>
        <p:nvSpPr>
          <p:cNvPr id="3" name="Content Placeholder 2"/>
          <p:cNvSpPr>
            <a:spLocks noGrp="1"/>
          </p:cNvSpPr>
          <p:nvPr>
            <p:ph idx="1"/>
          </p:nvPr>
        </p:nvSpPr>
        <p:spPr/>
        <p:txBody>
          <a:bodyPr/>
          <a:lstStyle/>
          <a:p>
            <a:r>
              <a:rPr lang="en-US" dirty="0" smtClean="0"/>
              <a:t>We aimed to design methods to build students’ conceptual understanding of fraction multiplication. </a:t>
            </a:r>
          </a:p>
          <a:p>
            <a:r>
              <a:rPr lang="en-US" dirty="0" smtClean="0"/>
              <a:t>What are the characteristics of an instructional sequence that helps students understand fraction multiplication? </a:t>
            </a:r>
          </a:p>
          <a:p>
            <a:pPr marL="0" indent="0">
              <a:buNone/>
            </a:pPr>
            <a:endParaRPr lang="en-US" dirty="0"/>
          </a:p>
        </p:txBody>
      </p:sp>
    </p:spTree>
    <p:extLst>
      <p:ext uri="{BB962C8B-B14F-4D97-AF65-F5344CB8AC3E}">
        <p14:creationId xmlns:p14="http://schemas.microsoft.com/office/powerpoint/2010/main" val="3369627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Discussion</a:t>
            </a:r>
            <a:endParaRPr lang="en-US" dirty="0"/>
          </a:p>
        </p:txBody>
      </p:sp>
      <p:sp>
        <p:nvSpPr>
          <p:cNvPr id="3" name="Content Placeholder 2"/>
          <p:cNvSpPr>
            <a:spLocks noGrp="1"/>
          </p:cNvSpPr>
          <p:nvPr>
            <p:ph idx="1"/>
          </p:nvPr>
        </p:nvSpPr>
        <p:spPr>
          <a:xfrm>
            <a:off x="1484310" y="2214281"/>
            <a:ext cx="10018713" cy="4462743"/>
          </a:xfrm>
        </p:spPr>
        <p:txBody>
          <a:bodyPr>
            <a:normAutofit fontScale="77500" lnSpcReduction="20000"/>
          </a:bodyPr>
          <a:lstStyle/>
          <a:p>
            <a:r>
              <a:rPr lang="en-US" sz="2600" dirty="0"/>
              <a:t>The standard in our learning progression that was most difficult to obtain was solving real world problems involving fractions and mixed numbers. </a:t>
            </a:r>
            <a:endParaRPr lang="en-US" sz="2600" dirty="0" smtClean="0"/>
          </a:p>
          <a:p>
            <a:r>
              <a:rPr lang="en-US" sz="2600" dirty="0" smtClean="0"/>
              <a:t>Students </a:t>
            </a:r>
            <a:r>
              <a:rPr lang="en-US" sz="2600" dirty="0"/>
              <a:t>had difficulty creating appropriate models to coincide with the context of the word problems. </a:t>
            </a:r>
            <a:endParaRPr lang="en-US" sz="2600" dirty="0" smtClean="0"/>
          </a:p>
          <a:p>
            <a:r>
              <a:rPr lang="en-US" sz="2600" dirty="0" smtClean="0"/>
              <a:t>For </a:t>
            </a:r>
            <a:r>
              <a:rPr lang="en-US" sz="2600" dirty="0"/>
              <a:t>example, when asked to show 2/3 of 3, their models initially depicted 3 groups of 2/3. </a:t>
            </a:r>
            <a:endParaRPr lang="en-US" sz="2600" dirty="0" smtClean="0"/>
          </a:p>
          <a:p>
            <a:r>
              <a:rPr lang="en-US" sz="2600" dirty="0" smtClean="0"/>
              <a:t>Students </a:t>
            </a:r>
            <a:r>
              <a:rPr lang="en-US" sz="2600" dirty="0"/>
              <a:t>seem to benefit from having to explain their thoughts to the class step-by-step. Once they were put in the “teacher’s” position they generally realize any mistakes they may have made. </a:t>
            </a:r>
            <a:endParaRPr lang="en-US" sz="2600" dirty="0" smtClean="0"/>
          </a:p>
          <a:p>
            <a:r>
              <a:rPr lang="en-US" sz="2600" dirty="0" smtClean="0"/>
              <a:t>Data </a:t>
            </a:r>
            <a:r>
              <a:rPr lang="en-US" sz="2600" dirty="0"/>
              <a:t>from our study also point to the conceptual difference between a fraction times a whole number versus a whole number times a fraction. This distinction needs explicit attention. </a:t>
            </a:r>
            <a:endParaRPr lang="en-US" sz="2600" dirty="0" smtClean="0"/>
          </a:p>
          <a:p>
            <a:r>
              <a:rPr lang="en-US" sz="2600" dirty="0" smtClean="0"/>
              <a:t>Future </a:t>
            </a:r>
            <a:r>
              <a:rPr lang="en-US" sz="2600" dirty="0"/>
              <a:t>research might examine the potential benefits of teaching the case of a fraction times whole number first, in order to examine the impact of such an instructional sequence on students’ learning. </a:t>
            </a:r>
          </a:p>
          <a:p>
            <a:endParaRPr lang="en-US" dirty="0" smtClean="0"/>
          </a:p>
        </p:txBody>
      </p:sp>
    </p:spTree>
    <p:extLst>
      <p:ext uri="{BB962C8B-B14F-4D97-AF65-F5344CB8AC3E}">
        <p14:creationId xmlns:p14="http://schemas.microsoft.com/office/powerpoint/2010/main" val="1045951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Confrey</a:t>
            </a:r>
            <a:r>
              <a:rPr lang="en-US" dirty="0" smtClean="0"/>
              <a:t>, J., Nguyen, K. H., Lee, K., </a:t>
            </a:r>
            <a:r>
              <a:rPr lang="en-US" dirty="0" err="1" smtClean="0"/>
              <a:t>Panorkou</a:t>
            </a:r>
            <a:r>
              <a:rPr lang="en-US" dirty="0" smtClean="0"/>
              <a:t>, N., Corley, A. K., &amp; Maloney, A. P. (2012). </a:t>
            </a:r>
            <a:r>
              <a:rPr lang="en-US" i="1" dirty="0" smtClean="0"/>
              <a:t>TurnOnCCMath.net: Learning trajectories for the K-8 Common Core Math Standards</a:t>
            </a:r>
            <a:r>
              <a:rPr lang="en-US" dirty="0" smtClean="0"/>
              <a:t>. Retrieved from </a:t>
            </a:r>
            <a:r>
              <a:rPr lang="en-US" dirty="0" smtClean="0">
                <a:hlinkClick r:id="rId2"/>
              </a:rPr>
              <a:t>http://www.turnonccmath.net</a:t>
            </a:r>
            <a:endParaRPr lang="en-US" dirty="0" smtClean="0"/>
          </a:p>
          <a:p>
            <a:r>
              <a:rPr lang="en-US" dirty="0" smtClean="0"/>
              <a:t>Illustrative Mathematics a. (</a:t>
            </a:r>
            <a:r>
              <a:rPr lang="en-US" dirty="0" err="1" smtClean="0"/>
              <a:t>n.d.</a:t>
            </a:r>
            <a:r>
              <a:rPr lang="en-US" dirty="0" smtClean="0"/>
              <a:t>). </a:t>
            </a:r>
            <a:r>
              <a:rPr lang="en-US" i="1" dirty="0" smtClean="0"/>
              <a:t>5.NF Connor and Makayla discuss multiplication. </a:t>
            </a:r>
            <a:r>
              <a:rPr lang="en-US" dirty="0" smtClean="0"/>
              <a:t>Retrieved from: </a:t>
            </a:r>
            <a:r>
              <a:rPr lang="en-US" dirty="0" smtClean="0">
                <a:hlinkClick r:id="rId3"/>
              </a:rPr>
              <a:t>https://www.illustrativemathematics.org/content-standards/5/NF/B/4/tasks/321</a:t>
            </a:r>
            <a:endParaRPr lang="en-US" dirty="0" smtClean="0"/>
          </a:p>
          <a:p>
            <a:r>
              <a:rPr lang="en-US" dirty="0" smtClean="0"/>
              <a:t>Illustrative Mathematics b. (</a:t>
            </a:r>
            <a:r>
              <a:rPr lang="en-US" dirty="0" err="1" smtClean="0"/>
              <a:t>n.d.</a:t>
            </a:r>
            <a:r>
              <a:rPr lang="en-US" dirty="0" smtClean="0"/>
              <a:t>). </a:t>
            </a:r>
            <a:r>
              <a:rPr lang="en-US" i="1" dirty="0" smtClean="0"/>
              <a:t>5.NF Cross country training. </a:t>
            </a:r>
            <a:r>
              <a:rPr lang="en-US" dirty="0" smtClean="0"/>
              <a:t>Retrieved from:  </a:t>
            </a:r>
            <a:r>
              <a:rPr lang="en-US" dirty="0" smtClean="0">
                <a:hlinkClick r:id="rId4"/>
              </a:rPr>
              <a:t>https://www.illustrativemathematics.org/contentstandards/5/NF/B/4/tasks/2080 </a:t>
            </a:r>
            <a:endParaRPr lang="en-US" dirty="0" smtClean="0"/>
          </a:p>
          <a:p>
            <a:r>
              <a:rPr lang="en-US" dirty="0" smtClean="0"/>
              <a:t>Kilpatrick, J., Swafford, J., &amp; </a:t>
            </a:r>
            <a:r>
              <a:rPr lang="en-US" dirty="0" err="1" smtClean="0"/>
              <a:t>Findell</a:t>
            </a:r>
            <a:r>
              <a:rPr lang="en-US" dirty="0" smtClean="0"/>
              <a:t>, B. (Eds.). (2001).</a:t>
            </a:r>
            <a:r>
              <a:rPr lang="en-US" i="1" dirty="0" smtClean="0"/>
              <a:t> Adding it up: Helping children learn mathematics.</a:t>
            </a:r>
            <a:r>
              <a:rPr lang="en-US" dirty="0" smtClean="0"/>
              <a:t> Washington, DC: National Academy Press.</a:t>
            </a:r>
          </a:p>
          <a:p>
            <a:r>
              <a:rPr lang="en-US" dirty="0" err="1" smtClean="0"/>
              <a:t>Tsankova</a:t>
            </a:r>
            <a:r>
              <a:rPr lang="en-US" dirty="0" smtClean="0"/>
              <a:t>, J. K. &amp; </a:t>
            </a:r>
            <a:r>
              <a:rPr lang="en-US" dirty="0" err="1" smtClean="0"/>
              <a:t>Pjanic</a:t>
            </a:r>
            <a:r>
              <a:rPr lang="en-US" dirty="0" smtClean="0"/>
              <a:t>, K. (2010). The area model of multiplication of fractions. </a:t>
            </a:r>
            <a:r>
              <a:rPr lang="en-US" i="1" dirty="0" smtClean="0"/>
              <a:t>Mathematics Teaching in the Middle School, 15</a:t>
            </a:r>
            <a:r>
              <a:rPr lang="en-US" dirty="0" smtClean="0"/>
              <a:t>(5), 281-285.  </a:t>
            </a:r>
          </a:p>
          <a:p>
            <a:r>
              <a:rPr lang="en-US" dirty="0" err="1" smtClean="0"/>
              <a:t>Webel</a:t>
            </a:r>
            <a:r>
              <a:rPr lang="en-US" dirty="0" smtClean="0"/>
              <a:t>, C., Krupa, E. &amp; McManus, J. (2016). Using representations of fraction multiplication. </a:t>
            </a:r>
            <a:r>
              <a:rPr lang="en-US" i="1" dirty="0" smtClean="0"/>
              <a:t>Teaching Children Mathematics, 22</a:t>
            </a:r>
            <a:r>
              <a:rPr lang="en-US" dirty="0" smtClean="0"/>
              <a:t>(6), 366-373. </a:t>
            </a:r>
          </a:p>
          <a:p>
            <a:r>
              <a:rPr lang="en-US" dirty="0" smtClean="0"/>
              <a:t>Wilson, P. H., </a:t>
            </a:r>
            <a:r>
              <a:rPr lang="en-US" dirty="0" err="1" smtClean="0"/>
              <a:t>Edgington</a:t>
            </a:r>
            <a:r>
              <a:rPr lang="en-US" dirty="0" smtClean="0"/>
              <a:t>, C. P., Nguyen, K. H., </a:t>
            </a:r>
            <a:r>
              <a:rPr lang="en-US" dirty="0" err="1" smtClean="0"/>
              <a:t>Pescosolido</a:t>
            </a:r>
            <a:r>
              <a:rPr lang="en-US" dirty="0" smtClean="0"/>
              <a:t>, R. C., </a:t>
            </a:r>
            <a:r>
              <a:rPr lang="en-US" dirty="0" err="1" smtClean="0"/>
              <a:t>Confrey</a:t>
            </a:r>
            <a:r>
              <a:rPr lang="en-US" dirty="0" smtClean="0"/>
              <a:t>, J. (2011). Fractions: How to share fair. </a:t>
            </a:r>
            <a:r>
              <a:rPr lang="en-US" i="1" dirty="0" smtClean="0"/>
              <a:t>Mathematics Teaching in the Middle School,</a:t>
            </a:r>
            <a:r>
              <a:rPr lang="en-US" dirty="0" smtClean="0"/>
              <a:t> </a:t>
            </a:r>
            <a:r>
              <a:rPr lang="en-US" i="1" dirty="0" smtClean="0"/>
              <a:t>17</a:t>
            </a:r>
            <a:r>
              <a:rPr lang="en-US" dirty="0" smtClean="0"/>
              <a:t>(4), 231-236. </a:t>
            </a:r>
          </a:p>
        </p:txBody>
      </p:sp>
    </p:spTree>
    <p:extLst>
      <p:ext uri="{BB962C8B-B14F-4D97-AF65-F5344CB8AC3E}">
        <p14:creationId xmlns:p14="http://schemas.microsoft.com/office/powerpoint/2010/main" val="1892007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67235"/>
            <a:ext cx="10018713" cy="1205753"/>
          </a:xfrm>
        </p:spPr>
        <p:txBody>
          <a:bodyPr/>
          <a:lstStyle/>
          <a:p>
            <a:pPr algn="ctr"/>
            <a:r>
              <a:rPr lang="en-US" dirty="0" smtClean="0"/>
              <a:t>Theoretical Framework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900235"/>
              </p:ext>
            </p:extLst>
          </p:nvPr>
        </p:nvGraphicFramePr>
        <p:xfrm>
          <a:off x="1484312" y="1102658"/>
          <a:ext cx="10295311" cy="5038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067675" y="6372225"/>
            <a:ext cx="3133725" cy="369332"/>
          </a:xfrm>
          <a:prstGeom prst="rect">
            <a:avLst/>
          </a:prstGeom>
          <a:noFill/>
        </p:spPr>
        <p:txBody>
          <a:bodyPr wrap="square" rtlCol="0">
            <a:spAutoFit/>
          </a:bodyPr>
          <a:lstStyle/>
          <a:p>
            <a:r>
              <a:rPr lang="en-US" dirty="0" smtClean="0"/>
              <a:t>(Kirkpatrick et al., 2001.) </a:t>
            </a:r>
            <a:endParaRPr lang="en-US" dirty="0"/>
          </a:p>
        </p:txBody>
      </p:sp>
    </p:spTree>
    <p:extLst>
      <p:ext uri="{BB962C8B-B14F-4D97-AF65-F5344CB8AC3E}">
        <p14:creationId xmlns:p14="http://schemas.microsoft.com/office/powerpoint/2010/main" val="2275143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645" y="187142"/>
            <a:ext cx="10018713" cy="1752599"/>
          </a:xfrm>
        </p:spPr>
        <p:txBody>
          <a:bodyPr/>
          <a:lstStyle/>
          <a:p>
            <a:pPr algn="ctr"/>
            <a:r>
              <a:rPr lang="en-US" dirty="0" smtClean="0"/>
              <a:t>Learning Trajectory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037739"/>
            <a:ext cx="4613564" cy="3478876"/>
          </a:xfrm>
          <a:prstGeom prst="rect">
            <a:avLst/>
          </a:prstGeom>
        </p:spPr>
      </p:pic>
      <p:pic>
        <p:nvPicPr>
          <p:cNvPr id="5" name="Picture 4"/>
          <p:cNvPicPr>
            <a:picLocks noChangeAspect="1"/>
          </p:cNvPicPr>
          <p:nvPr/>
        </p:nvPicPr>
        <p:blipFill>
          <a:blip r:embed="rId3"/>
          <a:stretch>
            <a:fillRect/>
          </a:stretch>
        </p:blipFill>
        <p:spPr>
          <a:xfrm>
            <a:off x="5870336" y="1690688"/>
            <a:ext cx="2584928" cy="2670279"/>
          </a:xfrm>
          <a:prstGeom prst="rect">
            <a:avLst/>
          </a:prstGeom>
        </p:spPr>
      </p:pic>
      <p:pic>
        <p:nvPicPr>
          <p:cNvPr id="6" name="Picture 5"/>
          <p:cNvPicPr>
            <a:picLocks noChangeAspect="1"/>
          </p:cNvPicPr>
          <p:nvPr/>
        </p:nvPicPr>
        <p:blipFill>
          <a:blip r:embed="rId4"/>
          <a:stretch>
            <a:fillRect/>
          </a:stretch>
        </p:blipFill>
        <p:spPr>
          <a:xfrm>
            <a:off x="7303980" y="3981297"/>
            <a:ext cx="3139712" cy="2481287"/>
          </a:xfrm>
          <a:prstGeom prst="rect">
            <a:avLst/>
          </a:prstGeom>
        </p:spPr>
      </p:pic>
      <p:pic>
        <p:nvPicPr>
          <p:cNvPr id="9" name="Picture 8"/>
          <p:cNvPicPr>
            <a:picLocks noChangeAspect="1"/>
          </p:cNvPicPr>
          <p:nvPr/>
        </p:nvPicPr>
        <p:blipFill>
          <a:blip r:embed="rId5"/>
          <a:stretch>
            <a:fillRect/>
          </a:stretch>
        </p:blipFill>
        <p:spPr>
          <a:xfrm>
            <a:off x="4016188" y="2602523"/>
            <a:ext cx="2334814" cy="323116"/>
          </a:xfrm>
          <a:prstGeom prst="rect">
            <a:avLst/>
          </a:prstGeom>
        </p:spPr>
      </p:pic>
      <p:pic>
        <p:nvPicPr>
          <p:cNvPr id="10" name="Picture 9"/>
          <p:cNvPicPr>
            <a:picLocks noChangeAspect="1"/>
          </p:cNvPicPr>
          <p:nvPr/>
        </p:nvPicPr>
        <p:blipFill>
          <a:blip r:embed="rId6"/>
          <a:stretch>
            <a:fillRect/>
          </a:stretch>
        </p:blipFill>
        <p:spPr>
          <a:xfrm>
            <a:off x="3629085" y="3016251"/>
            <a:ext cx="4430772" cy="2670279"/>
          </a:xfrm>
          <a:prstGeom prst="rect">
            <a:avLst/>
          </a:prstGeom>
        </p:spPr>
      </p:pic>
      <p:sp>
        <p:nvSpPr>
          <p:cNvPr id="3" name="TextBox 2"/>
          <p:cNvSpPr txBox="1"/>
          <p:nvPr/>
        </p:nvSpPr>
        <p:spPr>
          <a:xfrm>
            <a:off x="9429750" y="6462584"/>
            <a:ext cx="2590800" cy="369332"/>
          </a:xfrm>
          <a:prstGeom prst="rect">
            <a:avLst/>
          </a:prstGeom>
          <a:noFill/>
        </p:spPr>
        <p:txBody>
          <a:bodyPr wrap="square" rtlCol="0">
            <a:spAutoFit/>
          </a:bodyPr>
          <a:lstStyle/>
          <a:p>
            <a:r>
              <a:rPr lang="en-US" dirty="0" smtClean="0"/>
              <a:t>(</a:t>
            </a:r>
            <a:r>
              <a:rPr lang="en-US" dirty="0" err="1" smtClean="0"/>
              <a:t>Confrey</a:t>
            </a:r>
            <a:r>
              <a:rPr lang="en-US" dirty="0" smtClean="0"/>
              <a:t> et al., 2012)</a:t>
            </a:r>
            <a:endParaRPr lang="en-US" dirty="0"/>
          </a:p>
        </p:txBody>
      </p:sp>
    </p:spTree>
    <p:extLst>
      <p:ext uri="{BB962C8B-B14F-4D97-AF65-F5344CB8AC3E}">
        <p14:creationId xmlns:p14="http://schemas.microsoft.com/office/powerpoint/2010/main" val="202041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Methodology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r>
                  <a:rPr lang="en-US" dirty="0" smtClean="0"/>
                  <a:t>We worked with four students, who all just finished the 5</a:t>
                </a:r>
                <a:r>
                  <a:rPr lang="en-US" baseline="30000" dirty="0" smtClean="0"/>
                  <a:t>th</a:t>
                </a:r>
                <a:r>
                  <a:rPr lang="en-US" dirty="0" smtClean="0"/>
                  <a:t> grade, over seven one-hour periods and two 30-minute interviews per student. Two students attended all sessions. One student missed two of the teaching sessions and another student missed one</a:t>
                </a:r>
                <a14:m>
                  <m:oMath xmlns:m="http://schemas.openxmlformats.org/officeDocument/2006/math">
                    <m:r>
                      <a:rPr lang="en-US" b="0" i="1" dirty="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605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Methodology </a:t>
            </a:r>
            <a:endParaRPr lang="en-US" dirty="0"/>
          </a:p>
        </p:txBody>
      </p:sp>
      <p:sp>
        <p:nvSpPr>
          <p:cNvPr id="3" name="Content Placeholder 2"/>
          <p:cNvSpPr>
            <a:spLocks noGrp="1"/>
          </p:cNvSpPr>
          <p:nvPr>
            <p:ph idx="1"/>
          </p:nvPr>
        </p:nvSpPr>
        <p:spPr/>
        <p:txBody>
          <a:bodyPr/>
          <a:lstStyle/>
          <a:p>
            <a:r>
              <a:rPr lang="en-US" dirty="0" smtClean="0"/>
              <a:t>During the pre-interviews there were some problems that revealed the extremes of our students’ thinking.</a:t>
            </a:r>
          </a:p>
          <a:p>
            <a:r>
              <a:rPr lang="en-US" dirty="0" smtClean="0"/>
              <a:t>They are as follows: </a:t>
            </a:r>
          </a:p>
          <a:p>
            <a:pPr marL="0" indent="0">
              <a:buNone/>
            </a:pPr>
            <a:endParaRPr lang="en-US" dirty="0"/>
          </a:p>
        </p:txBody>
      </p:sp>
    </p:spTree>
    <p:extLst>
      <p:ext uri="{BB962C8B-B14F-4D97-AF65-F5344CB8AC3E}">
        <p14:creationId xmlns:p14="http://schemas.microsoft.com/office/powerpoint/2010/main" val="346378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918882" y="714264"/>
                <a:ext cx="10515600" cy="5924058"/>
              </a:xfrm>
              <a:prstGeom prst="rect">
                <a:avLst/>
              </a:prstGeom>
              <a:noFill/>
              <a:ln>
                <a:noFill/>
              </a:ln>
            </p:spPr>
            <p:txBody>
              <a:bodyPr wrap="square" rtlCol="0">
                <a:spAutoFit/>
              </a:bodyPr>
              <a:lstStyle/>
              <a:p>
                <a:pPr marL="0" indent="0">
                  <a:buNone/>
                </a:pPr>
                <a:r>
                  <a:rPr lang="en-US" sz="2800" dirty="0" smtClean="0"/>
                  <a:t>Makayla said, “I can represent 3 x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 with 3 rectangles each of length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a:t>
                </a:r>
              </a:p>
              <a:p>
                <a:endParaRPr lang="en-US" sz="2800" dirty="0"/>
              </a:p>
              <a:p>
                <a:pPr marL="0" indent="0">
                  <a:buNone/>
                </a:pPr>
                <a:endParaRPr lang="en-US" sz="2800" dirty="0" smtClean="0"/>
              </a:p>
              <a:p>
                <a:pPr marL="0" indent="0">
                  <a:buNone/>
                </a:pPr>
                <a:r>
                  <a:rPr lang="en-US" sz="2800" dirty="0" smtClean="0"/>
                  <a:t>Connor said, “ I know that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 x 3 can be thought of as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 of 3. Is 3 copies of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 the same as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 of 3?”</a:t>
                </a:r>
              </a:p>
              <a:p>
                <a:pPr marL="457200" indent="-457200">
                  <a:buFont typeface="+mj-lt"/>
                  <a:buAutoNum type="alphaLcPeriod"/>
                </a:pPr>
                <a:r>
                  <a:rPr lang="en-US" sz="2800" dirty="0" smtClean="0"/>
                  <a:t>Draw a diagram to represent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 of 3. </a:t>
                </a:r>
              </a:p>
              <a:p>
                <a:pPr marL="457200" indent="-457200">
                  <a:buFont typeface="+mj-lt"/>
                  <a:buAutoNum type="alphaLcPeriod"/>
                </a:pPr>
                <a:r>
                  <a:rPr lang="en-US" sz="2800" dirty="0" smtClean="0"/>
                  <a:t>Explain why your picture and Makayla’s picture together show that 3 x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 =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r>
                  <a:rPr lang="en-US" sz="2800" dirty="0" smtClean="0"/>
                  <a:t> x 3. </a:t>
                </a:r>
              </a:p>
              <a:p>
                <a:pPr marL="0" indent="0">
                  <a:buNone/>
                </a:pPr>
                <a:r>
                  <a:rPr lang="en-US" sz="2800" dirty="0" smtClean="0"/>
                  <a:t>(Illustrative Mathematics a, </a:t>
                </a:r>
                <a:r>
                  <a:rPr lang="en-US" sz="2800" dirty="0" err="1" smtClean="0"/>
                  <a:t>n.d.</a:t>
                </a:r>
                <a:r>
                  <a:rPr lang="en-US" sz="2800" dirty="0" smtClean="0"/>
                  <a:t>)</a:t>
                </a:r>
                <a:endParaRPr lang="en-US" sz="2800"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918882" y="714264"/>
                <a:ext cx="10515600" cy="5924058"/>
              </a:xfrm>
              <a:prstGeom prst="rect">
                <a:avLst/>
              </a:prstGeom>
              <a:blipFill rotWithShape="0">
                <a:blip r:embed="rId2"/>
                <a:stretch>
                  <a:fillRect l="-2203" r="-406" b="-2469"/>
                </a:stretch>
              </a:blipFill>
              <a:ln>
                <a:noFill/>
              </a:ln>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188" y="1411680"/>
            <a:ext cx="2932518" cy="1347052"/>
          </a:xfrm>
          <a:prstGeom prst="rect">
            <a:avLst/>
          </a:prstGeom>
          <a:effectLst>
            <a:glow rad="127000">
              <a:schemeClr val="accent1"/>
            </a:glow>
            <a:softEdge rad="0"/>
          </a:effectLst>
        </p:spPr>
      </p:pic>
    </p:spTree>
    <p:extLst>
      <p:ext uri="{BB962C8B-B14F-4D97-AF65-F5344CB8AC3E}">
        <p14:creationId xmlns:p14="http://schemas.microsoft.com/office/powerpoint/2010/main" val="225323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271" y="421341"/>
            <a:ext cx="10515600" cy="5988704"/>
          </a:xfrm>
        </p:spPr>
        <p:txBody>
          <a:bodyPr>
            <a:normAutofit fontScale="92500" lnSpcReduction="20000"/>
          </a:bodyPr>
          <a:lstStyle/>
          <a:p>
            <a:pPr marL="0" indent="0">
              <a:buNone/>
            </a:pPr>
            <a:endParaRPr lang="en-US" sz="4000" dirty="0" smtClean="0">
              <a:solidFill>
                <a:schemeClr val="tx1"/>
              </a:solidFill>
            </a:endParaRPr>
          </a:p>
          <a:p>
            <a:pPr marL="0" indent="0">
              <a:buNone/>
            </a:pPr>
            <a:r>
              <a:rPr lang="en-US" sz="4000" dirty="0" smtClean="0">
                <a:solidFill>
                  <a:schemeClr val="tx1"/>
                </a:solidFill>
              </a:rPr>
              <a:t>The members of a cross country team like to continue their training on their own during the summer. Nero ran 1 ½ miles one day. </a:t>
            </a:r>
          </a:p>
          <a:p>
            <a:pPr marL="457200" indent="-457200">
              <a:buFont typeface="+mj-lt"/>
              <a:buAutoNum type="alphaLcPeriod"/>
            </a:pPr>
            <a:r>
              <a:rPr lang="en-US" sz="4000" dirty="0" smtClean="0">
                <a:solidFill>
                  <a:schemeClr val="tx1"/>
                </a:solidFill>
              </a:rPr>
              <a:t>Lily ran 3 times as far as Nero. How far did Lily run?</a:t>
            </a:r>
          </a:p>
          <a:p>
            <a:pPr marL="457200" indent="-457200">
              <a:buFont typeface="+mj-lt"/>
              <a:buAutoNum type="alphaLcPeriod"/>
            </a:pPr>
            <a:r>
              <a:rPr lang="en-US" sz="4000" dirty="0" smtClean="0">
                <a:solidFill>
                  <a:schemeClr val="tx1"/>
                </a:solidFill>
              </a:rPr>
              <a:t>Jorge ran ¾ times as far a Nero. How far did Jorge run?</a:t>
            </a:r>
          </a:p>
          <a:p>
            <a:pPr marL="457200" indent="-457200">
              <a:buFont typeface="+mj-lt"/>
              <a:buAutoNum type="alphaLcPeriod"/>
            </a:pPr>
            <a:r>
              <a:rPr lang="en-US" sz="4000" dirty="0" smtClean="0">
                <a:solidFill>
                  <a:schemeClr val="tx1"/>
                </a:solidFill>
              </a:rPr>
              <a:t>Belinda ran 2 1/3 times as far as Nero. How far did Belinda run? </a:t>
            </a:r>
          </a:p>
          <a:p>
            <a:pPr marL="0" indent="0">
              <a:buNone/>
            </a:pPr>
            <a:r>
              <a:rPr lang="en-US" sz="4000" dirty="0" smtClean="0">
                <a:solidFill>
                  <a:schemeClr val="tx1"/>
                </a:solidFill>
              </a:rPr>
              <a:t>(Illustrative Mathematics b, </a:t>
            </a:r>
            <a:r>
              <a:rPr lang="en-US" sz="4000" dirty="0" err="1" smtClean="0">
                <a:solidFill>
                  <a:schemeClr val="tx1"/>
                </a:solidFill>
              </a:rPr>
              <a:t>n.d.</a:t>
            </a:r>
            <a:r>
              <a:rPr lang="en-US" sz="4000" dirty="0" smtClean="0">
                <a:solidFill>
                  <a:schemeClr val="tx1"/>
                </a:solidFill>
              </a:rPr>
              <a:t>)</a:t>
            </a:r>
          </a:p>
          <a:p>
            <a:pPr marL="0" indent="0">
              <a:buNone/>
            </a:pPr>
            <a:endParaRPr lang="en-US" dirty="0"/>
          </a:p>
        </p:txBody>
      </p:sp>
    </p:spTree>
    <p:extLst>
      <p:ext uri="{BB962C8B-B14F-4D97-AF65-F5344CB8AC3E}">
        <p14:creationId xmlns:p14="http://schemas.microsoft.com/office/powerpoint/2010/main" val="2786520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TM03457496[[fn=Parallax]]</Template>
  <TotalTime>90</TotalTime>
  <Words>1392</Words>
  <Application>Microsoft Office PowerPoint</Application>
  <PresentationFormat>Custom</PresentationFormat>
  <Paragraphs>110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Parallax</vt:lpstr>
      <vt:lpstr>Developing 5th Graders’ Understanding of  Fraction Multiplication</vt:lpstr>
      <vt:lpstr>Introduction </vt:lpstr>
      <vt:lpstr>Purpose and Research Question</vt:lpstr>
      <vt:lpstr>Theoretical Framework </vt:lpstr>
      <vt:lpstr>Learning Trajectory </vt:lpstr>
      <vt:lpstr>Methodology </vt:lpstr>
      <vt:lpstr>Methodology </vt:lpstr>
      <vt:lpstr>PowerPoint Presentation</vt:lpstr>
      <vt:lpstr>PowerPoint Presentation</vt:lpstr>
      <vt:lpstr>Procedure </vt:lpstr>
      <vt:lpstr>Instructional Cycle </vt:lpstr>
      <vt:lpstr>Initial Assessment Results </vt:lpstr>
      <vt:lpstr>Initial Assessment Results: Student Work </vt:lpstr>
      <vt:lpstr>Initial Assessment Results: Student Work </vt:lpstr>
      <vt:lpstr>Initial Assessment Results: Student Work </vt:lpstr>
      <vt:lpstr>Week 2 Instruction </vt:lpstr>
      <vt:lpstr>PowerPoint Presentation</vt:lpstr>
      <vt:lpstr>PowerPoint Presentation</vt:lpstr>
      <vt:lpstr>Week 3 – 5 Instruction</vt:lpstr>
      <vt:lpstr>PowerPoint Presentation</vt:lpstr>
      <vt:lpstr>PowerPoint Presentation</vt:lpstr>
      <vt:lpstr>PowerPoint Presentation</vt:lpstr>
      <vt:lpstr>Week 6 – 8 Instruction </vt:lpstr>
      <vt:lpstr>PowerPoint Presentation</vt:lpstr>
      <vt:lpstr>PowerPoint Presentation</vt:lpstr>
      <vt:lpstr>Post-Assessment Results </vt:lpstr>
      <vt:lpstr>PowerPoint Presentation</vt:lpstr>
      <vt:lpstr>PowerPoint Presentation</vt:lpstr>
      <vt:lpstr>PowerPoint Presentation</vt:lpstr>
      <vt:lpstr>Reflection and Discussion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5th Graders’ Understanding of  Fraction Multiplication</dc:title>
  <dc:creator>Kayla Davis</dc:creator>
  <cp:lastModifiedBy>Randall Groth</cp:lastModifiedBy>
  <cp:revision>16</cp:revision>
  <dcterms:created xsi:type="dcterms:W3CDTF">2016-08-09T18:08:45Z</dcterms:created>
  <dcterms:modified xsi:type="dcterms:W3CDTF">2016-08-11T14:30:22Z</dcterms:modified>
</cp:coreProperties>
</file>