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78" r:id="rId7"/>
    <p:sldId id="286" r:id="rId8"/>
    <p:sldId id="308" r:id="rId9"/>
    <p:sldId id="287" r:id="rId10"/>
    <p:sldId id="288" r:id="rId11"/>
    <p:sldId id="289" r:id="rId12"/>
    <p:sldId id="280" r:id="rId13"/>
    <p:sldId id="281" r:id="rId14"/>
    <p:sldId id="309" r:id="rId15"/>
    <p:sldId id="290" r:id="rId16"/>
    <p:sldId id="311" r:id="rId17"/>
    <p:sldId id="291" r:id="rId18"/>
    <p:sldId id="293" r:id="rId19"/>
    <p:sldId id="292" r:id="rId20"/>
    <p:sldId id="294" r:id="rId21"/>
    <p:sldId id="282" r:id="rId22"/>
    <p:sldId id="295" r:id="rId23"/>
    <p:sldId id="296" r:id="rId24"/>
    <p:sldId id="299" r:id="rId25"/>
    <p:sldId id="297" r:id="rId26"/>
    <p:sldId id="298" r:id="rId27"/>
    <p:sldId id="307" r:id="rId28"/>
    <p:sldId id="306" r:id="rId29"/>
    <p:sldId id="300" r:id="rId30"/>
    <p:sldId id="301" r:id="rId31"/>
    <p:sldId id="302" r:id="rId32"/>
    <p:sldId id="303" r:id="rId33"/>
    <p:sldId id="310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01" autoAdjust="0"/>
    <p:restoredTop sz="96327" autoAdjust="0"/>
  </p:normalViewPr>
  <p:slideViewPr>
    <p:cSldViewPr snapToGrid="0">
      <p:cViewPr>
        <p:scale>
          <a:sx n="120" d="100"/>
          <a:sy n="120" d="100"/>
        </p:scale>
        <p:origin x="1360" y="936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03" y="29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4/1/24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4/1/24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6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3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2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4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9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85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200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>
            <a:normAutofit/>
          </a:bodyPr>
          <a:lstStyle>
            <a:lvl1pPr algn="l">
              <a:defRPr lang="en-US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anchor="ctr">
            <a:no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Universidad_Brigham_You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useweb.org/cause/research/project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useweb.org/cause/research/project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useweb.org/cause/research/project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r>
              <a:rPr lang="en-US" dirty="0"/>
              <a:t>Navigating CS</a:t>
            </a:r>
            <a:br>
              <a:rPr lang="en-US" dirty="0"/>
            </a:br>
            <a:r>
              <a:rPr lang="en-US" sz="1200" dirty="0"/>
              <a:t>Advice From a Senior Student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1780860"/>
          </a:xfrm>
        </p:spPr>
        <p:txBody>
          <a:bodyPr/>
          <a:lstStyle/>
          <a:p>
            <a:r>
              <a:rPr lang="en-US" dirty="0"/>
              <a:t>What Kinds of Course TO Take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97255"/>
            <a:ext cx="3924300" cy="464499"/>
          </a:xfrm>
        </p:spPr>
        <p:txBody>
          <a:bodyPr/>
          <a:lstStyle/>
          <a:p>
            <a:r>
              <a:rPr lang="en-US" dirty="0"/>
              <a:t>Cross Discipline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3251596"/>
            <a:ext cx="3943627" cy="3234264"/>
          </a:xfrm>
        </p:spPr>
        <p:txBody>
          <a:bodyPr>
            <a:normAutofit/>
          </a:bodyPr>
          <a:lstStyle/>
          <a:p>
            <a:r>
              <a:rPr lang="en-US" dirty="0"/>
              <a:t>Skills in programming combined with an overlapping specialty can have much greater impact than either one in isolation:</a:t>
            </a:r>
          </a:p>
          <a:p>
            <a:pPr lvl="1"/>
            <a:r>
              <a:rPr lang="en-US" dirty="0"/>
              <a:t>Computation Biology</a:t>
            </a:r>
          </a:p>
          <a:p>
            <a:pPr lvl="1"/>
            <a:r>
              <a:rPr lang="en-US" dirty="0"/>
              <a:t>Political Science Modeling</a:t>
            </a:r>
          </a:p>
          <a:p>
            <a:pPr lvl="1"/>
            <a:r>
              <a:rPr lang="en-US" dirty="0"/>
              <a:t>Language, Literature, and LLMs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97255"/>
            <a:ext cx="3943627" cy="464499"/>
          </a:xfrm>
        </p:spPr>
        <p:txBody>
          <a:bodyPr/>
          <a:lstStyle/>
          <a:p>
            <a:r>
              <a:rPr lang="en-US" dirty="0"/>
              <a:t>Difficult Classes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3251595"/>
            <a:ext cx="3943627" cy="3234264"/>
          </a:xfrm>
        </p:spPr>
        <p:txBody>
          <a:bodyPr>
            <a:normAutofit/>
          </a:bodyPr>
          <a:lstStyle/>
          <a:p>
            <a:r>
              <a:rPr lang="en-US" dirty="0"/>
              <a:t>Although it’s tempting to take the classes the are easy, or classes you are familiar with, you will grow much more if you take classes </a:t>
            </a:r>
            <a:r>
              <a:rPr lang="en-US" b="1" dirty="0"/>
              <a:t>because</a:t>
            </a:r>
            <a:r>
              <a:rPr lang="en-US" dirty="0"/>
              <a:t> they are hard and </a:t>
            </a:r>
            <a:r>
              <a:rPr lang="en-US" b="1" dirty="0"/>
              <a:t>because</a:t>
            </a:r>
            <a:r>
              <a:rPr lang="en-US" dirty="0"/>
              <a:t> you have little prior knowledge.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755C9-BC90-0B49-FAE1-948DD8009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1392583"/>
          </a:xfrm>
        </p:spPr>
        <p:txBody>
          <a:bodyPr/>
          <a:lstStyle/>
          <a:p>
            <a:r>
              <a:rPr lang="en-US" dirty="0"/>
              <a:t>Tracks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A5FE7-BBC2-53B2-6EAF-446136408761}"/>
              </a:ext>
            </a:extLst>
          </p:cNvPr>
          <p:cNvSpPr txBox="1"/>
          <p:nvPr/>
        </p:nvSpPr>
        <p:spPr>
          <a:xfrm>
            <a:off x="6991350" y="1431235"/>
            <a:ext cx="4179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Software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Cybersecurity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AI and Algorithms</a:t>
            </a:r>
          </a:p>
        </p:txBody>
      </p:sp>
    </p:spTree>
    <p:extLst>
      <p:ext uri="{BB962C8B-B14F-4D97-AF65-F5344CB8AC3E}">
        <p14:creationId xmlns:p14="http://schemas.microsoft.com/office/powerpoint/2010/main" val="958075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1780860"/>
          </a:xfrm>
        </p:spPr>
        <p:txBody>
          <a:bodyPr/>
          <a:lstStyle/>
          <a:p>
            <a:r>
              <a:rPr lang="en-US" dirty="0"/>
              <a:t>Struggling in Classes?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97255"/>
            <a:ext cx="3924300" cy="464499"/>
          </a:xfrm>
        </p:spPr>
        <p:txBody>
          <a:bodyPr/>
          <a:lstStyle/>
          <a:p>
            <a:r>
              <a:rPr lang="en-US" dirty="0"/>
              <a:t>Are you working hard?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3251596"/>
            <a:ext cx="3943627" cy="3234264"/>
          </a:xfrm>
        </p:spPr>
        <p:txBody>
          <a:bodyPr>
            <a:normAutofit/>
          </a:bodyPr>
          <a:lstStyle/>
          <a:p>
            <a:r>
              <a:rPr lang="en-US" dirty="0"/>
              <a:t>The first thing to do is honestly ask yourself if you are working hard. This is not a major where you can show up to class, do the bare minimum and expect to learn.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Realistic course load?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this the the major for you?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97255"/>
            <a:ext cx="3943627" cy="464499"/>
          </a:xfrm>
        </p:spPr>
        <p:txBody>
          <a:bodyPr/>
          <a:lstStyle/>
          <a:p>
            <a:r>
              <a:rPr lang="en-US" dirty="0"/>
              <a:t>Tips for Learning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3251595"/>
            <a:ext cx="3943627" cy="32342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Here are a few tips I have used over the years when I was struggling in a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YouTube for an alternate explanation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to office hours (TA or professor)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Actually, read the textbook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 the urge to use </a:t>
            </a:r>
            <a:r>
              <a:rPr lang="en-US" dirty="0" err="1"/>
              <a:t>ChatGPT</a:t>
            </a:r>
            <a:r>
              <a:rPr lang="en-US" dirty="0"/>
              <a:t> or GitHub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3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FB37-CEF8-926C-05F6-F75BD2D4C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r>
              <a:rPr lang="en-US" dirty="0"/>
              <a:t> 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681688-F23D-B7E7-4629-7B4F38311E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for explanations nor 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copy and past code, retype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don’t understand the code, paste it back into </a:t>
            </a:r>
            <a:r>
              <a:rPr lang="en-US" dirty="0" err="1"/>
              <a:t>ChatGPT</a:t>
            </a:r>
            <a:r>
              <a:rPr lang="en-US" dirty="0"/>
              <a:t> to have it explain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 off copilot at least for the first few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EE020-1B15-508C-0AC5-2206C6F3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6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369076" cy="3457971"/>
          </a:xfrm>
        </p:spPr>
        <p:txBody>
          <a:bodyPr/>
          <a:lstStyle/>
          <a:p>
            <a:r>
              <a:rPr lang="en-US" dirty="0"/>
              <a:t>Advice About Jobs/Internships</a:t>
            </a:r>
          </a:p>
        </p:txBody>
      </p:sp>
    </p:spTree>
    <p:extLst>
      <p:ext uri="{BB962C8B-B14F-4D97-AF65-F5344CB8AC3E}">
        <p14:creationId xmlns:p14="http://schemas.microsoft.com/office/powerpoint/2010/main" val="236704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52FEB4-D844-9522-3585-42389ED44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6215" y="1868123"/>
            <a:ext cx="4179570" cy="975661"/>
          </a:xfrm>
        </p:spPr>
        <p:txBody>
          <a:bodyPr/>
          <a:lstStyle/>
          <a:p>
            <a:r>
              <a:rPr lang="en-US" dirty="0"/>
              <a:t>If you got a job via </a:t>
            </a:r>
            <a:r>
              <a:rPr lang="en-US" b="1" dirty="0"/>
              <a:t>networking</a:t>
            </a:r>
            <a:r>
              <a:rPr lang="en-US" dirty="0"/>
              <a:t> – you got a job because you knew someone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BAA95-44ED-2D0F-80BE-D7B950A7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F2D47C9-DFE4-FFB4-2706-DA5FFBE5917C}"/>
              </a:ext>
            </a:extLst>
          </p:cNvPr>
          <p:cNvSpPr txBox="1">
            <a:spLocks/>
          </p:cNvSpPr>
          <p:nvPr/>
        </p:nvSpPr>
        <p:spPr>
          <a:xfrm>
            <a:off x="4006215" y="3526386"/>
            <a:ext cx="4179570" cy="975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you got a job via </a:t>
            </a:r>
            <a:r>
              <a:rPr lang="en-US" b="1" dirty="0"/>
              <a:t>nepotism</a:t>
            </a:r>
            <a:r>
              <a:rPr lang="en-US" dirty="0"/>
              <a:t> – you got a job because you knew someone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37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961"/>
            <a:ext cx="8420100" cy="1780860"/>
          </a:xfrm>
        </p:spPr>
        <p:txBody>
          <a:bodyPr/>
          <a:lstStyle/>
          <a:p>
            <a:r>
              <a:rPr lang="en-US" dirty="0"/>
              <a:t>Networking VS. Nepotism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97255"/>
            <a:ext cx="3924300" cy="464499"/>
          </a:xfrm>
        </p:spPr>
        <p:txBody>
          <a:bodyPr/>
          <a:lstStyle/>
          <a:p>
            <a:r>
              <a:rPr lang="en-US" dirty="0"/>
              <a:t>The Bush Family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3251596"/>
            <a:ext cx="3943627" cy="32342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While George W. Bush, was certainly a qualified president, he likely would not have been able to secure the presidency without his father’s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Fundraising from large donors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Connections with the leaders of the Republican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Campaign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endorsements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2797255"/>
            <a:ext cx="3943627" cy="464499"/>
          </a:xfrm>
        </p:spPr>
        <p:txBody>
          <a:bodyPr/>
          <a:lstStyle/>
          <a:p>
            <a:r>
              <a:rPr lang="en-US" dirty="0"/>
              <a:t>Spanish Habsburgs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3" y="3251595"/>
            <a:ext cx="3943627" cy="32342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dominant Catholic Empire in the 16</a:t>
            </a:r>
            <a:r>
              <a:rPr lang="en-US" baseline="30000" dirty="0"/>
              <a:t>th</a:t>
            </a:r>
            <a:r>
              <a:rPr lang="en-US" dirty="0"/>
              <a:t> and 17</a:t>
            </a:r>
            <a:r>
              <a:rPr lang="en-US" baseline="30000" dirty="0"/>
              <a:t>th</a:t>
            </a:r>
            <a:r>
              <a:rPr lang="en-US" dirty="0"/>
              <a:t> centuries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Ruled, Spain, Italy, and expansive American colonies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 wealth from new world mines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the empire matured, nepotism ran rampant, with unqualified family members appointed to key roles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weakness of leadership led to the empire’s fall by the end of the 17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8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727D-BA35-DED6-1CE0-A2173BBCC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" y="2663290"/>
            <a:ext cx="11932920" cy="2941982"/>
          </a:xfrm>
        </p:spPr>
        <p:txBody>
          <a:bodyPr/>
          <a:lstStyle/>
          <a:p>
            <a:r>
              <a:rPr lang="en-US" dirty="0"/>
              <a:t>If you are competent, it’s called Networking.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you aren’t It’s called Nepotism</a:t>
            </a:r>
          </a:p>
        </p:txBody>
      </p:sp>
    </p:spTree>
    <p:extLst>
      <p:ext uri="{BB962C8B-B14F-4D97-AF65-F5344CB8AC3E}">
        <p14:creationId xmlns:p14="http://schemas.microsoft.com/office/powerpoint/2010/main" val="289291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D9B3-B64F-656A-0D99-161A6C0F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558801"/>
            <a:ext cx="9953308" cy="1780860"/>
          </a:xfrm>
        </p:spPr>
        <p:txBody>
          <a:bodyPr/>
          <a:lstStyle/>
          <a:p>
            <a:r>
              <a:rPr lang="en-US" dirty="0"/>
              <a:t>Networking 101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5B6E40-3A7D-ACF7-AA38-25977D322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2960877"/>
            <a:ext cx="2722880" cy="351284"/>
          </a:xfrm>
        </p:spPr>
        <p:txBody>
          <a:bodyPr/>
          <a:lstStyle/>
          <a:p>
            <a:r>
              <a:rPr lang="en-US" dirty="0"/>
              <a:t>How to start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1298F0-74F1-FECA-0F02-495F9A2EBA7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41120" y="3392035"/>
            <a:ext cx="2722880" cy="29071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Ask parents, siblings, professors, family friends etc. if they know anyone who works in “IT”</a:t>
            </a:r>
          </a:p>
          <a:p>
            <a:r>
              <a:rPr lang="en-US" dirty="0"/>
              <a:t>Get their email and send a brief introduction</a:t>
            </a:r>
          </a:p>
          <a:p>
            <a:r>
              <a:rPr lang="en-US" dirty="0"/>
              <a:t>Ask if they would be willing to meet for coffee, lunch or over zoom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536BD54-EFA1-25A2-9F04-4F22C36E2A5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54881" y="2960877"/>
            <a:ext cx="5516880" cy="351284"/>
          </a:xfrm>
        </p:spPr>
        <p:txBody>
          <a:bodyPr/>
          <a:lstStyle/>
          <a:p>
            <a:r>
              <a:rPr lang="en-US" dirty="0"/>
              <a:t>Types of things to ask them about</a:t>
            </a:r>
          </a:p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112969F-EB84-49D5-7100-1FB28870FB3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754881" y="3324859"/>
            <a:ext cx="5506720" cy="30314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Don’t go hoping they’ll give you a job/internship, go because you genuinely want to learn more about the field and get advice</a:t>
            </a:r>
          </a:p>
          <a:p>
            <a:pPr lvl="1"/>
            <a:r>
              <a:rPr lang="en-US" dirty="0"/>
              <a:t>Bring your resume for them to review/give feedback on</a:t>
            </a:r>
          </a:p>
          <a:p>
            <a:pPr lvl="1"/>
            <a:r>
              <a:rPr lang="en-US" dirty="0"/>
              <a:t>Ask their advice about the industry</a:t>
            </a:r>
          </a:p>
          <a:p>
            <a:pPr lvl="1"/>
            <a:r>
              <a:rPr lang="en-US" dirty="0"/>
              <a:t>Listen to them tell the story of their career</a:t>
            </a:r>
          </a:p>
          <a:p>
            <a:pPr lvl="1"/>
            <a:r>
              <a:rPr lang="en-US" dirty="0"/>
              <a:t>Tell them about yourself and the classes you have taken</a:t>
            </a:r>
          </a:p>
          <a:p>
            <a:pPr lvl="1"/>
            <a:r>
              <a:rPr lang="en-US" dirty="0"/>
              <a:t>Do your homework</a:t>
            </a:r>
          </a:p>
        </p:txBody>
      </p: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AA0ACADD-CC4E-851C-DA07-C22DB97FA2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29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E2E6A-35EC-1B8E-0FD7-8C67870A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313" y="568961"/>
            <a:ext cx="9099487" cy="1780860"/>
          </a:xfrm>
        </p:spPr>
        <p:txBody>
          <a:bodyPr/>
          <a:lstStyle/>
          <a:p>
            <a:r>
              <a:rPr lang="en-US" dirty="0"/>
              <a:t>I networked to get my First Two Internships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4B61B9-26F6-B304-92CD-03053DA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2797255"/>
            <a:ext cx="3924300" cy="464499"/>
          </a:xfrm>
        </p:spPr>
        <p:txBody>
          <a:bodyPr/>
          <a:lstStyle/>
          <a:p>
            <a:r>
              <a:rPr lang="en-US" dirty="0" err="1"/>
              <a:t>GreenerVolts</a:t>
            </a:r>
            <a:endParaRPr lang="en-US" dirty="0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DBE6233-75E9-40D1-968F-58CA9AD0F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33700" y="3251596"/>
            <a:ext cx="3943627" cy="3234264"/>
          </a:xfrm>
        </p:spPr>
        <p:txBody>
          <a:bodyPr>
            <a:normAutofit/>
          </a:bodyPr>
          <a:lstStyle/>
          <a:p>
            <a:r>
              <a:rPr lang="en-US" dirty="0"/>
              <a:t>Family friend who had known me since I was five, heard from my mom that I was interested in programming. His company had just fired a contractor who was working on their WMS and asked if I thought I’d be able to make some improvements.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9F9E8B-42CD-AC26-AFC9-F1F6669569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2" y="2718541"/>
            <a:ext cx="3943627" cy="464499"/>
          </a:xfrm>
        </p:spPr>
        <p:txBody>
          <a:bodyPr/>
          <a:lstStyle/>
          <a:p>
            <a:r>
              <a:rPr lang="en-US" dirty="0"/>
              <a:t>Open Professional Group</a:t>
            </a: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8F6B2AE9-DDE4-FD99-A235-3B39EEE2148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10171" y="3185546"/>
            <a:ext cx="3943627" cy="3234264"/>
          </a:xfrm>
        </p:spPr>
        <p:txBody>
          <a:bodyPr>
            <a:normAutofit/>
          </a:bodyPr>
          <a:lstStyle/>
          <a:p>
            <a:r>
              <a:rPr lang="en-US" dirty="0"/>
              <a:t>Googled and emailed every software company I could find in Maryland. Most did not respond, but I was able to talk ~ 5 software engineers who gave advice and suggestions. I was offered an unpaid internship at one company and my paid internship at OPG without interviews because of those conversations.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F44A959-C2BB-9170-C99C-1A2EDB71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2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674013"/>
            <a:ext cx="2895600" cy="3269589"/>
          </a:xfrm>
        </p:spPr>
        <p:txBody>
          <a:bodyPr>
            <a:normAutofit/>
          </a:bodyPr>
          <a:lstStyle/>
          <a:p>
            <a:r>
              <a:rPr lang="en-US" dirty="0"/>
              <a:t>About me</a:t>
            </a:r>
          </a:p>
          <a:p>
            <a:r>
              <a:rPr lang="en-US" dirty="0"/>
              <a:t>Course advice</a:t>
            </a:r>
          </a:p>
          <a:p>
            <a:r>
              <a:rPr lang="en-US" dirty="0"/>
              <a:t>Career advice</a:t>
            </a:r>
          </a:p>
          <a:p>
            <a:r>
              <a:rPr lang="en-US" dirty="0"/>
              <a:t>Opportunities</a:t>
            </a:r>
          </a:p>
          <a:p>
            <a:r>
              <a:rPr lang="en-US" dirty="0"/>
              <a:t>Things to learn</a:t>
            </a:r>
          </a:p>
          <a:p>
            <a:r>
              <a:rPr lang="en-US" dirty="0"/>
              <a:t>Words to live by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02A8827-B1A1-2D2F-D6DD-E886B886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BFFC-11F0-483C-652F-D075EBF60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574588"/>
            <a:ext cx="4179570" cy="1524735"/>
          </a:xfrm>
        </p:spPr>
        <p:txBody>
          <a:bodyPr/>
          <a:lstStyle/>
          <a:p>
            <a:r>
              <a:rPr lang="en-US" dirty="0"/>
              <a:t>Niche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4A6E4-5B99-96CE-8D6D-8FE4185FD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2099323"/>
            <a:ext cx="4179570" cy="43286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will be very hard to be the best applicant for every role, but it is much less hard to be the very best applicant for a specific type of role.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Python developer at a finance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 developer at an aerospace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Java Developer at a pharmaceutical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FEBFA-6814-2D55-03FA-CB1A2899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05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66D3-1B45-1D1C-AC93-EB6AC95D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9822498" cy="2121177"/>
          </a:xfrm>
        </p:spPr>
        <p:txBody>
          <a:bodyPr/>
          <a:lstStyle/>
          <a:p>
            <a:r>
              <a:rPr lang="en-US" dirty="0"/>
              <a:t>What Makes a great side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6999-0A81-E9B3-01D9-38ABC1303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2462544"/>
            <a:ext cx="7288212" cy="370758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Non-trivial – should take months not days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Real use cases – show that you can make useable, useful software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Outside of class – show initiative and interest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Self motivated – build something that interests you, that is the only way to stay motivated to do numbers 1-3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41720-EA1C-D1BB-0C37-8CE4445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3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823C-7EE0-2E72-25D9-5734D8B5AA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2662119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66D3-1B45-1D1C-AC93-EB6AC95D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0"/>
            <a:ext cx="9822498" cy="959805"/>
          </a:xfrm>
        </p:spPr>
        <p:txBody>
          <a:bodyPr/>
          <a:lstStyle/>
          <a:p>
            <a:r>
              <a:rPr lang="en-US" dirty="0"/>
              <a:t>There are More Opportunities than you Realize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6999-0A81-E9B3-01D9-38ABC1303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2388" y="1228165"/>
            <a:ext cx="7288212" cy="54933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REU Summer Research Program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CEO business competition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Research with a CS professor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Research with a non-CS professor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Open-source software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Get a job at an IT help desk (Geek Squad)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Build a non-trivial project that people will use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Attend a hackathon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Be a lab assistant or TA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 Attend a Computer Science Symposium or Research Conference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technical blog articles or film programming tutorial videos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Robotics team (VEXU)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41720-EA1C-D1BB-0C37-8CE4445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0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39E1-041B-346A-EA96-16A3BBA0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Hackathons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499CB-3781-EA07-4F3E-B6F4EB8291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a hackathon?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should I go?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can I go?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1FD8D-A140-E0C3-FD0C-EBD1F16E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66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3C02-DFAA-3C67-2DE3-6CE3F77783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Things to be Learning</a:t>
            </a:r>
          </a:p>
        </p:txBody>
      </p:sp>
    </p:spTree>
    <p:extLst>
      <p:ext uri="{BB962C8B-B14F-4D97-AF65-F5344CB8AC3E}">
        <p14:creationId xmlns:p14="http://schemas.microsoft.com/office/powerpoint/2010/main" val="284876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DA07-BAA2-29BA-09C4-C5AE14B1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D62A-E966-199C-1FB8-7BC550431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Github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1B9BE-9E18-7BB4-2572-FEA818DD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16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DA07-BAA2-29BA-09C4-C5AE14B1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D62A-E966-199C-1FB8-7BC550431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Touch typing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Keyboard shortcuts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the shortcuts in your editor of choice (Vim, </a:t>
            </a:r>
            <a:r>
              <a:rPr lang="en-US" dirty="0" err="1"/>
              <a:t>VsCode</a:t>
            </a:r>
            <a:r>
              <a:rPr lang="en-US" dirty="0"/>
              <a:t>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1B9BE-9E18-7BB4-2572-FEA818DD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30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8DA07-BAA2-29BA-09C4-C5AE14B1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274359" cy="1325563"/>
          </a:xfrm>
        </p:spPr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D62A-E966-199C-1FB8-7BC550431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Public speaking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Emails/slack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technical vocabulary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1B9BE-9E18-7BB4-2572-FEA818DD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40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8951-40BF-6F4F-8F39-B807D6EF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3668806" cy="1325563"/>
          </a:xfrm>
        </p:spPr>
        <p:txBody>
          <a:bodyPr/>
          <a:lstStyle/>
          <a:p>
            <a:r>
              <a:rPr lang="en-US" dirty="0"/>
              <a:t>Terminal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E6E3D-A429-98EB-9B65-7F8C37067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File navigation and manipulation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Installing packages/software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bash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Searching/processing (grep, sed, awk)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09202-E230-E7C4-97EB-D9F4E8AD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17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DBD1-DB29-D44F-FD5A-3071BB37E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87018"/>
            <a:ext cx="4179570" cy="3377354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046B7-521E-A45D-CC6F-2CC8231D4C6F}"/>
              </a:ext>
            </a:extLst>
          </p:cNvPr>
          <p:cNvSpPr txBox="1"/>
          <p:nvPr/>
        </p:nvSpPr>
        <p:spPr>
          <a:xfrm>
            <a:off x="6991350" y="4383157"/>
            <a:ext cx="4349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purpose of this presentation is to reflect on my time here as a computer science student at Salisbury University and share the things I wish I had known when I started. </a:t>
            </a:r>
          </a:p>
        </p:txBody>
      </p:sp>
    </p:spTree>
    <p:extLst>
      <p:ext uri="{BB962C8B-B14F-4D97-AF65-F5344CB8AC3E}">
        <p14:creationId xmlns:p14="http://schemas.microsoft.com/office/powerpoint/2010/main" val="608796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ABB0-00CB-1EF2-597A-7089D6A18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1667" y="487018"/>
            <a:ext cx="4609253" cy="740649"/>
          </a:xfrm>
        </p:spPr>
        <p:txBody>
          <a:bodyPr/>
          <a:lstStyle/>
          <a:p>
            <a:r>
              <a:rPr lang="en-US" dirty="0"/>
              <a:t>Words to live by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E9DF41-2C88-B05A-057A-2FD1A15FD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227668"/>
            <a:ext cx="5156575" cy="231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A83E10-2AEF-2E90-5555-728F63F02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532" y="1227667"/>
            <a:ext cx="6141154" cy="46058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2416F2-B7C6-4554-E2A9-EAC47377E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3615268"/>
            <a:ext cx="5156575" cy="22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00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850181"/>
          </a:xfrm>
        </p:spPr>
        <p:txBody>
          <a:bodyPr>
            <a:noAutofit/>
          </a:bodyPr>
          <a:lstStyle/>
          <a:p>
            <a:r>
              <a:rPr lang="en-US" dirty="0"/>
              <a:t>Isaac Dugan</a:t>
            </a:r>
          </a:p>
          <a:p>
            <a:r>
              <a:rPr lang="en-US" dirty="0"/>
              <a:t>3-5pm Monday, 9-11 Wednesday</a:t>
            </a:r>
          </a:p>
          <a:p>
            <a:r>
              <a:rPr lang="en-US" dirty="0"/>
              <a:t>240-608-0905</a:t>
            </a:r>
          </a:p>
          <a:p>
            <a:r>
              <a:rPr lang="en-US" dirty="0"/>
              <a:t>isaacd4444@gmail.com</a:t>
            </a:r>
          </a:p>
          <a:p>
            <a:r>
              <a:rPr lang="en-US" dirty="0" err="1"/>
              <a:t>isaacdugan.space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B3BD-AD35-1934-095F-89D7B3D6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Freshman Year</a:t>
            </a:r>
          </a:p>
        </p:txBody>
      </p:sp>
      <p:pic>
        <p:nvPicPr>
          <p:cNvPr id="7" name="Content Placeholder 6" descr="A blue and white circle with text&#10;&#10;Description automatically generated">
            <a:extLst>
              <a:ext uri="{FF2B5EF4-FFF2-40B4-BE49-F238E27FC236}">
                <a16:creationId xmlns:a16="http://schemas.microsoft.com/office/drawing/2014/main" id="{AD82ABD8-2A49-577D-C008-C043758A8A19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8212" y="2908300"/>
            <a:ext cx="3048000" cy="3048000"/>
          </a:xfrm>
        </p:spPr>
      </p:pic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FD77558-078D-5AF4-EDCA-F0E50F084EC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Attended Brigham Young University and was studying Applied Mathematics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Courses taken</a:t>
            </a:r>
          </a:p>
          <a:p>
            <a:pPr marL="1028700" lvl="1" indent="-342900"/>
            <a:r>
              <a:rPr lang="en-US" dirty="0"/>
              <a:t>MATH 202 (Calculus 2)</a:t>
            </a:r>
          </a:p>
          <a:p>
            <a:pPr marL="1028700" lvl="1" indent="-342900"/>
            <a:r>
              <a:rPr lang="en-US" dirty="0"/>
              <a:t>MATH 306 (Linear Algebra)</a:t>
            </a:r>
          </a:p>
          <a:p>
            <a:pPr marL="1028700" lvl="1" indent="-342900"/>
            <a:r>
              <a:rPr lang="en-US" dirty="0"/>
              <a:t>MATH 210 (Discrete Mathematics)</a:t>
            </a:r>
          </a:p>
          <a:p>
            <a:pPr marL="1028700" lvl="1" indent="-342900"/>
            <a:r>
              <a:rPr lang="en-US" dirty="0"/>
              <a:t>MATH 310 (Calculus 3)</a:t>
            </a:r>
          </a:p>
          <a:p>
            <a:pPr marL="1028700" lvl="1" indent="-342900"/>
            <a:r>
              <a:rPr lang="en-US" dirty="0"/>
              <a:t>COSC 120 (Computer Science 1)</a:t>
            </a:r>
          </a:p>
          <a:p>
            <a:pPr marL="1028700" lvl="1" indent="-342900"/>
            <a:r>
              <a:rPr lang="en-US" dirty="0"/>
              <a:t>COSC 220 (Computer Science 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Interned that summer at a LED lighting called </a:t>
            </a:r>
            <a:r>
              <a:rPr lang="en-US" dirty="0" err="1"/>
              <a:t>GreenerVolts</a:t>
            </a:r>
            <a:r>
              <a:rPr lang="en-US" dirty="0"/>
              <a:t>, working with a low-code database platform called </a:t>
            </a:r>
            <a:r>
              <a:rPr lang="en-US" dirty="0" err="1"/>
              <a:t>Filemaker</a:t>
            </a:r>
            <a:r>
              <a:rPr lang="en-US" dirty="0"/>
              <a:t> Pro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 indent="-342900"/>
            <a:endParaRPr lang="en-US" dirty="0"/>
          </a:p>
          <a:p>
            <a:pPr marL="1028700" lvl="1" indent="-34290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D0137-4FC6-1236-3246-D8743E56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4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D504-11DA-91C1-C858-1F2E23BB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person sitting at a desk with headphones on&#10;&#10;Description automatically generated">
            <a:extLst>
              <a:ext uri="{FF2B5EF4-FFF2-40B4-BE49-F238E27FC236}">
                <a16:creationId xmlns:a16="http://schemas.microsoft.com/office/drawing/2014/main" id="{9A4F5F8C-A3E6-C836-2553-F47F9F513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313" b="25446"/>
          <a:stretch/>
        </p:blipFill>
        <p:spPr>
          <a:xfrm>
            <a:off x="1242593" y="338328"/>
            <a:ext cx="10025789" cy="61813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BD10A-1101-D6D0-B420-AD55D1FB3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5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B3BD-AD35-1934-095F-89D7B3D6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Sophomore YEAR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FD77558-078D-5AF4-EDCA-F0E50F084EC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Transferred to Salisbury University and changed my major to computer science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Worked as a lab assistant for COSC 118 (Scientific Programming)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Courses taken</a:t>
            </a:r>
          </a:p>
          <a:p>
            <a:pPr marL="1028700" lvl="1" indent="-342900"/>
            <a:r>
              <a:rPr lang="en-US" dirty="0"/>
              <a:t>COSC 386 (Databases)</a:t>
            </a:r>
          </a:p>
          <a:p>
            <a:pPr marL="1028700" lvl="1" indent="-342900"/>
            <a:r>
              <a:rPr lang="en-US" dirty="0"/>
              <a:t>COSC 320 (Advanced Algorithms)</a:t>
            </a:r>
          </a:p>
          <a:p>
            <a:pPr marL="1028700" lvl="1" indent="-342900"/>
            <a:r>
              <a:rPr lang="en-US" dirty="0"/>
              <a:t>COSC 362 (Theory of Computation)</a:t>
            </a:r>
          </a:p>
          <a:p>
            <a:pPr marL="1028700" lvl="1" indent="-342900"/>
            <a:r>
              <a:rPr lang="en-US" dirty="0"/>
              <a:t>COSC 425 (Software Engineering 1)</a:t>
            </a:r>
          </a:p>
          <a:p>
            <a:pPr marL="1028700" lvl="1" indent="-342900"/>
            <a:r>
              <a:rPr lang="en-US" dirty="0"/>
              <a:t>COSC 250 (Micro Computers)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January of my sophomore year I started working at a software company called Open Professional Group building data pipeline management software using PHP, MYSQL and a web framework called Laravel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028700" lvl="1" indent="-342900"/>
            <a:endParaRPr lang="en-US" dirty="0"/>
          </a:p>
          <a:p>
            <a:pPr marL="1028700" lvl="1" indent="-34290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D0137-4FC6-1236-3246-D8743E56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Content Placeholder 8" descr="A close-up of a logo&#10;&#10;Description automatically generated">
            <a:extLst>
              <a:ext uri="{FF2B5EF4-FFF2-40B4-BE49-F238E27FC236}">
                <a16:creationId xmlns:a16="http://schemas.microsoft.com/office/drawing/2014/main" id="{949B91A6-ED62-C352-3ABF-D180E493C4F6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962" y="2813050"/>
            <a:ext cx="3238500" cy="3238500"/>
          </a:xfrm>
        </p:spPr>
      </p:pic>
    </p:spTree>
    <p:extLst>
      <p:ext uri="{BB962C8B-B14F-4D97-AF65-F5344CB8AC3E}">
        <p14:creationId xmlns:p14="http://schemas.microsoft.com/office/powerpoint/2010/main" val="275185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B3BD-AD35-1934-095F-89D7B3D6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Junior Year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FD77558-078D-5AF4-EDCA-F0E50F084EC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Worked as a COSC department tutor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Courses taken</a:t>
            </a:r>
          </a:p>
          <a:p>
            <a:pPr marL="1028700" lvl="1" indent="-342900"/>
            <a:r>
              <a:rPr lang="en-US" sz="2000" dirty="0"/>
              <a:t>MATH 465 (Mathematical Models)</a:t>
            </a:r>
          </a:p>
          <a:p>
            <a:pPr marL="1028700" lvl="1" indent="-342900"/>
            <a:r>
              <a:rPr lang="en-US" sz="2000" dirty="0"/>
              <a:t>COSC 426 (Software Engineering 2)</a:t>
            </a:r>
          </a:p>
          <a:p>
            <a:pPr marL="1028700" lvl="1" indent="-342900"/>
            <a:r>
              <a:rPr lang="en-US" sz="2000" dirty="0"/>
              <a:t>COSC 350 (Systems Software)</a:t>
            </a:r>
          </a:p>
          <a:p>
            <a:pPr marL="1028700" lvl="1" indent="-342900"/>
            <a:r>
              <a:rPr lang="en-US" sz="2000" dirty="0"/>
              <a:t>COSC 330 (Object Oriented Programming)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Will continue to work at Open Professional Group through the end of May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Attended </a:t>
            </a:r>
            <a:r>
              <a:rPr lang="en-US" dirty="0" err="1"/>
              <a:t>HenHacks</a:t>
            </a:r>
            <a:r>
              <a:rPr lang="en-US" dirty="0"/>
              <a:t>, </a:t>
            </a:r>
            <a:r>
              <a:rPr lang="en-US" dirty="0" err="1"/>
              <a:t>HoyaHacks</a:t>
            </a:r>
            <a:r>
              <a:rPr lang="en-US" dirty="0"/>
              <a:t>, and </a:t>
            </a:r>
            <a:r>
              <a:rPr lang="en-US" dirty="0" err="1"/>
              <a:t>HackUMBC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Interning at Booz Allen Hamilton this summer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Also received offers from</a:t>
            </a:r>
          </a:p>
          <a:p>
            <a:pPr marL="1028700" lvl="1" indent="-342900"/>
            <a:r>
              <a:rPr lang="en-US" sz="2000" dirty="0"/>
              <a:t>KBR </a:t>
            </a:r>
          </a:p>
          <a:p>
            <a:pPr marL="1028700" lvl="1" indent="-342900"/>
            <a:r>
              <a:rPr lang="en-US" sz="2000" dirty="0"/>
              <a:t>WGS Systems</a:t>
            </a:r>
          </a:p>
          <a:p>
            <a:pPr marL="1028700" lvl="1" indent="-342900"/>
            <a:r>
              <a:rPr lang="en-US" sz="2000" dirty="0"/>
              <a:t>Open Professional Group (return offer)</a:t>
            </a:r>
          </a:p>
          <a:p>
            <a:pPr marL="1028700" lvl="1" indent="-342900"/>
            <a:r>
              <a:rPr lang="en-US" sz="2000" dirty="0"/>
              <a:t>Tidal Health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D0137-4FC6-1236-3246-D8743E56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Content Placeholder 8" descr="A close-up of a logo&#10;&#10;Description automatically generated">
            <a:extLst>
              <a:ext uri="{FF2B5EF4-FFF2-40B4-BE49-F238E27FC236}">
                <a16:creationId xmlns:a16="http://schemas.microsoft.com/office/drawing/2014/main" id="{949B91A6-ED62-C352-3ABF-D180E493C4F6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962" y="2821759"/>
            <a:ext cx="3238500" cy="32385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59C972-BAC3-2306-C3B6-FF7EBE1124C3}"/>
              </a:ext>
            </a:extLst>
          </p:cNvPr>
          <p:cNvSpPr txBox="1"/>
          <p:nvPr/>
        </p:nvSpPr>
        <p:spPr>
          <a:xfrm>
            <a:off x="842962" y="6051550"/>
            <a:ext cx="3238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6286D-FCBE-68BE-6C08-542C875D1E29}"/>
              </a:ext>
            </a:extLst>
          </p:cNvPr>
          <p:cNvSpPr txBox="1"/>
          <p:nvPr/>
        </p:nvSpPr>
        <p:spPr>
          <a:xfrm>
            <a:off x="995362" y="6203950"/>
            <a:ext cx="3238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46049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B3BD-AD35-1934-095F-89D7B3D6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Year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FD77558-078D-5AF4-EDCA-F0E50F084EC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Will graduate in December of 2024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Courses I will take</a:t>
            </a:r>
          </a:p>
          <a:p>
            <a:pPr marL="1028700" lvl="1" indent="-342900"/>
            <a:r>
              <a:rPr lang="en-US" sz="2000" dirty="0"/>
              <a:t>ART 312 (Web Design)</a:t>
            </a:r>
          </a:p>
          <a:p>
            <a:pPr marL="1028700" lvl="1" indent="-342900"/>
            <a:r>
              <a:rPr lang="en-US" sz="2000" dirty="0"/>
              <a:t>COSC 411 (Artificial Intelligence)</a:t>
            </a:r>
          </a:p>
          <a:p>
            <a:pPr marL="1028700" lvl="1" indent="-342900"/>
            <a:r>
              <a:rPr lang="en-US" sz="2000" dirty="0"/>
              <a:t>COSC 450 (Operating Systems)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Post Graduation Plans:</a:t>
            </a:r>
          </a:p>
          <a:p>
            <a:pPr marL="1028700" lvl="1" indent="-342900"/>
            <a:r>
              <a:rPr lang="en-US" sz="2000" dirty="0"/>
              <a:t>Would like to work in the intelligence industry and get my security clearance</a:t>
            </a:r>
          </a:p>
          <a:p>
            <a:pPr marL="1028700" lvl="1" indent="-342900"/>
            <a:r>
              <a:rPr lang="en-US" sz="2000" dirty="0"/>
              <a:t>Interested in backend software engineering</a:t>
            </a:r>
          </a:p>
          <a:p>
            <a:pPr marL="1028700" lvl="1" indent="-342900"/>
            <a:endParaRPr lang="en-US" dirty="0"/>
          </a:p>
          <a:p>
            <a:pPr marL="1028700" lvl="1" indent="-34290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D0137-4FC6-1236-3246-D8743E56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8" descr="A close-up of a logo&#10;&#10;Description automatically generated">
            <a:extLst>
              <a:ext uri="{FF2B5EF4-FFF2-40B4-BE49-F238E27FC236}">
                <a16:creationId xmlns:a16="http://schemas.microsoft.com/office/drawing/2014/main" id="{949B91A6-ED62-C352-3ABF-D180E493C4F6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962" y="2813050"/>
            <a:ext cx="3238500" cy="32385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59C972-BAC3-2306-C3B6-FF7EBE1124C3}"/>
              </a:ext>
            </a:extLst>
          </p:cNvPr>
          <p:cNvSpPr txBox="1"/>
          <p:nvPr/>
        </p:nvSpPr>
        <p:spPr>
          <a:xfrm>
            <a:off x="842962" y="6051550"/>
            <a:ext cx="3238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96286D-FCBE-68BE-6C08-542C875D1E29}"/>
              </a:ext>
            </a:extLst>
          </p:cNvPr>
          <p:cNvSpPr txBox="1"/>
          <p:nvPr/>
        </p:nvSpPr>
        <p:spPr>
          <a:xfrm>
            <a:off x="995362" y="6203950"/>
            <a:ext cx="3238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73892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97BE-403B-122E-90D1-2788978A0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406400"/>
            <a:ext cx="4179570" cy="3457971"/>
          </a:xfrm>
        </p:spPr>
        <p:txBody>
          <a:bodyPr/>
          <a:lstStyle/>
          <a:p>
            <a:r>
              <a:rPr lang="en-US" dirty="0"/>
              <a:t>Advice About Courses</a:t>
            </a:r>
          </a:p>
        </p:txBody>
      </p:sp>
    </p:spTree>
    <p:extLst>
      <p:ext uri="{BB962C8B-B14F-4D97-AF65-F5344CB8AC3E}">
        <p14:creationId xmlns:p14="http://schemas.microsoft.com/office/powerpoint/2010/main" val="33469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328976_win32_kb_V13" id="{F85C13B5-8B75-4CB8-BA5E-9CAC0747196D}" vid="{617487EE-AB70-4C55-8A81-E6744CC4A2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4520</TotalTime>
  <Words>1311</Words>
  <Application>Microsoft Macintosh PowerPoint</Application>
  <PresentationFormat>Widescreen</PresentationFormat>
  <Paragraphs>206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Tenorite</vt:lpstr>
      <vt:lpstr>Office Theme</vt:lpstr>
      <vt:lpstr>Navigating CS Advice From a Senior Student </vt:lpstr>
      <vt:lpstr>AGENDA</vt:lpstr>
      <vt:lpstr>Introduction</vt:lpstr>
      <vt:lpstr>Freshman Year</vt:lpstr>
      <vt:lpstr>PowerPoint Presentation</vt:lpstr>
      <vt:lpstr>Sophomore YEAR</vt:lpstr>
      <vt:lpstr>Junior Year</vt:lpstr>
      <vt:lpstr>Senior Year</vt:lpstr>
      <vt:lpstr>Advice About Courses</vt:lpstr>
      <vt:lpstr>What Kinds of Course TO Take</vt:lpstr>
      <vt:lpstr>Tracks </vt:lpstr>
      <vt:lpstr>Struggling in Classes?</vt:lpstr>
      <vt:lpstr>ChatGPT Tips</vt:lpstr>
      <vt:lpstr>Advice About Jobs/Internships</vt:lpstr>
      <vt:lpstr>PowerPoint Presentation</vt:lpstr>
      <vt:lpstr>Networking VS. Nepotism</vt:lpstr>
      <vt:lpstr>If you are competent, it’s called Networking.  if you aren’t It’s called Nepotism</vt:lpstr>
      <vt:lpstr>Networking 101</vt:lpstr>
      <vt:lpstr>I networked to get my First Two Internships</vt:lpstr>
      <vt:lpstr>Niche</vt:lpstr>
      <vt:lpstr>What Makes a great side Project?</vt:lpstr>
      <vt:lpstr>Opportunities</vt:lpstr>
      <vt:lpstr>There are More Opportunities than you Realize</vt:lpstr>
      <vt:lpstr>A word about Hackathons</vt:lpstr>
      <vt:lpstr>Things to be Learning</vt:lpstr>
      <vt:lpstr>Version Control</vt:lpstr>
      <vt:lpstr>Typing</vt:lpstr>
      <vt:lpstr>Communication</vt:lpstr>
      <vt:lpstr>Terminal Skills</vt:lpstr>
      <vt:lpstr>Words to live by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CS Advice From a Senior Student </dc:title>
  <dc:creator>Isaac Dugan</dc:creator>
  <cp:lastModifiedBy>Isaac Dugan</cp:lastModifiedBy>
  <cp:revision>12</cp:revision>
  <dcterms:created xsi:type="dcterms:W3CDTF">2024-03-07T01:31:44Z</dcterms:created>
  <dcterms:modified xsi:type="dcterms:W3CDTF">2024-04-01T11:35:05Z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