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B0604020202020204" charset="0"/>
      <p:regular r:id="rId24"/>
      <p:bold r:id="rId25"/>
      <p:italic r:id="rId26"/>
      <p:boldItalic r:id="rId27"/>
    </p:embeddedFont>
    <p:embeddedFont>
      <p:font typeface="Roboto Slab"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3" roundtripDataSignature="AMtx7mgq1KkLwO2mjCAWcKTcss9VqNHH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90"/>
  </p:normalViewPr>
  <p:slideViewPr>
    <p:cSldViewPr snapToGrid="0">
      <p:cViewPr varScale="1">
        <p:scale>
          <a:sx n="108" d="100"/>
          <a:sy n="108" d="100"/>
        </p:scale>
        <p:origin x="730"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e6ccd5c4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e6ccd5c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e6ccd5c4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e6ccd5c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Lizzy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6ccd5c4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6ccd5c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Lizzy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e6ccd5c4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e6ccd5c4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Lizzy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e6ccd5c4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e6ccd5c4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e6ccd5c4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e6ccd5c4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e6ccd5c4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e6ccd5c4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e6ccd5c4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e6ccd5c4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Lizzy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e6ccd5c4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e6ccd5c4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Lizzy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e7a309470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e7a309470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Lizzy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e6ccd5c40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e6ccd5c4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e6ccd5c4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e6ccd5c4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Lizzy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Lizzy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Skip because another group will do 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Skip because another group will do it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Skip because another group will do it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Megan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Megan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5ef453cbea_0_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g5ef453cbea_0_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g5ef453cbea_0_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g5ef453cbea_0_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g5ef453cbea_0_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g5ef453cbea_0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g5ef453cbea_0_47"/>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g5ef453cbea_0_47"/>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g5ef453cbea_0_47"/>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g5ef453cbea_0_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g5ef453cbea_0_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g5ef453cbea_0_11"/>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g5ef453cbea_0_11"/>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5ef453cbea_0_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g5ef453cbea_0_1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g5ef453cbea_0_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g5ef453cbea_0_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g5ef453cbea_0_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g5ef453cbea_0_20"/>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g5ef453cbea_0_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g5ef453cbea_0_2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g5ef453cbea_0_2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g5ef453cbea_0_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5ef453cbea_0_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g5ef453cbea_0_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g5ef453cbea_0_29"/>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g5ef453cbea_0_29"/>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g5ef453cbea_0_29"/>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g5ef453cbea_0_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g5ef453cbea_0_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g5ef453cbea_0_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g5ef453cbea_0_37"/>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g5ef453cbea_0_37"/>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g5ef453cbea_0_37"/>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g5ef453cbea_0_37"/>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g5ef453cbea_0_3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g5ef453cbea_0_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g5ef453cbea_0_44"/>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g5ef453cbea_0_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g5ef453cbea_0_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g5ef453cbea_0_0"/>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g5ef453cbea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corestandards.org/Math/"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corestandards.org/wp-content/uploads/Math_Standards1.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3000"/>
              <a:t>Students’ Probabilistic Reasoning in the Context of Compound Probability</a:t>
            </a:r>
            <a:endParaRPr sz="3000"/>
          </a:p>
        </p:txBody>
      </p:sp>
      <p:sp>
        <p:nvSpPr>
          <p:cNvPr id="64" name="Google Shape;64;p1"/>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 sz="2000"/>
              <a:t>By: Megan Rickards and Elizabeth Roehm</a:t>
            </a:r>
            <a:endParaRPr sz="2000"/>
          </a:p>
          <a:p>
            <a:pPr marL="0" lvl="0" indent="0" algn="ctr" rtl="0">
              <a:lnSpc>
                <a:spcPct val="100000"/>
              </a:lnSpc>
              <a:spcBef>
                <a:spcPts val="0"/>
              </a:spcBef>
              <a:spcAft>
                <a:spcPts val="0"/>
              </a:spcAft>
              <a:buSzPts val="2100"/>
              <a:buNone/>
            </a:pPr>
            <a:endParaRPr sz="2000"/>
          </a:p>
          <a:p>
            <a:pPr marL="0" lvl="0" indent="0" algn="ctr" rtl="0">
              <a:lnSpc>
                <a:spcPct val="100000"/>
              </a:lnSpc>
              <a:spcBef>
                <a:spcPts val="0"/>
              </a:spcBef>
              <a:spcAft>
                <a:spcPts val="0"/>
              </a:spcAft>
              <a:buSzPts val="2100"/>
              <a:buNone/>
            </a:pPr>
            <a:r>
              <a:rPr lang="en" sz="2000"/>
              <a:t>Faculty Mentor: Dr. Groth</a:t>
            </a:r>
            <a:endParaRPr sz="2000"/>
          </a:p>
        </p:txBody>
      </p:sp>
      <p:pic>
        <p:nvPicPr>
          <p:cNvPr id="65" name="Google Shape;65;p1"/>
          <p:cNvPicPr preferRelativeResize="0"/>
          <p:nvPr/>
        </p:nvPicPr>
        <p:blipFill rotWithShape="1">
          <a:blip r:embed="rId3">
            <a:alphaModFix/>
          </a:blip>
          <a:srcRect/>
          <a:stretch/>
        </p:blipFill>
        <p:spPr>
          <a:xfrm>
            <a:off x="6913408" y="-500166"/>
            <a:ext cx="2230584" cy="2230584"/>
          </a:xfrm>
          <a:prstGeom prst="rect">
            <a:avLst/>
          </a:prstGeom>
          <a:noFill/>
          <a:ln>
            <a:noFill/>
          </a:ln>
        </p:spPr>
      </p:pic>
      <p:pic>
        <p:nvPicPr>
          <p:cNvPr id="66" name="Google Shape;66;p1" descr="Image result for nsf logo no background"/>
          <p:cNvPicPr preferRelativeResize="0"/>
          <p:nvPr/>
        </p:nvPicPr>
        <p:blipFill>
          <a:blip r:embed="rId4">
            <a:alphaModFix/>
          </a:blip>
          <a:stretch>
            <a:fillRect/>
          </a:stretch>
        </p:blipFill>
        <p:spPr>
          <a:xfrm>
            <a:off x="228600" y="76200"/>
            <a:ext cx="1015875" cy="102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5e6ccd5c40_0_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Pre-Interview Results</a:t>
            </a:r>
            <a:endParaRPr/>
          </a:p>
        </p:txBody>
      </p:sp>
      <p:sp>
        <p:nvSpPr>
          <p:cNvPr id="142" name="Google Shape;142;g5e6ccd5c40_0_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u="sng">
                <a:solidFill>
                  <a:srgbClr val="FFFFFF"/>
                </a:solidFill>
                <a:latin typeface="Roboto Slab"/>
                <a:ea typeface="Roboto Slab"/>
                <a:cs typeface="Roboto Slab"/>
                <a:sym typeface="Roboto Slab"/>
              </a:rPr>
              <a:t>Key Task 1</a:t>
            </a: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Clr>
                <a:srgbClr val="000000"/>
              </a:buClr>
              <a:buSzPts val="2300"/>
              <a:buFont typeface="Arial"/>
              <a:buNone/>
            </a:pPr>
            <a:r>
              <a:rPr lang="en">
                <a:solidFill>
                  <a:srgbClr val="FFFFFF"/>
                </a:solidFill>
                <a:latin typeface="Roboto Slab"/>
                <a:ea typeface="Roboto Slab"/>
                <a:cs typeface="Roboto Slab"/>
                <a:sym typeface="Roboto Slab"/>
              </a:rPr>
              <a:t>All students perceived fairness strictly in terms of the equal amount of turns rather than by the theoretical probability of winning for each player.</a:t>
            </a: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r>
              <a:rPr lang="en">
                <a:solidFill>
                  <a:srgbClr val="FFFFFF"/>
                </a:solidFill>
                <a:latin typeface="Roboto Slab"/>
                <a:ea typeface="Roboto Slab"/>
                <a:cs typeface="Roboto Slab"/>
                <a:sym typeface="Roboto Slab"/>
              </a:rPr>
              <a:t>Tom’s work is below:</a:t>
            </a: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r>
              <a:rPr lang="en">
                <a:solidFill>
                  <a:srgbClr val="FFFFFF"/>
                </a:solidFill>
                <a:latin typeface="Roboto Slab"/>
                <a:ea typeface="Roboto Slab"/>
                <a:cs typeface="Roboto Slab"/>
                <a:sym typeface="Roboto Slab"/>
              </a:rPr>
              <a:t>All four students struggled to explain how sample size and variability were related to one another when asked to do so.</a:t>
            </a:r>
            <a:endParaRPr>
              <a:solidFill>
                <a:srgbClr val="FFFFFF"/>
              </a:solidFill>
              <a:latin typeface="Roboto Slab"/>
              <a:ea typeface="Roboto Slab"/>
              <a:cs typeface="Roboto Slab"/>
              <a:sym typeface="Roboto Slab"/>
            </a:endParaRPr>
          </a:p>
        </p:txBody>
      </p:sp>
      <p:sp>
        <p:nvSpPr>
          <p:cNvPr id="143" name="Google Shape;143;g5e6ccd5c40_0_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u="sng">
                <a:solidFill>
                  <a:srgbClr val="FFFFFF"/>
                </a:solidFill>
                <a:latin typeface="Roboto Slab"/>
                <a:ea typeface="Roboto Slab"/>
                <a:cs typeface="Roboto Slab"/>
                <a:sym typeface="Roboto Slab"/>
              </a:rPr>
              <a:t>Key Task 2</a:t>
            </a: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r>
              <a:rPr lang="en">
                <a:solidFill>
                  <a:srgbClr val="FFFFFF"/>
                </a:solidFill>
                <a:latin typeface="Roboto Slab"/>
                <a:ea typeface="Roboto Slab"/>
                <a:cs typeface="Roboto Slab"/>
                <a:sym typeface="Roboto Slab"/>
              </a:rPr>
              <a:t>All students struggled with compound probability. All incorrectly thought there was a 50-50 chance of winning the carnival game. Emilia and Tom were fixated on the physical aspect of spinning the spinner, as shown in the following interview excerpts:</a:t>
            </a: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r>
              <a:rPr lang="en">
                <a:solidFill>
                  <a:srgbClr val="FFFFFF"/>
                </a:solidFill>
                <a:latin typeface="Roboto Slab"/>
                <a:ea typeface="Roboto Slab"/>
                <a:cs typeface="Roboto Slab"/>
                <a:sym typeface="Roboto Slab"/>
              </a:rPr>
              <a:t>Emilia: “...they’ll probably land on the white side dep—or it really depends on how hard you spin it, right?”</a:t>
            </a: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endParaRPr>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r>
              <a:rPr lang="en">
                <a:solidFill>
                  <a:srgbClr val="FFFFFF"/>
                </a:solidFill>
                <a:latin typeface="Roboto Slab"/>
                <a:ea typeface="Roboto Slab"/>
                <a:cs typeface="Roboto Slab"/>
                <a:sym typeface="Roboto Slab"/>
              </a:rPr>
              <a:t>Tom: “...if he spins it at like the perfect—if he can spin that with the perfect time—with the perfect—wait, wait—hit with the spinner…”</a:t>
            </a:r>
            <a:endParaRPr>
              <a:solidFill>
                <a:srgbClr val="FFFFFF"/>
              </a:solidFill>
              <a:latin typeface="Roboto Slab"/>
              <a:ea typeface="Roboto Slab"/>
              <a:cs typeface="Roboto Slab"/>
              <a:sym typeface="Roboto Slab"/>
            </a:endParaRPr>
          </a:p>
          <a:p>
            <a:pPr marL="0" lvl="0" indent="0" algn="l" rtl="0">
              <a:spcBef>
                <a:spcPts val="0"/>
              </a:spcBef>
              <a:spcAft>
                <a:spcPts val="0"/>
              </a:spcAft>
              <a:buNone/>
            </a:pPr>
            <a:endParaRPr>
              <a:solidFill>
                <a:srgbClr val="FFFFFF"/>
              </a:solidFill>
              <a:latin typeface="Roboto Slab"/>
              <a:ea typeface="Roboto Slab"/>
              <a:cs typeface="Roboto Slab"/>
              <a:sym typeface="Roboto Slab"/>
            </a:endParaRPr>
          </a:p>
          <a:p>
            <a:pPr marL="0" lvl="0" indent="0" algn="l" rtl="0">
              <a:spcBef>
                <a:spcPts val="1600"/>
              </a:spcBef>
              <a:spcAft>
                <a:spcPts val="1600"/>
              </a:spcAft>
              <a:buNone/>
            </a:pPr>
            <a:endParaRPr/>
          </a:p>
        </p:txBody>
      </p:sp>
      <p:pic>
        <p:nvPicPr>
          <p:cNvPr id="144" name="Google Shape;144;g5e6ccd5c40_0_0"/>
          <p:cNvPicPr preferRelativeResize="0"/>
          <p:nvPr/>
        </p:nvPicPr>
        <p:blipFill rotWithShape="1">
          <a:blip r:embed="rId3">
            <a:alphaModFix/>
          </a:blip>
          <a:srcRect/>
          <a:stretch/>
        </p:blipFill>
        <p:spPr>
          <a:xfrm>
            <a:off x="462201" y="2907200"/>
            <a:ext cx="3851299" cy="617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e6ccd5c40_0_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 What does it mean to be “fair?”</a:t>
            </a:r>
            <a:endParaRPr/>
          </a:p>
        </p:txBody>
      </p:sp>
      <p:sp>
        <p:nvSpPr>
          <p:cNvPr id="150" name="Google Shape;150;g5e6ccd5c40_0_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5600" algn="just" rtl="0">
              <a:lnSpc>
                <a:spcPct val="100000"/>
              </a:lnSpc>
              <a:spcBef>
                <a:spcPts val="0"/>
              </a:spcBef>
              <a:spcAft>
                <a:spcPts val="0"/>
              </a:spcAft>
              <a:buClr>
                <a:srgbClr val="FFFFFF"/>
              </a:buClr>
              <a:buSzPts val="2000"/>
              <a:buFont typeface="Roboto Slab"/>
              <a:buChar char="●"/>
            </a:pPr>
            <a:r>
              <a:rPr lang="en" sz="2000">
                <a:solidFill>
                  <a:srgbClr val="FFFFFF"/>
                </a:solidFill>
                <a:latin typeface="Roboto Slab"/>
                <a:ea typeface="Roboto Slab"/>
                <a:cs typeface="Roboto Slab"/>
                <a:sym typeface="Roboto Slab"/>
              </a:rPr>
              <a:t>Students were presented with an unfamiliar bag with 2 blue and 8 red cubes and picked red and blue cubes from the bag with replacement. </a:t>
            </a:r>
            <a:endParaRPr sz="2000">
              <a:solidFill>
                <a:srgbClr val="FFFFFF"/>
              </a:solidFill>
              <a:latin typeface="Roboto Slab"/>
              <a:ea typeface="Roboto Slab"/>
              <a:cs typeface="Roboto Slab"/>
              <a:sym typeface="Roboto Slab"/>
            </a:endParaRPr>
          </a:p>
          <a:p>
            <a:pPr marL="457200" lvl="0" indent="-355600" algn="just" rtl="0">
              <a:lnSpc>
                <a:spcPct val="100000"/>
              </a:lnSpc>
              <a:spcBef>
                <a:spcPts val="0"/>
              </a:spcBef>
              <a:spcAft>
                <a:spcPts val="0"/>
              </a:spcAft>
              <a:buClr>
                <a:srgbClr val="FFFFFF"/>
              </a:buClr>
              <a:buSzPts val="2000"/>
              <a:buFont typeface="Roboto Slab"/>
              <a:buChar char="●"/>
            </a:pPr>
            <a:r>
              <a:rPr lang="en" sz="2000">
                <a:solidFill>
                  <a:srgbClr val="FFFFFF"/>
                </a:solidFill>
                <a:latin typeface="Roboto Slab"/>
                <a:ea typeface="Roboto Slab"/>
                <a:cs typeface="Roboto Slab"/>
                <a:sym typeface="Roboto Slab"/>
              </a:rPr>
              <a:t>After recording the frequencies of the two colors after 20 trials, the students examined the contents of the bag and  changed the number of red and blue cubes to make the game fair. </a:t>
            </a:r>
            <a:endParaRPr sz="2000">
              <a:solidFill>
                <a:srgbClr val="FFFFFF"/>
              </a:solidFill>
              <a:latin typeface="Roboto Slab"/>
              <a:ea typeface="Roboto Slab"/>
              <a:cs typeface="Roboto Slab"/>
              <a:sym typeface="Roboto Slab"/>
            </a:endParaRPr>
          </a:p>
          <a:p>
            <a:pPr marL="457200" lvl="0" indent="-355600" algn="just" rtl="0">
              <a:lnSpc>
                <a:spcPct val="100000"/>
              </a:lnSpc>
              <a:spcBef>
                <a:spcPts val="0"/>
              </a:spcBef>
              <a:spcAft>
                <a:spcPts val="0"/>
              </a:spcAft>
              <a:buClr>
                <a:srgbClr val="FFFFFF"/>
              </a:buClr>
              <a:buSzPts val="2000"/>
              <a:buFont typeface="Roboto Slab"/>
              <a:buChar char="●"/>
            </a:pPr>
            <a:r>
              <a:rPr lang="en" sz="2000">
                <a:solidFill>
                  <a:srgbClr val="FFFFFF"/>
                </a:solidFill>
                <a:latin typeface="Roboto Slab"/>
                <a:ea typeface="Roboto Slab"/>
                <a:cs typeface="Roboto Slab"/>
                <a:sym typeface="Roboto Slab"/>
              </a:rPr>
              <a:t>Students continued to define fairness by the number of turns, but by the end of the lesson, the students additionally defined fairness by the chance of winning.</a:t>
            </a:r>
            <a:endParaRPr>
              <a:solidFill>
                <a:srgbClr val="FFFFFF"/>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5e6ccd5c40_0_1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2: Using Technology to Draw Cubes</a:t>
            </a:r>
            <a:endParaRPr/>
          </a:p>
        </p:txBody>
      </p:sp>
      <p:sp>
        <p:nvSpPr>
          <p:cNvPr id="156" name="Google Shape;156;g5e6ccd5c40_0_10"/>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The fair game activity was given to students again but this time using the statistical software </a:t>
            </a:r>
            <a:r>
              <a:rPr lang="en" i="1">
                <a:solidFill>
                  <a:srgbClr val="FFFFFF"/>
                </a:solidFill>
                <a:latin typeface="Roboto Slab"/>
                <a:ea typeface="Roboto Slab"/>
                <a:cs typeface="Roboto Slab"/>
                <a:sym typeface="Roboto Slab"/>
              </a:rPr>
              <a:t>TinkerPlots</a:t>
            </a:r>
            <a:r>
              <a:rPr lang="en">
                <a:solidFill>
                  <a:srgbClr val="FFFFFF"/>
                </a:solidFill>
                <a:latin typeface="Roboto Slab"/>
                <a:ea typeface="Roboto Slab"/>
                <a:cs typeface="Roboto Slab"/>
                <a:sym typeface="Roboto Slab"/>
              </a:rPr>
              <a:t>. </a:t>
            </a:r>
            <a:endParaRPr>
              <a:solidFill>
                <a:srgbClr val="FFFFFF"/>
              </a:solidFill>
              <a:latin typeface="Roboto Slab"/>
              <a:ea typeface="Roboto Slab"/>
              <a:cs typeface="Roboto Slab"/>
              <a:sym typeface="Roboto Slab"/>
            </a:endParaRPr>
          </a:p>
          <a:p>
            <a:pPr marL="457200" lvl="0" indent="-342900" algn="just" rtl="0">
              <a:lnSpc>
                <a:spcPct val="100000"/>
              </a:lnSpc>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As a class, the percent of blue cubes obtained when drawing two cubes was analyzed. </a:t>
            </a:r>
            <a:endParaRPr>
              <a:solidFill>
                <a:srgbClr val="FFFFFF"/>
              </a:solidFill>
              <a:latin typeface="Roboto Slab"/>
              <a:ea typeface="Roboto Slab"/>
              <a:cs typeface="Roboto Slab"/>
              <a:sym typeface="Roboto Slab"/>
            </a:endParaRPr>
          </a:p>
          <a:p>
            <a:pPr marL="457200" lvl="0" indent="-342900" algn="just" rtl="0">
              <a:lnSpc>
                <a:spcPct val="100000"/>
              </a:lnSpc>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Students were able to read the graphed data but struggled to understand why particular outcomes had varied frequencies. </a:t>
            </a:r>
            <a:endParaRPr>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a:solidFill>
                <a:srgbClr val="FFFFFF"/>
              </a:solidFill>
              <a:latin typeface="Roboto Slab"/>
              <a:ea typeface="Roboto Slab"/>
              <a:cs typeface="Roboto Slab"/>
              <a:sym typeface="Roboto Slab"/>
            </a:endParaRPr>
          </a:p>
        </p:txBody>
      </p:sp>
      <p:pic>
        <p:nvPicPr>
          <p:cNvPr id="157" name="Google Shape;157;g5e6ccd5c40_0_10"/>
          <p:cNvPicPr preferRelativeResize="0"/>
          <p:nvPr/>
        </p:nvPicPr>
        <p:blipFill rotWithShape="1">
          <a:blip r:embed="rId3">
            <a:alphaModFix/>
          </a:blip>
          <a:srcRect l="19138" t="13974" r="22228" b="13692"/>
          <a:stretch/>
        </p:blipFill>
        <p:spPr>
          <a:xfrm>
            <a:off x="5179000" y="1261225"/>
            <a:ext cx="2952900" cy="34091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5e6ccd5c40_0_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3: Individual </a:t>
            </a:r>
            <a:r>
              <a:rPr lang="en" i="1"/>
              <a:t>TinkerPlots</a:t>
            </a:r>
            <a:r>
              <a:rPr lang="en"/>
              <a:t> Simulations</a:t>
            </a:r>
            <a:endParaRPr/>
          </a:p>
        </p:txBody>
      </p:sp>
      <p:sp>
        <p:nvSpPr>
          <p:cNvPr id="163" name="Google Shape;163;g5e6ccd5c40_0_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Students simulated the cubes game on their own in </a:t>
            </a:r>
            <a:r>
              <a:rPr lang="en" i="1">
                <a:solidFill>
                  <a:srgbClr val="FFFFFF"/>
                </a:solidFill>
                <a:latin typeface="Roboto Slab"/>
                <a:ea typeface="Roboto Slab"/>
                <a:cs typeface="Roboto Slab"/>
                <a:sym typeface="Roboto Slab"/>
              </a:rPr>
              <a:t>TinkerPlots</a:t>
            </a:r>
            <a:r>
              <a:rPr lang="en">
                <a:solidFill>
                  <a:srgbClr val="FFFFFF"/>
                </a:solidFill>
                <a:latin typeface="Roboto Slab"/>
                <a:ea typeface="Roboto Slab"/>
                <a:cs typeface="Roboto Slab"/>
                <a:sym typeface="Roboto Slab"/>
              </a:rPr>
              <a:t> and graphed the results. They individually graphed the percent of blue cubes obtained when drawing two cubes and compared their graphs. </a:t>
            </a:r>
            <a:endParaRPr>
              <a:solidFill>
                <a:srgbClr val="FFFFFF"/>
              </a:solidFill>
              <a:latin typeface="Roboto Slab"/>
              <a:ea typeface="Roboto Slab"/>
              <a:cs typeface="Roboto Slab"/>
              <a:sym typeface="Roboto Slab"/>
            </a:endParaRPr>
          </a:p>
        </p:txBody>
      </p:sp>
      <p:pic>
        <p:nvPicPr>
          <p:cNvPr id="164" name="Google Shape;164;g5e6ccd5c40_0_15"/>
          <p:cNvPicPr preferRelativeResize="0"/>
          <p:nvPr/>
        </p:nvPicPr>
        <p:blipFill rotWithShape="1">
          <a:blip r:embed="rId3">
            <a:alphaModFix/>
          </a:blip>
          <a:srcRect l="3144" t="5656" r="3536" b="9149"/>
          <a:stretch/>
        </p:blipFill>
        <p:spPr>
          <a:xfrm>
            <a:off x="349025" y="2529150"/>
            <a:ext cx="5044875" cy="2206225"/>
          </a:xfrm>
          <a:prstGeom prst="rect">
            <a:avLst/>
          </a:prstGeom>
          <a:noFill/>
          <a:ln>
            <a:noFill/>
          </a:ln>
        </p:spPr>
      </p:pic>
      <p:sp>
        <p:nvSpPr>
          <p:cNvPr id="165" name="Google Shape;165;g5e6ccd5c40_0_15"/>
          <p:cNvSpPr txBox="1"/>
          <p:nvPr/>
        </p:nvSpPr>
        <p:spPr>
          <a:xfrm>
            <a:off x="5284200" y="2452950"/>
            <a:ext cx="3471900" cy="2326800"/>
          </a:xfrm>
          <a:prstGeom prst="rect">
            <a:avLst/>
          </a:prstGeom>
          <a:noFill/>
          <a:ln>
            <a:noFill/>
          </a:ln>
        </p:spPr>
        <p:txBody>
          <a:bodyPr spcFirstLastPara="1" wrap="square" lIns="91425" tIns="91425" rIns="91425" bIns="91425" anchor="t" anchorCtr="0">
            <a:noAutofit/>
          </a:bodyPr>
          <a:lstStyle/>
          <a:p>
            <a:pPr marL="457200" lvl="0" indent="-342900" algn="just" rtl="0">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Students continued to read behind the data, by using a table, to understand why 50% blue cubes has a higher frequency than 0% or 100% blue cubes when drawing two cubes.</a:t>
            </a:r>
            <a:endParaRPr sz="1800">
              <a:solidFill>
                <a:schemeClr val="dk1"/>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1800">
              <a:solidFill>
                <a:schemeClr val="dk1"/>
              </a:solidFill>
              <a:latin typeface="Roboto Slab"/>
              <a:ea typeface="Roboto Slab"/>
              <a:cs typeface="Roboto Slab"/>
              <a:sym typeface="Roboto Slab"/>
            </a:endParaRPr>
          </a:p>
          <a:p>
            <a:pPr marL="0" lvl="0" indent="0" algn="l" rtl="0">
              <a:spcBef>
                <a:spcPts val="1600"/>
              </a:spcBef>
              <a:spcAft>
                <a:spcPts val="0"/>
              </a:spcAft>
              <a:buNone/>
            </a:pPr>
            <a:endParaRPr sz="18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5e6ccd5c40_0_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4: Compound Probability with Coins</a:t>
            </a:r>
            <a:endParaRPr/>
          </a:p>
        </p:txBody>
      </p:sp>
      <p:sp>
        <p:nvSpPr>
          <p:cNvPr id="171" name="Google Shape;171;g5e6ccd5c40_0_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Students were presented with a new probability scenario, flipping a quarter and penny. Player A won a point if both coins landed on tails or both coins landed on heads. Player B won otherwise.</a:t>
            </a:r>
            <a:endParaRPr>
              <a:solidFill>
                <a:srgbClr val="FFFFFF"/>
              </a:solidFill>
              <a:latin typeface="Roboto Slab"/>
              <a:ea typeface="Roboto Slab"/>
              <a:cs typeface="Roboto Slab"/>
              <a:sym typeface="Roboto Slab"/>
            </a:endParaRPr>
          </a:p>
          <a:p>
            <a:pPr marL="457200" lvl="0" indent="-342900" algn="just" rtl="0">
              <a:lnSpc>
                <a:spcPct val="100000"/>
              </a:lnSpc>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The students determined if the rules of the game were fair and drew pictures of the possible outcomes when flipping the quarter and penny. </a:t>
            </a:r>
            <a:endParaRPr>
              <a:solidFill>
                <a:srgbClr val="FFFFFF"/>
              </a:solidFill>
              <a:latin typeface="Roboto Slab"/>
              <a:ea typeface="Roboto Slab"/>
              <a:cs typeface="Roboto Slab"/>
              <a:sym typeface="Roboto Slab"/>
            </a:endParaRPr>
          </a:p>
          <a:p>
            <a:pPr marL="457200" lvl="0" indent="-342900" algn="just" rtl="0">
              <a:lnSpc>
                <a:spcPct val="100000"/>
              </a:lnSpc>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Then, students conducted two 20-trial experiments to test their hypotheses about the fairness of the game. The lesson finished with a discussion about all of the possible outcomes of the game using an organized list. </a:t>
            </a:r>
            <a:endParaRPr>
              <a:solidFill>
                <a:srgbClr val="FFFFFF"/>
              </a:solidFill>
              <a:latin typeface="Roboto Slab"/>
              <a:ea typeface="Roboto Slab"/>
              <a:cs typeface="Roboto Slab"/>
              <a:sym typeface="Roboto Slab"/>
            </a:endParaRPr>
          </a:p>
          <a:p>
            <a:pPr marL="457200" lvl="0" indent="-342900" algn="just" rtl="0">
              <a:lnSpc>
                <a:spcPct val="100000"/>
              </a:lnSpc>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At times, students struggled to outline the complete sample space. </a:t>
            </a:r>
            <a:endParaRPr>
              <a:solidFill>
                <a:srgbClr val="FFFFFF"/>
              </a:solidFill>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5e6ccd5c40_0_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a:t>Lesson 5: Theoretical Probability of Coin Flipping</a:t>
            </a:r>
            <a:endParaRPr sz="2600"/>
          </a:p>
        </p:txBody>
      </p:sp>
      <p:sp>
        <p:nvSpPr>
          <p:cNvPr id="177" name="Google Shape;177;g5e6ccd5c40_0_25"/>
          <p:cNvSpPr txBox="1">
            <a:spLocks noGrp="1"/>
          </p:cNvSpPr>
          <p:nvPr>
            <p:ph type="body" idx="1"/>
          </p:nvPr>
        </p:nvSpPr>
        <p:spPr>
          <a:xfrm>
            <a:off x="387900" y="1489824"/>
            <a:ext cx="8368200" cy="1208400"/>
          </a:xfrm>
          <a:prstGeom prst="rect">
            <a:avLst/>
          </a:prstGeom>
        </p:spPr>
        <p:txBody>
          <a:bodyPr spcFirstLastPara="1" wrap="square" lIns="91425" tIns="91425" rIns="91425" bIns="91425" anchor="t" anchorCtr="0">
            <a:noAutofit/>
          </a:bodyPr>
          <a:lstStyle/>
          <a:p>
            <a:pPr marL="457200" lvl="0" indent="-317500" algn="just" rtl="0">
              <a:lnSpc>
                <a:spcPct val="100000"/>
              </a:lnSpc>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Students were presented with new rules to the coin flipping game. Player A won a point if both coins landed on tails. Player B won a point if the coins landed on anything else. Students again described how the rules of the game were unfair using the potential outcomes instead of the number of turns. </a:t>
            </a:r>
            <a:endParaRPr sz="1400">
              <a:solidFill>
                <a:srgbClr val="FFFFFF"/>
              </a:solidFill>
              <a:latin typeface="Roboto Slab"/>
              <a:ea typeface="Roboto Slab"/>
              <a:cs typeface="Roboto Slab"/>
              <a:sym typeface="Roboto Slab"/>
            </a:endParaRPr>
          </a:p>
        </p:txBody>
      </p:sp>
      <p:pic>
        <p:nvPicPr>
          <p:cNvPr id="178" name="Google Shape;178;g5e6ccd5c40_0_25"/>
          <p:cNvPicPr preferRelativeResize="0"/>
          <p:nvPr/>
        </p:nvPicPr>
        <p:blipFill rotWithShape="1">
          <a:blip r:embed="rId3">
            <a:alphaModFix/>
          </a:blip>
          <a:srcRect l="4131" t="963" r="3026" b="16000"/>
          <a:stretch/>
        </p:blipFill>
        <p:spPr>
          <a:xfrm>
            <a:off x="5103923" y="2495552"/>
            <a:ext cx="3771074" cy="1817224"/>
          </a:xfrm>
          <a:prstGeom prst="rect">
            <a:avLst/>
          </a:prstGeom>
          <a:noFill/>
          <a:ln>
            <a:noFill/>
          </a:ln>
        </p:spPr>
      </p:pic>
      <p:sp>
        <p:nvSpPr>
          <p:cNvPr id="179" name="Google Shape;179;g5e6ccd5c40_0_25"/>
          <p:cNvSpPr txBox="1"/>
          <p:nvPr/>
        </p:nvSpPr>
        <p:spPr>
          <a:xfrm>
            <a:off x="387900" y="2324550"/>
            <a:ext cx="4655100" cy="3000000"/>
          </a:xfrm>
          <a:prstGeom prst="rect">
            <a:avLst/>
          </a:prstGeom>
          <a:noFill/>
          <a:ln>
            <a:noFill/>
          </a:ln>
        </p:spPr>
        <p:txBody>
          <a:bodyPr spcFirstLastPara="1" wrap="square" lIns="91425" tIns="91425" rIns="91425" bIns="91425" anchor="t" anchorCtr="0">
            <a:noAutofit/>
          </a:bodyPr>
          <a:lstStyle/>
          <a:p>
            <a:pPr marL="457200" lvl="0" indent="-317500" algn="just" rtl="0">
              <a:spcBef>
                <a:spcPts val="0"/>
              </a:spcBef>
              <a:spcAft>
                <a:spcPts val="0"/>
              </a:spcAft>
              <a:buClr>
                <a:srgbClr val="FFFFFF"/>
              </a:buClr>
              <a:buSzPts val="1400"/>
              <a:buFont typeface="Roboto Slab"/>
              <a:buChar char="●"/>
            </a:pPr>
            <a:r>
              <a:rPr lang="en">
                <a:solidFill>
                  <a:srgbClr val="FFFFFF"/>
                </a:solidFill>
                <a:latin typeface="Roboto Slab"/>
                <a:ea typeface="Roboto Slab"/>
                <a:cs typeface="Roboto Slab"/>
                <a:sym typeface="Roboto Slab"/>
              </a:rPr>
              <a:t>Students visually mapped out the potential outcomes for Player A and Player B. Then, the students calculated the theoretical  probabilities of the four outcomes. </a:t>
            </a:r>
            <a:endParaRPr>
              <a:solidFill>
                <a:srgbClr val="FFFFFF"/>
              </a:solidFill>
              <a:latin typeface="Roboto Slab"/>
              <a:ea typeface="Roboto Slab"/>
              <a:cs typeface="Roboto Slab"/>
              <a:sym typeface="Roboto Slab"/>
            </a:endParaRPr>
          </a:p>
          <a:p>
            <a:pPr marL="457200" lvl="0" indent="-317500" algn="just" rtl="0">
              <a:spcBef>
                <a:spcPts val="0"/>
              </a:spcBef>
              <a:spcAft>
                <a:spcPts val="0"/>
              </a:spcAft>
              <a:buClr>
                <a:srgbClr val="FFFFFF"/>
              </a:buClr>
              <a:buSzPts val="1400"/>
              <a:buFont typeface="Roboto Slab"/>
              <a:buChar char="●"/>
            </a:pPr>
            <a:r>
              <a:rPr lang="en">
                <a:solidFill>
                  <a:srgbClr val="FFFFFF"/>
                </a:solidFill>
                <a:latin typeface="Roboto Slab"/>
                <a:ea typeface="Roboto Slab"/>
                <a:cs typeface="Roboto Slab"/>
                <a:sym typeface="Roboto Slab"/>
              </a:rPr>
              <a:t>Students began to examine the expected value of points Player A would win in 100 turns, but some students struggled to use language involving percentages correctly. Aiden wrote that the expected value was “25%” when other students indicated that the expected values was “25 chances.”</a:t>
            </a:r>
            <a:endParaRPr>
              <a:solidFill>
                <a:srgbClr val="FFFFFF"/>
              </a:solidFill>
              <a:latin typeface="Roboto Slab"/>
              <a:ea typeface="Roboto Slab"/>
              <a:cs typeface="Roboto Slab"/>
              <a:sym typeface="Roboto Slab"/>
            </a:endParaRPr>
          </a:p>
          <a:p>
            <a:pPr marL="0" lvl="0" indent="0" algn="l" rtl="0">
              <a:lnSpc>
                <a:spcPct val="115000"/>
              </a:lnSpc>
              <a:spcBef>
                <a:spcPts val="0"/>
              </a:spcBef>
              <a:spcAft>
                <a:spcPts val="1600"/>
              </a:spcAft>
              <a:buNone/>
            </a:pPr>
            <a:endParaRPr>
              <a:solidFill>
                <a:srgbClr val="FFFFFF"/>
              </a:solidFill>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5e6ccd5c40_0_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6: Flipping Two Quarters</a:t>
            </a:r>
            <a:endParaRPr/>
          </a:p>
        </p:txBody>
      </p:sp>
      <p:sp>
        <p:nvSpPr>
          <p:cNvPr id="185" name="Google Shape;185;g5e6ccd5c40_0_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36550" algn="just" rtl="0">
              <a:lnSpc>
                <a:spcPct val="100000"/>
              </a:lnSpc>
              <a:spcBef>
                <a:spcPts val="0"/>
              </a:spcBef>
              <a:spcAft>
                <a:spcPts val="0"/>
              </a:spcAft>
              <a:buClr>
                <a:srgbClr val="FFFFFF"/>
              </a:buClr>
              <a:buSzPts val="1700"/>
              <a:buFont typeface="Roboto Slab"/>
              <a:buChar char="●"/>
            </a:pPr>
            <a:r>
              <a:rPr lang="en" sz="1700">
                <a:solidFill>
                  <a:srgbClr val="FFFFFF"/>
                </a:solidFill>
                <a:latin typeface="Roboto Slab"/>
                <a:ea typeface="Roboto Slab"/>
                <a:cs typeface="Roboto Slab"/>
                <a:sym typeface="Roboto Slab"/>
              </a:rPr>
              <a:t>Students were presented with the same rules to the coin flipping game, except the game utilized two quarters instead of a quarter and penny. </a:t>
            </a:r>
            <a:endParaRPr sz="1700">
              <a:solidFill>
                <a:srgbClr val="FFFFFF"/>
              </a:solidFill>
              <a:latin typeface="Roboto Slab"/>
              <a:ea typeface="Roboto Slab"/>
              <a:cs typeface="Roboto Slab"/>
              <a:sym typeface="Roboto Slab"/>
            </a:endParaRPr>
          </a:p>
          <a:p>
            <a:pPr marL="457200" lvl="0" indent="-336550" algn="just" rtl="0">
              <a:lnSpc>
                <a:spcPct val="100000"/>
              </a:lnSpc>
              <a:spcBef>
                <a:spcPts val="0"/>
              </a:spcBef>
              <a:spcAft>
                <a:spcPts val="0"/>
              </a:spcAft>
              <a:buClr>
                <a:srgbClr val="FFFFFF"/>
              </a:buClr>
              <a:buSzPts val="1700"/>
              <a:buFont typeface="Roboto Slab"/>
              <a:buChar char="●"/>
            </a:pPr>
            <a:r>
              <a:rPr lang="en" sz="1700">
                <a:solidFill>
                  <a:srgbClr val="FFFFFF"/>
                </a:solidFill>
                <a:latin typeface="Roboto Slab"/>
                <a:ea typeface="Roboto Slab"/>
                <a:cs typeface="Roboto Slab"/>
                <a:sym typeface="Roboto Slab"/>
              </a:rPr>
              <a:t>Students outlined the complete sample space of outcomes but at times struggled to recognize that the outcome “heads-tails” was different from “tails-heads.” </a:t>
            </a:r>
            <a:endParaRPr sz="1700">
              <a:solidFill>
                <a:srgbClr val="FFFFFF"/>
              </a:solidFill>
              <a:latin typeface="Roboto Slab"/>
              <a:ea typeface="Roboto Slab"/>
              <a:cs typeface="Roboto Slab"/>
              <a:sym typeface="Roboto Slab"/>
            </a:endParaRPr>
          </a:p>
          <a:p>
            <a:pPr marL="457200" lvl="0" indent="-336550" algn="just" rtl="0">
              <a:lnSpc>
                <a:spcPct val="100000"/>
              </a:lnSpc>
              <a:spcBef>
                <a:spcPts val="0"/>
              </a:spcBef>
              <a:spcAft>
                <a:spcPts val="0"/>
              </a:spcAft>
              <a:buClr>
                <a:srgbClr val="FFFFFF"/>
              </a:buClr>
              <a:buSzPts val="1700"/>
              <a:buFont typeface="Roboto Slab"/>
              <a:buChar char="●"/>
            </a:pPr>
            <a:r>
              <a:rPr lang="en" sz="1700">
                <a:solidFill>
                  <a:srgbClr val="FFFFFF"/>
                </a:solidFill>
                <a:latin typeface="Roboto Slab"/>
                <a:ea typeface="Roboto Slab"/>
                <a:cs typeface="Roboto Slab"/>
                <a:sym typeface="Roboto Slab"/>
              </a:rPr>
              <a:t>Then, the students translated the probability of distinct outcomes into percentages and calculated the expected value of getting tails on both quarters in 200 coin flips. </a:t>
            </a:r>
            <a:endParaRPr sz="1700">
              <a:solidFill>
                <a:srgbClr val="FFFFFF"/>
              </a:solidFill>
              <a:latin typeface="Roboto Slab"/>
              <a:ea typeface="Roboto Slab"/>
              <a:cs typeface="Roboto Slab"/>
              <a:sym typeface="Roboto Slab"/>
            </a:endParaRPr>
          </a:p>
          <a:p>
            <a:pPr marL="457200" lvl="0" indent="-336550" algn="just" rtl="0">
              <a:lnSpc>
                <a:spcPct val="100000"/>
              </a:lnSpc>
              <a:spcBef>
                <a:spcPts val="0"/>
              </a:spcBef>
              <a:spcAft>
                <a:spcPts val="0"/>
              </a:spcAft>
              <a:buClr>
                <a:srgbClr val="FFFFFF"/>
              </a:buClr>
              <a:buSzPts val="1700"/>
              <a:buFont typeface="Roboto Slab"/>
              <a:buChar char="●"/>
            </a:pPr>
            <a:r>
              <a:rPr lang="en" sz="1700">
                <a:solidFill>
                  <a:srgbClr val="FFFFFF"/>
                </a:solidFill>
                <a:latin typeface="Roboto Slab"/>
                <a:ea typeface="Roboto Slab"/>
                <a:cs typeface="Roboto Slab"/>
                <a:sym typeface="Roboto Slab"/>
              </a:rPr>
              <a:t>The students identified acceptable levels of variability of experimental data.  When asked if it would be possible to obtain tails-tails 47 times in 200 trials,  Laura wrote “50/200 would be exact and 47 is very close to 50 so they recorded it right.”</a:t>
            </a:r>
            <a:endParaRPr sz="1700">
              <a:solidFill>
                <a:srgbClr val="FFFFFF"/>
              </a:solidFill>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5e6ccd5c40_0_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7: </a:t>
            </a:r>
            <a:r>
              <a:rPr lang="en" i="1"/>
              <a:t>Rock, Paper, Scissors</a:t>
            </a:r>
            <a:endParaRPr i="1"/>
          </a:p>
        </p:txBody>
      </p:sp>
      <p:sp>
        <p:nvSpPr>
          <p:cNvPr id="191" name="Google Shape;191;g5e6ccd5c40_0_35"/>
          <p:cNvSpPr txBox="1">
            <a:spLocks noGrp="1"/>
          </p:cNvSpPr>
          <p:nvPr>
            <p:ph type="body" idx="1"/>
          </p:nvPr>
        </p:nvSpPr>
        <p:spPr>
          <a:xfrm>
            <a:off x="3786550" y="1489825"/>
            <a:ext cx="4969500" cy="3078900"/>
          </a:xfrm>
          <a:prstGeom prst="rect">
            <a:avLst/>
          </a:prstGeom>
        </p:spPr>
        <p:txBody>
          <a:bodyPr spcFirstLastPara="1" wrap="square" lIns="91425" tIns="91425" rIns="91425" bIns="91425" anchor="t" anchorCtr="0">
            <a:noAutofit/>
          </a:bodyPr>
          <a:lstStyle/>
          <a:p>
            <a:pPr marL="457200" lvl="0" indent="-317500" algn="just" rtl="0">
              <a:lnSpc>
                <a:spcPct val="100000"/>
              </a:lnSpc>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We introduced students to tree diagrams by creating one for the coin flipping game from lesson 6. After drawing the tree diagram, students were able to identify distinct outcomes. </a:t>
            </a:r>
            <a:endParaRPr sz="1400">
              <a:solidFill>
                <a:srgbClr val="FFFFFF"/>
              </a:solidFill>
              <a:latin typeface="Roboto Slab"/>
              <a:ea typeface="Roboto Slab"/>
              <a:cs typeface="Roboto Slab"/>
              <a:sym typeface="Roboto Slab"/>
            </a:endParaRPr>
          </a:p>
          <a:p>
            <a:pPr marL="457200" lvl="0" indent="-317500" algn="just" rtl="0">
              <a:lnSpc>
                <a:spcPct val="100000"/>
              </a:lnSpc>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Then, the students played </a:t>
            </a:r>
            <a:r>
              <a:rPr lang="en" sz="1400" i="1">
                <a:solidFill>
                  <a:srgbClr val="FFFFFF"/>
                </a:solidFill>
                <a:latin typeface="Roboto Slab"/>
                <a:ea typeface="Roboto Slab"/>
                <a:cs typeface="Roboto Slab"/>
                <a:sym typeface="Roboto Slab"/>
              </a:rPr>
              <a:t>Rock, Paper, Scissors</a:t>
            </a:r>
            <a:r>
              <a:rPr lang="en" sz="1400">
                <a:solidFill>
                  <a:srgbClr val="FFFFFF"/>
                </a:solidFill>
                <a:latin typeface="Roboto Slab"/>
                <a:ea typeface="Roboto Slab"/>
                <a:cs typeface="Roboto Slab"/>
                <a:sym typeface="Roboto Slab"/>
              </a:rPr>
              <a:t>. </a:t>
            </a:r>
            <a:endParaRPr sz="1400">
              <a:solidFill>
                <a:srgbClr val="FFFFFF"/>
              </a:solidFill>
              <a:latin typeface="Roboto Slab"/>
              <a:ea typeface="Roboto Slab"/>
              <a:cs typeface="Roboto Slab"/>
              <a:sym typeface="Roboto Slab"/>
            </a:endParaRPr>
          </a:p>
          <a:p>
            <a:pPr marL="457200" lvl="0" indent="-317500" algn="just" rtl="0">
              <a:lnSpc>
                <a:spcPct val="100000"/>
              </a:lnSpc>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After playing, the students listed all of the  outcomes in an organized list and then translated the organized list into a tree diagram.</a:t>
            </a:r>
            <a:endParaRPr sz="1400">
              <a:solidFill>
                <a:srgbClr val="FFFFFF"/>
              </a:solidFill>
              <a:latin typeface="Roboto Slab"/>
              <a:ea typeface="Roboto Slab"/>
              <a:cs typeface="Roboto Slab"/>
              <a:sym typeface="Roboto Slab"/>
            </a:endParaRPr>
          </a:p>
          <a:p>
            <a:pPr marL="457200" lvl="0" indent="-317500" algn="just" rtl="0">
              <a:lnSpc>
                <a:spcPct val="100000"/>
              </a:lnSpc>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The students identified specific outcomes and determined who won each round of </a:t>
            </a:r>
            <a:r>
              <a:rPr lang="en" sz="1400" i="1">
                <a:solidFill>
                  <a:srgbClr val="FFFFFF"/>
                </a:solidFill>
                <a:latin typeface="Roboto Slab"/>
                <a:ea typeface="Roboto Slab"/>
                <a:cs typeface="Roboto Slab"/>
                <a:sym typeface="Roboto Slab"/>
              </a:rPr>
              <a:t>Rock, Paper, Scissors</a:t>
            </a:r>
            <a:r>
              <a:rPr lang="en" sz="1400">
                <a:solidFill>
                  <a:srgbClr val="FFFFFF"/>
                </a:solidFill>
                <a:latin typeface="Roboto Slab"/>
                <a:ea typeface="Roboto Slab"/>
                <a:cs typeface="Roboto Slab"/>
                <a:sym typeface="Roboto Slab"/>
              </a:rPr>
              <a:t>. </a:t>
            </a:r>
            <a:endParaRPr sz="1400">
              <a:solidFill>
                <a:srgbClr val="FFFFFF"/>
              </a:solidFill>
              <a:latin typeface="Roboto Slab"/>
              <a:ea typeface="Roboto Slab"/>
              <a:cs typeface="Roboto Slab"/>
              <a:sym typeface="Roboto Slab"/>
            </a:endParaRPr>
          </a:p>
          <a:p>
            <a:pPr marL="457200" lvl="0" indent="-317500" algn="just" rtl="0">
              <a:lnSpc>
                <a:spcPct val="100000"/>
              </a:lnSpc>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Students were very successful in interpreting the tree diagram.</a:t>
            </a:r>
            <a:endParaRPr sz="1400">
              <a:solidFill>
                <a:srgbClr val="FFFFFF"/>
              </a:solidFill>
              <a:latin typeface="Roboto Slab"/>
              <a:ea typeface="Roboto Slab"/>
              <a:cs typeface="Roboto Slab"/>
              <a:sym typeface="Roboto Slab"/>
            </a:endParaRPr>
          </a:p>
        </p:txBody>
      </p:sp>
      <p:pic>
        <p:nvPicPr>
          <p:cNvPr id="192" name="Google Shape;192;g5e6ccd5c40_0_35"/>
          <p:cNvPicPr preferRelativeResize="0"/>
          <p:nvPr/>
        </p:nvPicPr>
        <p:blipFill rotWithShape="1">
          <a:blip r:embed="rId3">
            <a:alphaModFix/>
          </a:blip>
          <a:srcRect l="14929" t="14855" r="9438" b="14102"/>
          <a:stretch/>
        </p:blipFill>
        <p:spPr>
          <a:xfrm>
            <a:off x="321900" y="1407050"/>
            <a:ext cx="3397978" cy="33707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5e6ccd5c40_0_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Post-Assessment Results: Key Task 1</a:t>
            </a:r>
            <a:endParaRPr/>
          </a:p>
        </p:txBody>
      </p:sp>
      <p:sp>
        <p:nvSpPr>
          <p:cNvPr id="198" name="Google Shape;198;g5e6ccd5c40_0_40"/>
          <p:cNvSpPr txBox="1">
            <a:spLocks noGrp="1"/>
          </p:cNvSpPr>
          <p:nvPr>
            <p:ph type="body" idx="1"/>
          </p:nvPr>
        </p:nvSpPr>
        <p:spPr>
          <a:xfrm>
            <a:off x="387900" y="1489825"/>
            <a:ext cx="8303100" cy="3078900"/>
          </a:xfrm>
          <a:prstGeom prst="rect">
            <a:avLst/>
          </a:prstGeom>
        </p:spPr>
        <p:txBody>
          <a:bodyPr spcFirstLastPara="1" wrap="square" lIns="91425" tIns="91425" rIns="91425" bIns="91425" anchor="t" anchorCtr="0">
            <a:noAutofit/>
          </a:bodyPr>
          <a:lstStyle/>
          <a:p>
            <a:pPr marL="457200" lvl="0" indent="-330200" algn="just" rtl="0">
              <a:lnSpc>
                <a:spcPct val="100000"/>
              </a:lnSpc>
              <a:spcBef>
                <a:spcPts val="0"/>
              </a:spcBef>
              <a:spcAft>
                <a:spcPts val="0"/>
              </a:spcAft>
              <a:buClr>
                <a:srgbClr val="FFFFFF"/>
              </a:buClr>
              <a:buSzPts val="1600"/>
              <a:buFont typeface="Roboto Slab"/>
              <a:buChar char="●"/>
            </a:pPr>
            <a:r>
              <a:rPr lang="en" sz="1600">
                <a:solidFill>
                  <a:srgbClr val="FFFFFF"/>
                </a:solidFill>
                <a:latin typeface="Roboto Slab"/>
                <a:ea typeface="Roboto Slab"/>
                <a:cs typeface="Roboto Slab"/>
                <a:sym typeface="Roboto Slab"/>
              </a:rPr>
              <a:t>In Part A, three students expanded their notion of fairness to include the probability of winning rather than fixating only on the number of turns in the activity. </a:t>
            </a:r>
            <a:endParaRPr sz="1600">
              <a:solidFill>
                <a:srgbClr val="FFFFFF"/>
              </a:solidFill>
              <a:latin typeface="Roboto Slab"/>
              <a:ea typeface="Roboto Slab"/>
              <a:cs typeface="Roboto Slab"/>
              <a:sym typeface="Roboto Slab"/>
            </a:endParaRPr>
          </a:p>
          <a:p>
            <a:pPr marL="914400" lvl="1" indent="-330200" algn="just" rtl="0">
              <a:lnSpc>
                <a:spcPct val="100000"/>
              </a:lnSpc>
              <a:spcBef>
                <a:spcPts val="0"/>
              </a:spcBef>
              <a:spcAft>
                <a:spcPts val="0"/>
              </a:spcAft>
              <a:buClr>
                <a:srgbClr val="FFFFFF"/>
              </a:buClr>
              <a:buSzPts val="1600"/>
              <a:buFont typeface="Roboto Slab"/>
              <a:buChar char="○"/>
            </a:pPr>
            <a:r>
              <a:rPr lang="en" sz="1600">
                <a:solidFill>
                  <a:srgbClr val="FFFFFF"/>
                </a:solidFill>
                <a:latin typeface="Roboto Slab"/>
                <a:ea typeface="Roboto Slab"/>
                <a:cs typeface="Roboto Slab"/>
                <a:sym typeface="Roboto Slab"/>
              </a:rPr>
              <a:t>Laura: “It is a fair game because each get the same number of turns, same number of points and each have the same chance of winning.”</a:t>
            </a:r>
            <a:endParaRPr sz="1600">
              <a:solidFill>
                <a:srgbClr val="FFFFFF"/>
              </a:solidFill>
              <a:latin typeface="Roboto Slab"/>
              <a:ea typeface="Roboto Slab"/>
              <a:cs typeface="Roboto Slab"/>
              <a:sym typeface="Roboto Slab"/>
            </a:endParaRPr>
          </a:p>
          <a:p>
            <a:pPr marL="457200" lvl="0" indent="-330200" algn="just" rtl="0">
              <a:lnSpc>
                <a:spcPct val="100000"/>
              </a:lnSpc>
              <a:spcBef>
                <a:spcPts val="0"/>
              </a:spcBef>
              <a:spcAft>
                <a:spcPts val="0"/>
              </a:spcAft>
              <a:buClr>
                <a:srgbClr val="FFFFFF"/>
              </a:buClr>
              <a:buSzPts val="1600"/>
              <a:buFont typeface="Roboto Slab"/>
              <a:buChar char="●"/>
            </a:pPr>
            <a:r>
              <a:rPr lang="en" sz="1600">
                <a:solidFill>
                  <a:srgbClr val="FFFFFF"/>
                </a:solidFill>
                <a:latin typeface="Roboto Slab"/>
                <a:ea typeface="Roboto Slab"/>
                <a:cs typeface="Roboto Slab"/>
                <a:sym typeface="Roboto Slab"/>
              </a:rPr>
              <a:t>In Part B and C, the students exhibited sound understanding of statistical variation. They were very successful at calculating expected values and reasoning about statistical variation. </a:t>
            </a:r>
            <a:endParaRPr sz="1600">
              <a:solidFill>
                <a:srgbClr val="FFFFFF"/>
              </a:solidFill>
              <a:latin typeface="Roboto Slab"/>
              <a:ea typeface="Roboto Slab"/>
              <a:cs typeface="Roboto Slab"/>
              <a:sym typeface="Roboto Slab"/>
            </a:endParaRPr>
          </a:p>
          <a:p>
            <a:pPr marL="914400" lvl="1" indent="-330200" algn="just" rtl="0">
              <a:lnSpc>
                <a:spcPct val="100000"/>
              </a:lnSpc>
              <a:spcBef>
                <a:spcPts val="0"/>
              </a:spcBef>
              <a:spcAft>
                <a:spcPts val="0"/>
              </a:spcAft>
              <a:buClr>
                <a:srgbClr val="FFFFFF"/>
              </a:buClr>
              <a:buSzPts val="1600"/>
              <a:buFont typeface="Roboto Slab"/>
              <a:buChar char="○"/>
            </a:pPr>
            <a:r>
              <a:rPr lang="en" sz="1600">
                <a:solidFill>
                  <a:srgbClr val="FFFFFF"/>
                </a:solidFill>
                <a:latin typeface="Roboto Slab"/>
                <a:ea typeface="Roboto Slab"/>
                <a:cs typeface="Roboto Slab"/>
                <a:sym typeface="Roboto Slab"/>
              </a:rPr>
              <a:t>Tom expanded beyond a fixation on strict proportional reasoning without variation to using probabilistic language. Tom noted that getting 10 heads in 500 flips was “possible because you have a chance of 490 tails but it is tough to have 10 heads in 500 flips.” He additionally noted that it was “really hard to do, but it’s possible.”</a:t>
            </a:r>
            <a:endParaRPr sz="1600">
              <a:solidFill>
                <a:srgbClr val="FFFFFF"/>
              </a:solidFill>
              <a:latin typeface="Roboto Slab"/>
              <a:ea typeface="Roboto Slab"/>
              <a:cs typeface="Roboto Slab"/>
              <a:sym typeface="Roboto Slab"/>
            </a:endParaRPr>
          </a:p>
        </p:txBody>
      </p:sp>
      <p:pic>
        <p:nvPicPr>
          <p:cNvPr id="199" name="Google Shape;199;g5e6ccd5c40_0_40"/>
          <p:cNvPicPr preferRelativeResize="0"/>
          <p:nvPr/>
        </p:nvPicPr>
        <p:blipFill>
          <a:blip r:embed="rId3">
            <a:alphaModFix/>
          </a:blip>
          <a:stretch>
            <a:fillRect/>
          </a:stretch>
        </p:blipFill>
        <p:spPr>
          <a:xfrm>
            <a:off x="19450200" y="11315192"/>
            <a:ext cx="3362651" cy="2067000"/>
          </a:xfrm>
          <a:prstGeom prst="rect">
            <a:avLst/>
          </a:prstGeom>
          <a:noFill/>
          <a:ln>
            <a:noFill/>
          </a:ln>
        </p:spPr>
      </p:pic>
      <p:pic>
        <p:nvPicPr>
          <p:cNvPr id="200" name="Google Shape;200;g5e6ccd5c40_0_40"/>
          <p:cNvPicPr preferRelativeResize="0"/>
          <p:nvPr/>
        </p:nvPicPr>
        <p:blipFill>
          <a:blip r:embed="rId3">
            <a:alphaModFix/>
          </a:blip>
          <a:stretch>
            <a:fillRect/>
          </a:stretch>
        </p:blipFill>
        <p:spPr>
          <a:xfrm>
            <a:off x="21069000" y="9665192"/>
            <a:ext cx="3362651" cy="206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5e7a309470_2_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8775" algn="just" rtl="0">
              <a:lnSpc>
                <a:spcPct val="100000"/>
              </a:lnSpc>
              <a:spcBef>
                <a:spcPts val="0"/>
              </a:spcBef>
              <a:spcAft>
                <a:spcPts val="0"/>
              </a:spcAft>
              <a:buClr>
                <a:srgbClr val="FFFFFF"/>
              </a:buClr>
              <a:buSzPts val="2050"/>
              <a:buFont typeface="Roboto Slab"/>
              <a:buChar char="●"/>
            </a:pPr>
            <a:r>
              <a:rPr lang="en" sz="2050">
                <a:solidFill>
                  <a:srgbClr val="FFFFFF"/>
                </a:solidFill>
                <a:latin typeface="Roboto Slab"/>
                <a:ea typeface="Roboto Slab"/>
                <a:cs typeface="Roboto Slab"/>
                <a:sym typeface="Roboto Slab"/>
              </a:rPr>
              <a:t>Only one student was able to outline the complete sample space and recognize that James did not have a 50-50 chance. </a:t>
            </a:r>
            <a:endParaRPr sz="2050">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None/>
            </a:pPr>
            <a:endParaRPr sz="2050">
              <a:solidFill>
                <a:srgbClr val="FFFFFF"/>
              </a:solidFill>
              <a:latin typeface="Roboto Slab"/>
              <a:ea typeface="Roboto Slab"/>
              <a:cs typeface="Roboto Slab"/>
              <a:sym typeface="Roboto Slab"/>
            </a:endParaRPr>
          </a:p>
          <a:p>
            <a:pPr marL="0" lvl="0" indent="0" algn="just" rtl="0">
              <a:spcBef>
                <a:spcPts val="0"/>
              </a:spcBef>
              <a:spcAft>
                <a:spcPts val="0"/>
              </a:spcAft>
              <a:buNone/>
            </a:pPr>
            <a:endParaRPr sz="1400">
              <a:solidFill>
                <a:srgbClr val="FFFFFF"/>
              </a:solidFill>
              <a:latin typeface="Roboto Slab"/>
              <a:ea typeface="Roboto Slab"/>
              <a:cs typeface="Roboto Slab"/>
              <a:sym typeface="Roboto Slab"/>
            </a:endParaRPr>
          </a:p>
          <a:p>
            <a:pPr marL="0" lvl="0" indent="0" algn="just" rtl="0">
              <a:spcBef>
                <a:spcPts val="1600"/>
              </a:spcBef>
              <a:spcAft>
                <a:spcPts val="1600"/>
              </a:spcAft>
              <a:buNone/>
            </a:pPr>
            <a:endParaRPr/>
          </a:p>
        </p:txBody>
      </p:sp>
      <p:sp>
        <p:nvSpPr>
          <p:cNvPr id="206" name="Google Shape;206;g5e7a309470_2_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Post-Assessment Results: Key Task 2</a:t>
            </a:r>
            <a:endParaRPr/>
          </a:p>
        </p:txBody>
      </p:sp>
      <p:pic>
        <p:nvPicPr>
          <p:cNvPr id="207" name="Google Shape;207;g5e7a309470_2_3"/>
          <p:cNvPicPr preferRelativeResize="0"/>
          <p:nvPr/>
        </p:nvPicPr>
        <p:blipFill>
          <a:blip r:embed="rId3">
            <a:alphaModFix/>
          </a:blip>
          <a:stretch>
            <a:fillRect/>
          </a:stretch>
        </p:blipFill>
        <p:spPr>
          <a:xfrm>
            <a:off x="6381075" y="2571748"/>
            <a:ext cx="2513026" cy="1544725"/>
          </a:xfrm>
          <a:prstGeom prst="rect">
            <a:avLst/>
          </a:prstGeom>
          <a:noFill/>
          <a:ln>
            <a:noFill/>
          </a:ln>
        </p:spPr>
      </p:pic>
      <p:pic>
        <p:nvPicPr>
          <p:cNvPr id="208" name="Google Shape;208;g5e7a309470_2_3"/>
          <p:cNvPicPr preferRelativeResize="0"/>
          <p:nvPr/>
        </p:nvPicPr>
        <p:blipFill>
          <a:blip r:embed="rId3">
            <a:alphaModFix/>
          </a:blip>
          <a:stretch>
            <a:fillRect/>
          </a:stretch>
        </p:blipFill>
        <p:spPr>
          <a:xfrm>
            <a:off x="19450200" y="11315192"/>
            <a:ext cx="3362651" cy="2067000"/>
          </a:xfrm>
          <a:prstGeom prst="rect">
            <a:avLst/>
          </a:prstGeom>
          <a:noFill/>
          <a:ln>
            <a:noFill/>
          </a:ln>
        </p:spPr>
      </p:pic>
      <p:pic>
        <p:nvPicPr>
          <p:cNvPr id="209" name="Google Shape;209;g5e7a309470_2_3"/>
          <p:cNvPicPr preferRelativeResize="0"/>
          <p:nvPr/>
        </p:nvPicPr>
        <p:blipFill>
          <a:blip r:embed="rId3">
            <a:alphaModFix/>
          </a:blip>
          <a:stretch>
            <a:fillRect/>
          </a:stretch>
        </p:blipFill>
        <p:spPr>
          <a:xfrm>
            <a:off x="21069000" y="9665192"/>
            <a:ext cx="3362651" cy="2067000"/>
          </a:xfrm>
          <a:prstGeom prst="rect">
            <a:avLst/>
          </a:prstGeom>
          <a:noFill/>
          <a:ln>
            <a:noFill/>
          </a:ln>
        </p:spPr>
      </p:pic>
      <p:sp>
        <p:nvSpPr>
          <p:cNvPr id="210" name="Google Shape;210;g5e7a309470_2_3"/>
          <p:cNvSpPr txBox="1">
            <a:spLocks noGrp="1"/>
          </p:cNvSpPr>
          <p:nvPr>
            <p:ph type="body" idx="1"/>
          </p:nvPr>
        </p:nvSpPr>
        <p:spPr>
          <a:xfrm>
            <a:off x="373500" y="2237425"/>
            <a:ext cx="5931300" cy="3078900"/>
          </a:xfrm>
          <a:prstGeom prst="rect">
            <a:avLst/>
          </a:prstGeom>
        </p:spPr>
        <p:txBody>
          <a:bodyPr spcFirstLastPara="1" wrap="square" lIns="91425" tIns="91425" rIns="91425" bIns="91425" anchor="t" anchorCtr="0">
            <a:noAutofit/>
          </a:bodyPr>
          <a:lstStyle/>
          <a:p>
            <a:pPr marL="457200" lvl="0" indent="-358775" algn="just" rtl="0">
              <a:lnSpc>
                <a:spcPct val="100000"/>
              </a:lnSpc>
              <a:spcBef>
                <a:spcPts val="0"/>
              </a:spcBef>
              <a:spcAft>
                <a:spcPts val="0"/>
              </a:spcAft>
              <a:buClr>
                <a:srgbClr val="FFFFFF"/>
              </a:buClr>
              <a:buSzPts val="2050"/>
              <a:buFont typeface="Roboto Slab"/>
              <a:buChar char="●"/>
            </a:pPr>
            <a:r>
              <a:rPr lang="en" sz="2050">
                <a:solidFill>
                  <a:srgbClr val="FFFFFF"/>
                </a:solidFill>
                <a:latin typeface="Roboto Slab"/>
                <a:ea typeface="Roboto Slab"/>
                <a:cs typeface="Roboto Slab"/>
                <a:sym typeface="Roboto Slab"/>
              </a:rPr>
              <a:t>However when students were asked about flipping two coins, an activity isomorphic to spinning two spinners, all of them were able to outline the complete sample space. This included verbally outlining the complete sample space and writing an organized list.</a:t>
            </a:r>
            <a:endParaRPr sz="2050">
              <a:solidFill>
                <a:srgbClr val="FFFFFF"/>
              </a:solidFill>
              <a:latin typeface="Roboto Slab"/>
              <a:ea typeface="Roboto Slab"/>
              <a:cs typeface="Roboto Slab"/>
              <a:sym typeface="Roboto Slab"/>
            </a:endParaRPr>
          </a:p>
          <a:p>
            <a:pPr marL="0" lvl="0" indent="0" algn="just" rtl="0">
              <a:spcBef>
                <a:spcPts val="0"/>
              </a:spcBef>
              <a:spcAft>
                <a:spcPts val="0"/>
              </a:spcAft>
              <a:buNone/>
            </a:pPr>
            <a:endParaRPr sz="1400">
              <a:solidFill>
                <a:srgbClr val="FFFFFF"/>
              </a:solidFill>
              <a:latin typeface="Roboto Slab"/>
              <a:ea typeface="Roboto Slab"/>
              <a:cs typeface="Roboto Slab"/>
              <a:sym typeface="Roboto Slab"/>
            </a:endParaRPr>
          </a:p>
          <a:p>
            <a:pPr marL="0" lvl="0" indent="0" algn="just"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Introduction</a:t>
            </a:r>
            <a:endParaRPr/>
          </a:p>
        </p:txBody>
      </p:sp>
      <p:sp>
        <p:nvSpPr>
          <p:cNvPr id="72" name="Google Shape;72;p2"/>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457200" lvl="0" indent="-330200" algn="just" rtl="0">
              <a:lnSpc>
                <a:spcPct val="100000"/>
              </a:lnSpc>
              <a:spcBef>
                <a:spcPts val="0"/>
              </a:spcBef>
              <a:spcAft>
                <a:spcPts val="0"/>
              </a:spcAft>
              <a:buClr>
                <a:srgbClr val="FFFFFF"/>
              </a:buClr>
              <a:buSzPts val="1600"/>
              <a:buFont typeface="Roboto Slab"/>
              <a:buChar char="●"/>
            </a:pPr>
            <a:r>
              <a:rPr lang="en" sz="1600">
                <a:solidFill>
                  <a:srgbClr val="FFFFFF"/>
                </a:solidFill>
                <a:latin typeface="Roboto Slab"/>
                <a:ea typeface="Roboto Slab"/>
                <a:cs typeface="Roboto Slab"/>
                <a:sym typeface="Roboto Slab"/>
              </a:rPr>
              <a:t>Students' everyday notions of fairness can interfere with their development of a mathematical understanding of fairness in compound probability situations (Nelson &amp; Williams, 2009). It can also be challenging for students to coordinate understanding of statistical variation with knowledge of theoretical probabilities (English &amp; Watson, 2016). </a:t>
            </a:r>
            <a:endParaRPr sz="1600">
              <a:solidFill>
                <a:srgbClr val="FFFFFF"/>
              </a:solidFill>
              <a:latin typeface="Roboto Slab"/>
              <a:ea typeface="Roboto Slab"/>
              <a:cs typeface="Roboto Slab"/>
              <a:sym typeface="Roboto Slab"/>
            </a:endParaRPr>
          </a:p>
          <a:p>
            <a:pPr marL="0" lvl="0" indent="0" algn="just" rtl="0">
              <a:lnSpc>
                <a:spcPct val="100000"/>
              </a:lnSpc>
              <a:spcBef>
                <a:spcPts val="0"/>
              </a:spcBef>
              <a:spcAft>
                <a:spcPts val="0"/>
              </a:spcAft>
              <a:buSzPts val="1800"/>
              <a:buNone/>
            </a:pPr>
            <a:endParaRPr sz="1600">
              <a:solidFill>
                <a:srgbClr val="FFFFFF"/>
              </a:solidFill>
              <a:latin typeface="Roboto Slab"/>
              <a:ea typeface="Roboto Slab"/>
              <a:cs typeface="Roboto Slab"/>
              <a:sym typeface="Roboto Slab"/>
            </a:endParaRPr>
          </a:p>
          <a:p>
            <a:pPr marL="457200" lvl="0" indent="-330200" algn="just" rtl="0">
              <a:lnSpc>
                <a:spcPct val="100000"/>
              </a:lnSpc>
              <a:spcBef>
                <a:spcPts val="0"/>
              </a:spcBef>
              <a:spcAft>
                <a:spcPts val="0"/>
              </a:spcAft>
              <a:buClr>
                <a:srgbClr val="FFFFFF"/>
              </a:buClr>
              <a:buSzPts val="1600"/>
              <a:buFont typeface="Roboto Slab"/>
              <a:buChar char="●"/>
            </a:pPr>
            <a:r>
              <a:rPr lang="en" sz="1600">
                <a:solidFill>
                  <a:srgbClr val="FFFFFF"/>
                </a:solidFill>
                <a:latin typeface="Roboto Slab"/>
                <a:ea typeface="Roboto Slab"/>
                <a:cs typeface="Roboto Slab"/>
                <a:sym typeface="Roboto Slab"/>
              </a:rPr>
              <a:t>Our project sought to answer two questions:</a:t>
            </a:r>
            <a:endParaRPr sz="1600">
              <a:solidFill>
                <a:srgbClr val="FFFFFF"/>
              </a:solidFill>
              <a:latin typeface="Roboto Slab"/>
              <a:ea typeface="Roboto Slab"/>
              <a:cs typeface="Roboto Slab"/>
              <a:sym typeface="Roboto Slab"/>
            </a:endParaRPr>
          </a:p>
          <a:p>
            <a:pPr marL="914400" lvl="0" indent="-330200" algn="just" rtl="0">
              <a:lnSpc>
                <a:spcPct val="100000"/>
              </a:lnSpc>
              <a:spcBef>
                <a:spcPts val="0"/>
              </a:spcBef>
              <a:spcAft>
                <a:spcPts val="0"/>
              </a:spcAft>
              <a:buClr>
                <a:srgbClr val="FFFFFF"/>
              </a:buClr>
              <a:buSzPts val="1600"/>
              <a:buFont typeface="Roboto Slab"/>
              <a:buAutoNum type="arabicPeriod"/>
            </a:pPr>
            <a:r>
              <a:rPr lang="en" sz="1600">
                <a:solidFill>
                  <a:srgbClr val="FFFFFF"/>
                </a:solidFill>
                <a:latin typeface="Roboto Slab"/>
                <a:ea typeface="Roboto Slab"/>
                <a:cs typeface="Roboto Slab"/>
                <a:sym typeface="Roboto Slab"/>
              </a:rPr>
              <a:t>How do children’s pre-existing notions of probability influence their probabilistic problem-solving?</a:t>
            </a:r>
            <a:endParaRPr sz="1600">
              <a:solidFill>
                <a:srgbClr val="FFFFFF"/>
              </a:solidFill>
              <a:latin typeface="Roboto Slab"/>
              <a:ea typeface="Roboto Slab"/>
              <a:cs typeface="Roboto Slab"/>
              <a:sym typeface="Roboto Slab"/>
            </a:endParaRPr>
          </a:p>
          <a:p>
            <a:pPr marL="914400" lvl="0" indent="-330200" algn="just" rtl="0">
              <a:lnSpc>
                <a:spcPct val="100000"/>
              </a:lnSpc>
              <a:spcBef>
                <a:spcPts val="0"/>
              </a:spcBef>
              <a:spcAft>
                <a:spcPts val="0"/>
              </a:spcAft>
              <a:buClr>
                <a:srgbClr val="FFFFFF"/>
              </a:buClr>
              <a:buSzPts val="1600"/>
              <a:buFont typeface="Roboto Slab"/>
              <a:buAutoNum type="arabicPeriod"/>
            </a:pPr>
            <a:r>
              <a:rPr lang="en" sz="1600">
                <a:solidFill>
                  <a:srgbClr val="FFFFFF"/>
                </a:solidFill>
                <a:latin typeface="Roboto Slab"/>
                <a:ea typeface="Roboto Slab"/>
                <a:cs typeface="Roboto Slab"/>
                <a:sym typeface="Roboto Slab"/>
              </a:rPr>
              <a:t>What sequence of teaching methods can develop children’s thinking about empirical and theoretical aspects of compound probability situations?</a:t>
            </a:r>
            <a:endParaRPr sz="1600">
              <a:solidFill>
                <a:srgbClr val="FFFFFF"/>
              </a:solidFill>
              <a:latin typeface="Roboto Slab"/>
              <a:ea typeface="Roboto Slab"/>
              <a:cs typeface="Roboto Slab"/>
              <a:sym typeface="Roboto Slab"/>
            </a:endParaRPr>
          </a:p>
          <a:p>
            <a:pPr marL="0" lvl="0" indent="0" algn="l" rtl="0">
              <a:lnSpc>
                <a:spcPct val="115000"/>
              </a:lnSpc>
              <a:spcBef>
                <a:spcPts val="0"/>
              </a:spcBef>
              <a:spcAft>
                <a:spcPts val="1600"/>
              </a:spcAft>
              <a:buSzPts val="1800"/>
              <a:buNone/>
            </a:pPr>
            <a:endParaRPr sz="1600">
              <a:solidFill>
                <a:srgbClr val="FFFFFF"/>
              </a:solidFill>
              <a:latin typeface="Roboto Slab"/>
              <a:ea typeface="Roboto Slab"/>
              <a:cs typeface="Roboto Slab"/>
              <a:sym typeface="Roboto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5e6ccd5c40_0_4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Reflection and Discussion</a:t>
            </a:r>
            <a:endParaRPr/>
          </a:p>
        </p:txBody>
      </p:sp>
      <p:sp>
        <p:nvSpPr>
          <p:cNvPr id="216" name="Google Shape;216;g5e6ccd5c40_0_4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23850" algn="just" rtl="0">
              <a:lnSpc>
                <a:spcPct val="100000"/>
              </a:lnSpc>
              <a:spcBef>
                <a:spcPts val="0"/>
              </a:spcBef>
              <a:spcAft>
                <a:spcPts val="0"/>
              </a:spcAft>
              <a:buClr>
                <a:srgbClr val="FFFFFF"/>
              </a:buClr>
              <a:buSzPts val="1500"/>
              <a:buFont typeface="Roboto Slab"/>
              <a:buChar char="●"/>
            </a:pPr>
            <a:r>
              <a:rPr lang="en" sz="1500">
                <a:solidFill>
                  <a:srgbClr val="FFFFFF"/>
                </a:solidFill>
                <a:latin typeface="Roboto Slab"/>
                <a:ea typeface="Roboto Slab"/>
                <a:cs typeface="Roboto Slab"/>
                <a:sym typeface="Roboto Slab"/>
              </a:rPr>
              <a:t>It was challenging to help students develop a mathematical idea of fairness. Throughout the summer, students gradually expanded their notion of fairness beyond just looking at the number of turns each player has in a game. </a:t>
            </a:r>
            <a:endParaRPr sz="1500">
              <a:solidFill>
                <a:srgbClr val="FFFFFF"/>
              </a:solidFill>
              <a:latin typeface="Roboto Slab"/>
              <a:ea typeface="Roboto Slab"/>
              <a:cs typeface="Roboto Slab"/>
              <a:sym typeface="Roboto Slab"/>
            </a:endParaRPr>
          </a:p>
          <a:p>
            <a:pPr marL="457200" lvl="0" indent="-323850" algn="just" rtl="0">
              <a:lnSpc>
                <a:spcPct val="100000"/>
              </a:lnSpc>
              <a:spcBef>
                <a:spcPts val="0"/>
              </a:spcBef>
              <a:spcAft>
                <a:spcPts val="0"/>
              </a:spcAft>
              <a:buClr>
                <a:srgbClr val="FFFFFF"/>
              </a:buClr>
              <a:buSzPts val="1500"/>
              <a:buFont typeface="Roboto Slab"/>
              <a:buChar char="●"/>
            </a:pPr>
            <a:r>
              <a:rPr lang="en" sz="1500">
                <a:solidFill>
                  <a:srgbClr val="FFFFFF"/>
                </a:solidFill>
                <a:latin typeface="Roboto Slab"/>
                <a:ea typeface="Roboto Slab"/>
                <a:cs typeface="Roboto Slab"/>
                <a:sym typeface="Roboto Slab"/>
              </a:rPr>
              <a:t>By playing games each week, students learned to compute theoretical probabilities and expected values and reconcile these with experimental data. They learned to balance proportional reasoning with reasoning about variation when analyzing probability situations. </a:t>
            </a:r>
            <a:endParaRPr sz="1500">
              <a:solidFill>
                <a:srgbClr val="FFFFFF"/>
              </a:solidFill>
              <a:latin typeface="Roboto Slab"/>
              <a:ea typeface="Roboto Slab"/>
              <a:cs typeface="Roboto Slab"/>
              <a:sym typeface="Roboto Slab"/>
            </a:endParaRPr>
          </a:p>
          <a:p>
            <a:pPr marL="457200" lvl="0" indent="-323850" algn="just" rtl="0">
              <a:lnSpc>
                <a:spcPct val="100000"/>
              </a:lnSpc>
              <a:spcBef>
                <a:spcPts val="0"/>
              </a:spcBef>
              <a:spcAft>
                <a:spcPts val="0"/>
              </a:spcAft>
              <a:buClr>
                <a:srgbClr val="FFFFFF"/>
              </a:buClr>
              <a:buSzPts val="1500"/>
              <a:buFont typeface="Roboto Slab"/>
              <a:buChar char="●"/>
            </a:pPr>
            <a:r>
              <a:rPr lang="en" sz="1500">
                <a:solidFill>
                  <a:srgbClr val="FFFFFF"/>
                </a:solidFill>
                <a:latin typeface="Roboto Slab"/>
                <a:ea typeface="Roboto Slab"/>
                <a:cs typeface="Roboto Slab"/>
                <a:sym typeface="Roboto Slab"/>
              </a:rPr>
              <a:t>For teachers helping students with these Common Core State Standards, we suggest using games to help students conceptualize probabilities and use organized lists and tree diagrams. Games facilitate learning and engage the students. </a:t>
            </a:r>
            <a:endParaRPr sz="1500">
              <a:solidFill>
                <a:srgbClr val="FFFFFF"/>
              </a:solidFill>
              <a:latin typeface="Roboto Slab"/>
              <a:ea typeface="Roboto Slab"/>
              <a:cs typeface="Roboto Slab"/>
              <a:sym typeface="Roboto Slab"/>
            </a:endParaRPr>
          </a:p>
          <a:p>
            <a:pPr marL="457200" lvl="0" indent="-323850" algn="just" rtl="0">
              <a:lnSpc>
                <a:spcPct val="100000"/>
              </a:lnSpc>
              <a:spcBef>
                <a:spcPts val="0"/>
              </a:spcBef>
              <a:spcAft>
                <a:spcPts val="0"/>
              </a:spcAft>
              <a:buClr>
                <a:srgbClr val="FFFFFF"/>
              </a:buClr>
              <a:buSzPts val="1500"/>
              <a:buFont typeface="Roboto Slab"/>
              <a:buChar char="●"/>
            </a:pPr>
            <a:r>
              <a:rPr lang="en" sz="1500">
                <a:solidFill>
                  <a:srgbClr val="FFFFFF"/>
                </a:solidFill>
                <a:latin typeface="Roboto Slab"/>
                <a:ea typeface="Roboto Slab"/>
                <a:cs typeface="Roboto Slab"/>
                <a:sym typeface="Roboto Slab"/>
              </a:rPr>
              <a:t>In future lessons with this group of students, it would be interesting to have them compare the chance of winning the two-spinner game (Key Task 2) to the chance of winning the two-coin game from lesson 6. Doing so may help students recognize similar structures across probability situations and further enhance probabilistic reasoning.</a:t>
            </a:r>
            <a:endParaRPr sz="1500" u="sng">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sz="1500">
              <a:solidFill>
                <a:srgbClr val="FFFFFF"/>
              </a:solidFill>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5e6ccd5c40_0_5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a:t>
            </a:r>
            <a:endParaRPr/>
          </a:p>
        </p:txBody>
      </p:sp>
      <p:sp>
        <p:nvSpPr>
          <p:cNvPr id="222" name="Google Shape;222;g5e6ccd5c40_0_5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FFFFFF"/>
                </a:solidFill>
                <a:latin typeface="Roboto Slab"/>
                <a:ea typeface="Roboto Slab"/>
                <a:cs typeface="Roboto Slab"/>
                <a:sym typeface="Roboto Slab"/>
              </a:rPr>
              <a:t>Aspinwall, L., &amp; Shaw, K. L. (2000). Enriching students' mathematical intuitions with probability games and tree diagrams. </a:t>
            </a:r>
            <a:r>
              <a:rPr lang="en" sz="1400" i="1">
                <a:solidFill>
                  <a:srgbClr val="FFFFFF"/>
                </a:solidFill>
                <a:latin typeface="Roboto Slab"/>
                <a:ea typeface="Roboto Slab"/>
                <a:cs typeface="Roboto Slab"/>
                <a:sym typeface="Roboto Slab"/>
              </a:rPr>
              <a:t>Mathematics Teaching in the Middle School,</a:t>
            </a:r>
            <a:r>
              <a:rPr lang="en" sz="1400">
                <a:solidFill>
                  <a:srgbClr val="FFFFFF"/>
                </a:solidFill>
                <a:latin typeface="Roboto Slab"/>
                <a:ea typeface="Roboto Slab"/>
                <a:cs typeface="Roboto Slab"/>
                <a:sym typeface="Roboto Slab"/>
              </a:rPr>
              <a:t> </a:t>
            </a:r>
            <a:r>
              <a:rPr lang="en" sz="1400" i="1">
                <a:solidFill>
                  <a:srgbClr val="FFFFFF"/>
                </a:solidFill>
                <a:latin typeface="Roboto Slab"/>
                <a:ea typeface="Roboto Slab"/>
                <a:cs typeface="Roboto Slab"/>
                <a:sym typeface="Roboto Slab"/>
              </a:rPr>
              <a:t>6</a:t>
            </a:r>
            <a:r>
              <a:rPr lang="en" sz="1400">
                <a:solidFill>
                  <a:srgbClr val="FFFFFF"/>
                </a:solidFill>
                <a:latin typeface="Roboto Slab"/>
                <a:ea typeface="Roboto Slab"/>
                <a:cs typeface="Roboto Slab"/>
                <a:sym typeface="Roboto Slab"/>
              </a:rPr>
              <a:t>(4), 214-220.</a:t>
            </a:r>
            <a:endParaRPr sz="1400">
              <a:solidFill>
                <a:srgbClr val="FFFFFF"/>
              </a:solidFill>
              <a:latin typeface="Roboto Slab"/>
              <a:ea typeface="Roboto Slab"/>
              <a:cs typeface="Roboto Slab"/>
              <a:sym typeface="Roboto Slab"/>
            </a:endParaRPr>
          </a:p>
          <a:p>
            <a:pPr marL="0" lvl="0" indent="0" algn="l" rtl="0">
              <a:lnSpc>
                <a:spcPct val="100000"/>
              </a:lnSpc>
              <a:spcBef>
                <a:spcPts val="0"/>
              </a:spcBef>
              <a:spcAft>
                <a:spcPts val="0"/>
              </a:spcAft>
              <a:buNone/>
            </a:pPr>
            <a:r>
              <a:rPr lang="en" sz="1400">
                <a:solidFill>
                  <a:srgbClr val="FFFFFF"/>
                </a:solidFill>
                <a:latin typeface="Roboto Slab"/>
                <a:ea typeface="Roboto Slab"/>
                <a:cs typeface="Roboto Slab"/>
                <a:sym typeface="Roboto Slab"/>
              </a:rPr>
              <a:t>Council of Chief State School Officers and National Governors Association Center for Best Practices. (2010). </a:t>
            </a:r>
            <a:r>
              <a:rPr lang="en" sz="1400" i="1">
                <a:solidFill>
                  <a:srgbClr val="FFFFFF"/>
                </a:solidFill>
                <a:latin typeface="Roboto Slab"/>
                <a:ea typeface="Roboto Slab"/>
                <a:cs typeface="Roboto Slab"/>
                <a:sym typeface="Roboto Slab"/>
              </a:rPr>
              <a:t>Common core state standards for mathematics. </a:t>
            </a:r>
            <a:r>
              <a:rPr lang="en" sz="1400">
                <a:solidFill>
                  <a:srgbClr val="FFFFFF"/>
                </a:solidFill>
                <a:latin typeface="Roboto Slab"/>
                <a:ea typeface="Roboto Slab"/>
                <a:cs typeface="Roboto Slab"/>
                <a:sym typeface="Roboto Slab"/>
              </a:rPr>
              <a:t>Washington D.C.: National Governors Association Center for Best Practices. Retrieved from</a:t>
            </a:r>
            <a:r>
              <a:rPr lang="en" sz="1400" u="sng">
                <a:solidFill>
                  <a:srgbClr val="FFFFFF"/>
                </a:solidFill>
                <a:latin typeface="Roboto Slab"/>
                <a:ea typeface="Roboto Slab"/>
                <a:cs typeface="Roboto Slab"/>
                <a:sym typeface="Roboto Slab"/>
                <a:hlinkClick r:id="rId3"/>
              </a:rPr>
              <a:t> </a:t>
            </a:r>
            <a:r>
              <a:rPr lang="en" sz="1400" u="sng">
                <a:solidFill>
                  <a:srgbClr val="FFFFFF"/>
                </a:solidFill>
                <a:latin typeface="Roboto Slab"/>
                <a:ea typeface="Roboto Slab"/>
                <a:cs typeface="Roboto Slab"/>
                <a:sym typeface="Roboto Slab"/>
                <a:hlinkClick r:id="rId4"/>
              </a:rPr>
              <a:t>http://www.corestandards.org/wp-content/uploads/Math_Standards1.pdf</a:t>
            </a:r>
            <a:endParaRPr sz="1400">
              <a:solidFill>
                <a:srgbClr val="FFFFFF"/>
              </a:solidFill>
              <a:latin typeface="Roboto Slab"/>
              <a:ea typeface="Roboto Slab"/>
              <a:cs typeface="Roboto Slab"/>
              <a:sym typeface="Roboto Slab"/>
            </a:endParaRPr>
          </a:p>
          <a:p>
            <a:pPr marL="0" lvl="0" indent="0" algn="l" rtl="0">
              <a:lnSpc>
                <a:spcPct val="100000"/>
              </a:lnSpc>
              <a:spcBef>
                <a:spcPts val="0"/>
              </a:spcBef>
              <a:spcAft>
                <a:spcPts val="0"/>
              </a:spcAft>
              <a:buNone/>
            </a:pPr>
            <a:r>
              <a:rPr lang="en" sz="1400">
                <a:solidFill>
                  <a:srgbClr val="FFFFFF"/>
                </a:solidFill>
                <a:latin typeface="Roboto Slab"/>
                <a:ea typeface="Roboto Slab"/>
                <a:cs typeface="Roboto Slab"/>
                <a:sym typeface="Roboto Slab"/>
              </a:rPr>
              <a:t>Degner, K. (2015). Flipping out: Calculating probability with a coin game. </a:t>
            </a:r>
            <a:r>
              <a:rPr lang="en" sz="1400" i="1">
                <a:solidFill>
                  <a:srgbClr val="FFFFFF"/>
                </a:solidFill>
                <a:latin typeface="Roboto Slab"/>
                <a:ea typeface="Roboto Slab"/>
                <a:cs typeface="Roboto Slab"/>
                <a:sym typeface="Roboto Slab"/>
              </a:rPr>
              <a:t>Mathematics Teaching in the Middle School,</a:t>
            </a:r>
            <a:r>
              <a:rPr lang="en" sz="1400">
                <a:solidFill>
                  <a:srgbClr val="FFFFFF"/>
                </a:solidFill>
                <a:latin typeface="Roboto Slab"/>
                <a:ea typeface="Roboto Slab"/>
                <a:cs typeface="Roboto Slab"/>
                <a:sym typeface="Roboto Slab"/>
              </a:rPr>
              <a:t> </a:t>
            </a:r>
            <a:r>
              <a:rPr lang="en" sz="1400" i="1">
                <a:solidFill>
                  <a:srgbClr val="FFFFFF"/>
                </a:solidFill>
                <a:latin typeface="Roboto Slab"/>
                <a:ea typeface="Roboto Slab"/>
                <a:cs typeface="Roboto Slab"/>
                <a:sym typeface="Roboto Slab"/>
              </a:rPr>
              <a:t>21</a:t>
            </a:r>
            <a:r>
              <a:rPr lang="en" sz="1400">
                <a:solidFill>
                  <a:srgbClr val="FFFFFF"/>
                </a:solidFill>
                <a:latin typeface="Roboto Slab"/>
                <a:ea typeface="Roboto Slab"/>
                <a:cs typeface="Roboto Slab"/>
                <a:sym typeface="Roboto Slab"/>
              </a:rPr>
              <a:t>(4), 244-245.</a:t>
            </a:r>
            <a:endParaRPr sz="1400">
              <a:solidFill>
                <a:srgbClr val="FFFFFF"/>
              </a:solidFill>
              <a:latin typeface="Roboto Slab"/>
              <a:ea typeface="Roboto Slab"/>
              <a:cs typeface="Roboto Slab"/>
              <a:sym typeface="Roboto Slab"/>
            </a:endParaRPr>
          </a:p>
          <a:p>
            <a:pPr marL="0" lvl="0" indent="0" algn="l" rtl="0">
              <a:lnSpc>
                <a:spcPct val="100000"/>
              </a:lnSpc>
              <a:spcBef>
                <a:spcPts val="0"/>
              </a:spcBef>
              <a:spcAft>
                <a:spcPts val="0"/>
              </a:spcAft>
              <a:buNone/>
            </a:pPr>
            <a:r>
              <a:rPr lang="en" sz="1400">
                <a:solidFill>
                  <a:srgbClr val="FFFFFF"/>
                </a:solidFill>
                <a:latin typeface="Roboto Slab"/>
                <a:ea typeface="Roboto Slab"/>
                <a:cs typeface="Roboto Slab"/>
                <a:sym typeface="Roboto Slab"/>
              </a:rPr>
              <a:t>English, L. D. &amp; Watson, J. M. (2016). Development of probabilistic understanding in fourth grade. </a:t>
            </a:r>
            <a:r>
              <a:rPr lang="en" sz="1400" i="1">
                <a:solidFill>
                  <a:srgbClr val="FFFFFF"/>
                </a:solidFill>
                <a:latin typeface="Roboto Slab"/>
                <a:ea typeface="Roboto Slab"/>
                <a:cs typeface="Roboto Slab"/>
                <a:sym typeface="Roboto Slab"/>
              </a:rPr>
              <a:t>Journal for Research in Mathematics Education, 47</a:t>
            </a:r>
            <a:r>
              <a:rPr lang="en" sz="1400">
                <a:solidFill>
                  <a:srgbClr val="FFFFFF"/>
                </a:solidFill>
                <a:latin typeface="Roboto Slab"/>
                <a:ea typeface="Roboto Slab"/>
                <a:cs typeface="Roboto Slab"/>
                <a:sym typeface="Roboto Slab"/>
              </a:rPr>
              <a:t>(1), 28-62. </a:t>
            </a:r>
            <a:endParaRPr sz="1400">
              <a:solidFill>
                <a:srgbClr val="FFFFFF"/>
              </a:solidFill>
              <a:latin typeface="Roboto Slab"/>
              <a:ea typeface="Roboto Slab"/>
              <a:cs typeface="Roboto Slab"/>
              <a:sym typeface="Roboto Slab"/>
            </a:endParaRPr>
          </a:p>
          <a:p>
            <a:pPr marL="0" lvl="0" indent="0" algn="l" rtl="0">
              <a:lnSpc>
                <a:spcPct val="100000"/>
              </a:lnSpc>
              <a:spcBef>
                <a:spcPts val="0"/>
              </a:spcBef>
              <a:spcAft>
                <a:spcPts val="0"/>
              </a:spcAft>
              <a:buNone/>
            </a:pPr>
            <a:r>
              <a:rPr lang="en" sz="1400">
                <a:solidFill>
                  <a:srgbClr val="FFFFFF"/>
                </a:solidFill>
                <a:latin typeface="Roboto Slab"/>
                <a:ea typeface="Roboto Slab"/>
                <a:cs typeface="Roboto Slab"/>
                <a:sym typeface="Roboto Slab"/>
              </a:rPr>
              <a:t>Jardine, D. (2000). Looking at probability through a historical lens. </a:t>
            </a:r>
            <a:r>
              <a:rPr lang="en" sz="1400" i="1">
                <a:solidFill>
                  <a:srgbClr val="FFFFFF"/>
                </a:solidFill>
                <a:latin typeface="Roboto Slab"/>
                <a:ea typeface="Roboto Slab"/>
                <a:cs typeface="Roboto Slab"/>
                <a:sym typeface="Roboto Slab"/>
              </a:rPr>
              <a:t>Mathematics Teaching in the Middle School, 6</a:t>
            </a:r>
            <a:r>
              <a:rPr lang="en" sz="1400">
                <a:solidFill>
                  <a:srgbClr val="FFFFFF"/>
                </a:solidFill>
                <a:latin typeface="Roboto Slab"/>
                <a:ea typeface="Roboto Slab"/>
                <a:cs typeface="Roboto Slab"/>
                <a:sym typeface="Roboto Slab"/>
              </a:rPr>
              <a:t>(1), 50-52. </a:t>
            </a:r>
            <a:endParaRPr sz="1400">
              <a:solidFill>
                <a:srgbClr val="FFFFFF"/>
              </a:solidFill>
              <a:latin typeface="Roboto Slab"/>
              <a:ea typeface="Roboto Slab"/>
              <a:cs typeface="Roboto Slab"/>
              <a:sym typeface="Roboto Slab"/>
            </a:endParaRPr>
          </a:p>
          <a:p>
            <a:pPr marL="0" lvl="0" indent="0" algn="l" rtl="0">
              <a:lnSpc>
                <a:spcPct val="100000"/>
              </a:lnSpc>
              <a:spcBef>
                <a:spcPts val="0"/>
              </a:spcBef>
              <a:spcAft>
                <a:spcPts val="0"/>
              </a:spcAft>
              <a:buNone/>
            </a:pPr>
            <a:r>
              <a:rPr lang="en" sz="1400">
                <a:solidFill>
                  <a:srgbClr val="FFFFFF"/>
                </a:solidFill>
                <a:latin typeface="Roboto Slab"/>
                <a:ea typeface="Roboto Slab"/>
                <a:cs typeface="Roboto Slab"/>
                <a:sym typeface="Roboto Slab"/>
              </a:rPr>
              <a:t>Nelson, C. &amp; Williams, N. (2009). A fair game? The case of rock, paper, scissors. </a:t>
            </a:r>
            <a:r>
              <a:rPr lang="en" sz="1400" i="1">
                <a:solidFill>
                  <a:srgbClr val="FFFFFF"/>
                </a:solidFill>
                <a:latin typeface="Roboto Slab"/>
                <a:ea typeface="Roboto Slab"/>
                <a:cs typeface="Roboto Slab"/>
                <a:sym typeface="Roboto Slab"/>
              </a:rPr>
              <a:t>Mathematics Teaching in the Middle School, 14</a:t>
            </a:r>
            <a:r>
              <a:rPr lang="en" sz="1400">
                <a:solidFill>
                  <a:srgbClr val="FFFFFF"/>
                </a:solidFill>
                <a:latin typeface="Roboto Slab"/>
                <a:ea typeface="Roboto Slab"/>
                <a:cs typeface="Roboto Slab"/>
                <a:sym typeface="Roboto Slab"/>
              </a:rPr>
              <a:t>(5), 311-14. </a:t>
            </a:r>
            <a:endParaRPr sz="1400" u="sng">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sz="1400">
              <a:solidFill>
                <a:srgbClr val="FFFFFF"/>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Literature Review</a:t>
            </a:r>
            <a:endParaRPr/>
          </a:p>
        </p:txBody>
      </p:sp>
      <p:sp>
        <p:nvSpPr>
          <p:cNvPr id="78" name="Google Shape;78;p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457200" lvl="0" indent="-292100" algn="just" rtl="0">
              <a:lnSpc>
                <a:spcPct val="100000"/>
              </a:lnSpc>
              <a:spcBef>
                <a:spcPts val="0"/>
              </a:spcBef>
              <a:spcAft>
                <a:spcPts val="0"/>
              </a:spcAft>
              <a:buClr>
                <a:srgbClr val="FFFFFF"/>
              </a:buClr>
              <a:buSzPts val="1000"/>
              <a:buFont typeface="Roboto Slab"/>
              <a:buChar char="●"/>
            </a:pPr>
            <a:r>
              <a:rPr lang="en" sz="2000">
                <a:solidFill>
                  <a:srgbClr val="FFFFFF"/>
                </a:solidFill>
                <a:latin typeface="Roboto Slab"/>
                <a:ea typeface="Roboto Slab"/>
                <a:cs typeface="Roboto Slab"/>
                <a:sym typeface="Roboto Slab"/>
              </a:rPr>
              <a:t>Previous literature suggests several steps that can be taken to help students understand fairness and compound probability. Games, in conjunction with visual organization tools like tables and tree diagrams, can assist students in calculating different probabilities.  These games include:</a:t>
            </a:r>
            <a:endParaRPr sz="2000">
              <a:solidFill>
                <a:srgbClr val="FFFFFF"/>
              </a:solidFill>
              <a:latin typeface="Roboto Slab"/>
              <a:ea typeface="Roboto Slab"/>
              <a:cs typeface="Roboto Slab"/>
              <a:sym typeface="Roboto Slab"/>
            </a:endParaRPr>
          </a:p>
          <a:p>
            <a:pPr marL="914400" lvl="1" indent="-292100" algn="just" rtl="0">
              <a:lnSpc>
                <a:spcPct val="100000"/>
              </a:lnSpc>
              <a:spcBef>
                <a:spcPts val="0"/>
              </a:spcBef>
              <a:spcAft>
                <a:spcPts val="0"/>
              </a:spcAft>
              <a:buClr>
                <a:srgbClr val="FFFFFF"/>
              </a:buClr>
              <a:buSzPts val="1000"/>
              <a:buFont typeface="Roboto Slab"/>
              <a:buChar char="○"/>
            </a:pPr>
            <a:r>
              <a:rPr lang="en" sz="2000">
                <a:solidFill>
                  <a:srgbClr val="FFFFFF"/>
                </a:solidFill>
                <a:latin typeface="Roboto Slab"/>
                <a:ea typeface="Roboto Slab"/>
                <a:cs typeface="Roboto Slab"/>
                <a:sym typeface="Roboto Slab"/>
              </a:rPr>
              <a:t>Drawing cubes from bags (Aspinwall &amp; Shaw, 2000),</a:t>
            </a:r>
            <a:endParaRPr sz="2000">
              <a:solidFill>
                <a:srgbClr val="FFFFFF"/>
              </a:solidFill>
              <a:latin typeface="Roboto Slab"/>
              <a:ea typeface="Roboto Slab"/>
              <a:cs typeface="Roboto Slab"/>
              <a:sym typeface="Roboto Slab"/>
            </a:endParaRPr>
          </a:p>
          <a:p>
            <a:pPr marL="914400" lvl="1" indent="-292100" algn="just" rtl="0">
              <a:lnSpc>
                <a:spcPct val="100000"/>
              </a:lnSpc>
              <a:spcBef>
                <a:spcPts val="0"/>
              </a:spcBef>
              <a:spcAft>
                <a:spcPts val="0"/>
              </a:spcAft>
              <a:buClr>
                <a:srgbClr val="FFFFFF"/>
              </a:buClr>
              <a:buSzPts val="1000"/>
              <a:buFont typeface="Roboto Slab"/>
              <a:buChar char="○"/>
            </a:pPr>
            <a:r>
              <a:rPr lang="en" sz="2000">
                <a:solidFill>
                  <a:srgbClr val="FFFFFF"/>
                </a:solidFill>
                <a:latin typeface="Roboto Slab"/>
                <a:ea typeface="Roboto Slab"/>
                <a:cs typeface="Roboto Slab"/>
                <a:sym typeface="Roboto Slab"/>
              </a:rPr>
              <a:t>Flipping coins ( Degner, 2015),</a:t>
            </a:r>
            <a:endParaRPr sz="2000">
              <a:solidFill>
                <a:srgbClr val="FFFFFF"/>
              </a:solidFill>
              <a:latin typeface="Roboto Slab"/>
              <a:ea typeface="Roboto Slab"/>
              <a:cs typeface="Roboto Slab"/>
              <a:sym typeface="Roboto Slab"/>
            </a:endParaRPr>
          </a:p>
          <a:p>
            <a:pPr marL="914400" lvl="1" indent="-292100" algn="just" rtl="0">
              <a:lnSpc>
                <a:spcPct val="100000"/>
              </a:lnSpc>
              <a:spcBef>
                <a:spcPts val="0"/>
              </a:spcBef>
              <a:spcAft>
                <a:spcPts val="0"/>
              </a:spcAft>
              <a:buClr>
                <a:srgbClr val="FFFFFF"/>
              </a:buClr>
              <a:buSzPts val="1000"/>
              <a:buFont typeface="Roboto Slab"/>
              <a:buChar char="○"/>
            </a:pPr>
            <a:r>
              <a:rPr lang="en" sz="2000" i="1">
                <a:solidFill>
                  <a:srgbClr val="FFFFFF"/>
                </a:solidFill>
                <a:latin typeface="Roboto Slab"/>
                <a:ea typeface="Roboto Slab"/>
                <a:cs typeface="Roboto Slab"/>
                <a:sym typeface="Roboto Slab"/>
              </a:rPr>
              <a:t>Rock, Paper, Scissors </a:t>
            </a:r>
            <a:r>
              <a:rPr lang="en" sz="2000">
                <a:solidFill>
                  <a:srgbClr val="FFFFFF"/>
                </a:solidFill>
                <a:latin typeface="Roboto Slab"/>
                <a:ea typeface="Roboto Slab"/>
                <a:cs typeface="Roboto Slab"/>
                <a:sym typeface="Roboto Slab"/>
              </a:rPr>
              <a:t>(Nelson &amp; Williams, 2009), and</a:t>
            </a:r>
            <a:endParaRPr sz="2000" i="1">
              <a:solidFill>
                <a:srgbClr val="FFFFFF"/>
              </a:solidFill>
              <a:latin typeface="Roboto Slab"/>
              <a:ea typeface="Roboto Slab"/>
              <a:cs typeface="Roboto Slab"/>
              <a:sym typeface="Roboto Slab"/>
            </a:endParaRPr>
          </a:p>
          <a:p>
            <a:pPr marL="914400" lvl="1" indent="-292100" algn="just" rtl="0">
              <a:lnSpc>
                <a:spcPct val="100000"/>
              </a:lnSpc>
              <a:spcBef>
                <a:spcPts val="0"/>
              </a:spcBef>
              <a:spcAft>
                <a:spcPts val="0"/>
              </a:spcAft>
              <a:buClr>
                <a:srgbClr val="FFFFFF"/>
              </a:buClr>
              <a:buSzPts val="1000"/>
              <a:buFont typeface="Roboto Slab"/>
              <a:buChar char="○"/>
            </a:pPr>
            <a:r>
              <a:rPr lang="en" sz="2000">
                <a:solidFill>
                  <a:srgbClr val="FFFFFF"/>
                </a:solidFill>
                <a:latin typeface="Roboto Slab"/>
                <a:ea typeface="Roboto Slab"/>
                <a:cs typeface="Roboto Slab"/>
                <a:sym typeface="Roboto Slab"/>
              </a:rPr>
              <a:t>Computer-based applications such as </a:t>
            </a:r>
            <a:r>
              <a:rPr lang="en" sz="2000" i="1">
                <a:solidFill>
                  <a:srgbClr val="FFFFFF"/>
                </a:solidFill>
                <a:latin typeface="Roboto Slab"/>
                <a:ea typeface="Roboto Slab"/>
                <a:cs typeface="Roboto Slab"/>
                <a:sym typeface="Roboto Slab"/>
              </a:rPr>
              <a:t>TinkerPlots </a:t>
            </a:r>
            <a:r>
              <a:rPr lang="en" sz="2000">
                <a:solidFill>
                  <a:srgbClr val="FFFFFF"/>
                </a:solidFill>
                <a:latin typeface="Roboto Slab"/>
                <a:ea typeface="Roboto Slab"/>
                <a:cs typeface="Roboto Slab"/>
                <a:sym typeface="Roboto Slab"/>
              </a:rPr>
              <a:t>(English &amp; Watson, 2016).</a:t>
            </a:r>
            <a:endParaRPr sz="2000" i="1">
              <a:solidFill>
                <a:srgbClr val="FFFFFF"/>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600"/>
              <a:t>Common Core State Standards (2010) for 7th Grade</a:t>
            </a:r>
            <a:endParaRPr sz="2600"/>
          </a:p>
        </p:txBody>
      </p:sp>
      <p:sp>
        <p:nvSpPr>
          <p:cNvPr id="84" name="Google Shape;84;p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rgbClr val="000000"/>
              </a:buClr>
              <a:buSzPts val="2800"/>
              <a:buFont typeface="Arial"/>
              <a:buNone/>
            </a:pPr>
            <a:r>
              <a:rPr lang="en" sz="2200">
                <a:solidFill>
                  <a:srgbClr val="FFFFFF"/>
                </a:solidFill>
                <a:latin typeface="Roboto Slab"/>
                <a:ea typeface="Roboto Slab"/>
                <a:cs typeface="Roboto Slab"/>
                <a:sym typeface="Roboto Slab"/>
              </a:rPr>
              <a:t>Our instruction primarily targeted the following standards:</a:t>
            </a:r>
            <a:endParaRPr sz="2200">
              <a:solidFill>
                <a:srgbClr val="FFFFFF"/>
              </a:solidFill>
              <a:latin typeface="Roboto Slab"/>
              <a:ea typeface="Roboto Slab"/>
              <a:cs typeface="Roboto Slab"/>
              <a:sym typeface="Roboto Slab"/>
            </a:endParaRPr>
          </a:p>
          <a:p>
            <a:pPr marL="457200" lvl="0" indent="-368300" algn="just" rtl="0">
              <a:lnSpc>
                <a:spcPct val="100000"/>
              </a:lnSpc>
              <a:spcBef>
                <a:spcPts val="0"/>
              </a:spcBef>
              <a:spcAft>
                <a:spcPts val="0"/>
              </a:spcAft>
              <a:buClr>
                <a:srgbClr val="FFFFFF"/>
              </a:buClr>
              <a:buSzPts val="2200"/>
              <a:buFont typeface="Roboto Slab"/>
              <a:buChar char="●"/>
            </a:pPr>
            <a:r>
              <a:rPr lang="en" sz="2200">
                <a:solidFill>
                  <a:srgbClr val="FFFFFF"/>
                </a:solidFill>
                <a:latin typeface="Roboto Slab"/>
                <a:ea typeface="Roboto Slab"/>
                <a:cs typeface="Roboto Slab"/>
                <a:sym typeface="Roboto Slab"/>
              </a:rPr>
              <a:t>“Develop a probability model and use it to find probabilities of events. Compare probabilities from a model to observed frequencies; if the agreement is not good, explain possible sources of discrepancy.”</a:t>
            </a:r>
            <a:endParaRPr sz="2200">
              <a:solidFill>
                <a:srgbClr val="FFFFFF"/>
              </a:solidFill>
              <a:latin typeface="Roboto Slab"/>
              <a:ea typeface="Roboto Slab"/>
              <a:cs typeface="Roboto Slab"/>
              <a:sym typeface="Roboto Slab"/>
            </a:endParaRPr>
          </a:p>
          <a:p>
            <a:pPr marL="457200" lvl="0" indent="-368300" algn="just" rtl="0">
              <a:lnSpc>
                <a:spcPct val="100000"/>
              </a:lnSpc>
              <a:spcBef>
                <a:spcPts val="0"/>
              </a:spcBef>
              <a:spcAft>
                <a:spcPts val="0"/>
              </a:spcAft>
              <a:buClr>
                <a:srgbClr val="FFFFFF"/>
              </a:buClr>
              <a:buSzPts val="2200"/>
              <a:buFont typeface="Roboto Slab"/>
              <a:buChar char="●"/>
            </a:pPr>
            <a:r>
              <a:rPr lang="en" sz="2200">
                <a:solidFill>
                  <a:srgbClr val="FFFFFF"/>
                </a:solidFill>
                <a:latin typeface="Roboto Slab"/>
                <a:ea typeface="Roboto Slab"/>
                <a:cs typeface="Roboto Slab"/>
                <a:sym typeface="Roboto Slab"/>
              </a:rPr>
              <a:t>“Find probabilities of compound events using organized lists, tables, tree diagrams, and simulation” (Council of Chief State School Officers &amp; National Governors Association Center for Best Practices, 2010, p. 51).</a:t>
            </a:r>
            <a:endParaRPr sz="2200">
              <a:solidFill>
                <a:srgbClr val="FFFFFF"/>
              </a:solidFill>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Methodology</a:t>
            </a:r>
            <a:endParaRPr/>
          </a:p>
        </p:txBody>
      </p:sp>
      <p:sp>
        <p:nvSpPr>
          <p:cNvPr id="90" name="Google Shape;90;p6"/>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457200" lvl="0" indent="-381000" algn="just" rtl="0">
              <a:lnSpc>
                <a:spcPct val="100000"/>
              </a:lnSpc>
              <a:spcBef>
                <a:spcPts val="0"/>
              </a:spcBef>
              <a:spcAft>
                <a:spcPts val="0"/>
              </a:spcAft>
              <a:buClr>
                <a:srgbClr val="FFFFFF"/>
              </a:buClr>
              <a:buSzPts val="2400"/>
              <a:buFont typeface="Roboto Slab"/>
              <a:buChar char="●"/>
            </a:pPr>
            <a:r>
              <a:rPr lang="en" sz="2400">
                <a:solidFill>
                  <a:srgbClr val="FFFFFF"/>
                </a:solidFill>
                <a:latin typeface="Roboto Slab"/>
                <a:ea typeface="Roboto Slab"/>
                <a:cs typeface="Roboto Slab"/>
                <a:sym typeface="Roboto Slab"/>
              </a:rPr>
              <a:t>Four students, two male and two female who had just completed 6th grade, participated in the study. Three students attended all sessions, and one student missed one lesson.</a:t>
            </a:r>
            <a:endParaRPr sz="2400">
              <a:solidFill>
                <a:srgbClr val="FFFFFF"/>
              </a:solidFill>
              <a:latin typeface="Roboto Slab"/>
              <a:ea typeface="Roboto Slab"/>
              <a:cs typeface="Roboto Slab"/>
              <a:sym typeface="Roboto Slab"/>
            </a:endParaRPr>
          </a:p>
          <a:p>
            <a:pPr marL="457200" lvl="0" indent="-381000" algn="just" rtl="0">
              <a:lnSpc>
                <a:spcPct val="100000"/>
              </a:lnSpc>
              <a:spcBef>
                <a:spcPts val="0"/>
              </a:spcBef>
              <a:spcAft>
                <a:spcPts val="0"/>
              </a:spcAft>
              <a:buClr>
                <a:srgbClr val="FFFFFF"/>
              </a:buClr>
              <a:buSzPts val="2400"/>
              <a:buFont typeface="Roboto Slab"/>
              <a:buChar char="●"/>
            </a:pPr>
            <a:r>
              <a:rPr lang="en" sz="2400">
                <a:solidFill>
                  <a:srgbClr val="FFFFFF"/>
                </a:solidFill>
                <a:latin typeface="Roboto Slab"/>
                <a:ea typeface="Roboto Slab"/>
                <a:cs typeface="Roboto Slab"/>
                <a:sym typeface="Roboto Slab"/>
              </a:rPr>
              <a:t>The pseudonyms assigned to the students were Tom, Laura, Aidan, and Emilia. </a:t>
            </a:r>
            <a:endParaRPr sz="2400">
              <a:solidFill>
                <a:srgbClr val="FFFFFF"/>
              </a:solidFill>
              <a:latin typeface="Roboto Slab"/>
              <a:ea typeface="Roboto Slab"/>
              <a:cs typeface="Roboto Slab"/>
              <a:sym typeface="Roboto Slab"/>
            </a:endParaRPr>
          </a:p>
          <a:p>
            <a:pPr marL="457200" lvl="0" indent="-381000" algn="just" rtl="0">
              <a:lnSpc>
                <a:spcPct val="100000"/>
              </a:lnSpc>
              <a:spcBef>
                <a:spcPts val="0"/>
              </a:spcBef>
              <a:spcAft>
                <a:spcPts val="0"/>
              </a:spcAft>
              <a:buClr>
                <a:srgbClr val="FFFFFF"/>
              </a:buClr>
              <a:buSzPts val="2400"/>
              <a:buFont typeface="Roboto Slab"/>
              <a:buChar char="●"/>
            </a:pPr>
            <a:r>
              <a:rPr lang="en" sz="2400">
                <a:solidFill>
                  <a:srgbClr val="FFFFFF"/>
                </a:solidFill>
                <a:latin typeface="Roboto Slab"/>
                <a:ea typeface="Roboto Slab"/>
                <a:cs typeface="Roboto Slab"/>
                <a:sym typeface="Roboto Slab"/>
              </a:rPr>
              <a:t>To prepare each week, we utilized a design-based research cycle.</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Instructional Cycle</a:t>
            </a:r>
            <a:endParaRPr/>
          </a:p>
        </p:txBody>
      </p:sp>
      <p:sp>
        <p:nvSpPr>
          <p:cNvPr id="96" name="Google Shape;96;p5"/>
          <p:cNvSpPr/>
          <p:nvPr/>
        </p:nvSpPr>
        <p:spPr>
          <a:xfrm>
            <a:off x="3334872" y="1675158"/>
            <a:ext cx="2225100" cy="2281800"/>
          </a:xfrm>
          <a:prstGeom prst="donut">
            <a:avLst>
              <a:gd name="adj" fmla="val 16067"/>
            </a:avLst>
          </a:prstGeom>
          <a:solidFill>
            <a:srgbClr val="000000">
              <a:alpha val="10200"/>
            </a:srgbClr>
          </a:solidFill>
          <a:ln>
            <a:noFill/>
          </a:ln>
        </p:spPr>
        <p:txBody>
          <a:bodyPr spcFirstLastPara="1" wrap="square" lIns="365700" tIns="365700" rIns="365700" bIns="36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 name="Google Shape;97;p5"/>
          <p:cNvGrpSpPr/>
          <p:nvPr/>
        </p:nvGrpSpPr>
        <p:grpSpPr>
          <a:xfrm>
            <a:off x="1073469" y="1301025"/>
            <a:ext cx="2598642" cy="908465"/>
            <a:chOff x="816139" y="642134"/>
            <a:chExt cx="2966486" cy="1011316"/>
          </a:xfrm>
        </p:grpSpPr>
        <p:cxnSp>
          <p:nvCxnSpPr>
            <p:cNvPr id="98" name="Google Shape;98;p5"/>
            <p:cNvCxnSpPr/>
            <p:nvPr/>
          </p:nvCxnSpPr>
          <p:spPr>
            <a:xfrm>
              <a:off x="3438525" y="1309350"/>
              <a:ext cx="344100" cy="344100"/>
            </a:xfrm>
            <a:prstGeom prst="straightConnector1">
              <a:avLst/>
            </a:prstGeom>
            <a:noFill/>
            <a:ln w="19050" cap="flat" cmpd="sng">
              <a:solidFill>
                <a:srgbClr val="0E9453"/>
              </a:solidFill>
              <a:prstDash val="solid"/>
              <a:round/>
              <a:headEnd type="oval" w="med" len="med"/>
              <a:tailEnd type="none" w="sm" len="sm"/>
            </a:ln>
          </p:spPr>
        </p:cxnSp>
        <p:sp>
          <p:nvSpPr>
            <p:cNvPr id="99" name="Google Shape;99;p5"/>
            <p:cNvSpPr txBox="1"/>
            <p:nvPr/>
          </p:nvSpPr>
          <p:spPr>
            <a:xfrm>
              <a:off x="816139" y="642134"/>
              <a:ext cx="2740800" cy="669600"/>
            </a:xfrm>
            <a:prstGeom prst="rect">
              <a:avLst/>
            </a:prstGeom>
            <a:noFill/>
            <a:ln>
              <a:noFill/>
            </a:ln>
          </p:spPr>
          <p:txBody>
            <a:bodyPr spcFirstLastPara="1" wrap="square" lIns="365700" tIns="365700" rIns="365700" bIns="36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200" i="0" u="none" strike="noStrike" cap="none">
                  <a:solidFill>
                    <a:srgbClr val="FFFFFF"/>
                  </a:solidFill>
                  <a:latin typeface="Roboto Slab"/>
                  <a:ea typeface="Roboto Slab"/>
                  <a:cs typeface="Roboto Slab"/>
                  <a:sym typeface="Roboto Slab"/>
                </a:rPr>
                <a:t>Pilot lesson for students with undergraduate peers to gain feedback and refine lesson structure</a:t>
              </a:r>
              <a:endParaRPr sz="1200" b="1" i="0" u="none" strike="noStrike" cap="none">
                <a:solidFill>
                  <a:srgbClr val="FFFFFF"/>
                </a:solidFill>
                <a:latin typeface="Roboto Slab"/>
                <a:ea typeface="Roboto Slab"/>
                <a:cs typeface="Roboto Slab"/>
                <a:sym typeface="Roboto Slab"/>
              </a:endParaRPr>
            </a:p>
          </p:txBody>
        </p:sp>
      </p:grpSp>
      <p:grpSp>
        <p:nvGrpSpPr>
          <p:cNvPr id="100" name="Google Shape;100;p5"/>
          <p:cNvGrpSpPr/>
          <p:nvPr/>
        </p:nvGrpSpPr>
        <p:grpSpPr>
          <a:xfrm>
            <a:off x="1159878" y="3439725"/>
            <a:ext cx="2624925" cy="601502"/>
            <a:chOff x="784961" y="3202122"/>
            <a:chExt cx="2996489" cy="669600"/>
          </a:xfrm>
        </p:grpSpPr>
        <p:cxnSp>
          <p:nvCxnSpPr>
            <p:cNvPr id="101" name="Google Shape;101;p5"/>
            <p:cNvCxnSpPr/>
            <p:nvPr/>
          </p:nvCxnSpPr>
          <p:spPr>
            <a:xfrm rot="10800000" flipH="1">
              <a:off x="3436150" y="3214625"/>
              <a:ext cx="345300" cy="342900"/>
            </a:xfrm>
            <a:prstGeom prst="straightConnector1">
              <a:avLst/>
            </a:prstGeom>
            <a:noFill/>
            <a:ln w="19050" cap="flat" cmpd="sng">
              <a:solidFill>
                <a:srgbClr val="FFFFFF"/>
              </a:solidFill>
              <a:prstDash val="solid"/>
              <a:round/>
              <a:headEnd type="oval" w="med" len="med"/>
              <a:tailEnd type="none" w="sm" len="sm"/>
            </a:ln>
          </p:spPr>
        </p:cxnSp>
        <p:sp>
          <p:nvSpPr>
            <p:cNvPr id="102" name="Google Shape;102;p5"/>
            <p:cNvSpPr txBox="1"/>
            <p:nvPr/>
          </p:nvSpPr>
          <p:spPr>
            <a:xfrm>
              <a:off x="784961" y="3202122"/>
              <a:ext cx="2805600" cy="669600"/>
            </a:xfrm>
            <a:prstGeom prst="rect">
              <a:avLst/>
            </a:prstGeom>
            <a:noFill/>
            <a:ln>
              <a:noFill/>
            </a:ln>
          </p:spPr>
          <p:txBody>
            <a:bodyPr spcFirstLastPara="1" wrap="square" lIns="365700" tIns="365700" rIns="365700" bIns="36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200" i="0" u="none" strike="noStrike" cap="none">
                  <a:solidFill>
                    <a:srgbClr val="FFFFFF"/>
                  </a:solidFill>
                  <a:latin typeface="Roboto Slab"/>
                  <a:ea typeface="Roboto Slab"/>
                  <a:cs typeface="Roboto Slab"/>
                  <a:sym typeface="Roboto Slab"/>
                </a:rPr>
                <a:t>Develop a lesson responsive to the student reasoning patterns observe</a:t>
              </a:r>
              <a:r>
                <a:rPr lang="en" sz="1200">
                  <a:solidFill>
                    <a:srgbClr val="FFFFFF"/>
                  </a:solidFill>
                  <a:latin typeface="Roboto Slab"/>
                  <a:ea typeface="Roboto Slab"/>
                  <a:cs typeface="Roboto Slab"/>
                  <a:sym typeface="Roboto Slab"/>
                </a:rPr>
                <a:t>d</a:t>
              </a:r>
              <a:endParaRPr sz="1200" b="1" i="0" u="none" strike="noStrike" cap="none">
                <a:solidFill>
                  <a:srgbClr val="FFFFFF"/>
                </a:solidFill>
                <a:latin typeface="Roboto Slab"/>
                <a:ea typeface="Roboto Slab"/>
                <a:cs typeface="Roboto Slab"/>
                <a:sym typeface="Roboto Slab"/>
              </a:endParaRPr>
            </a:p>
          </p:txBody>
        </p:sp>
      </p:grpSp>
      <p:sp>
        <p:nvSpPr>
          <p:cNvPr id="103" name="Google Shape;103;p5"/>
          <p:cNvSpPr/>
          <p:nvPr/>
        </p:nvSpPr>
        <p:spPr>
          <a:xfrm rot="-1837918" flipH="1">
            <a:off x="3273768" y="1684871"/>
            <a:ext cx="2372225" cy="2402632"/>
          </a:xfrm>
          <a:prstGeom prst="blockArc">
            <a:avLst>
              <a:gd name="adj1" fmla="val 14348563"/>
              <a:gd name="adj2" fmla="val 19872341"/>
              <a:gd name="adj3" fmla="val 9100"/>
            </a:avLst>
          </a:prstGeom>
          <a:solidFill>
            <a:srgbClr val="0E9453"/>
          </a:solidFill>
          <a:ln>
            <a:noFill/>
          </a:ln>
          <a:effectLst>
            <a:outerShdw blurRad="71438" dist="9525" dir="5400000" algn="bl" rotWithShape="0">
              <a:srgbClr val="000000">
                <a:alpha val="40000"/>
              </a:srgbClr>
            </a:outerShdw>
          </a:effectLst>
        </p:spPr>
        <p:txBody>
          <a:bodyPr spcFirstLastPara="1" wrap="square" lIns="365700" tIns="365700" rIns="365700" bIns="36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 name="Google Shape;104;p5"/>
          <p:cNvGrpSpPr/>
          <p:nvPr/>
        </p:nvGrpSpPr>
        <p:grpSpPr>
          <a:xfrm>
            <a:off x="5153245" y="3192000"/>
            <a:ext cx="3037381" cy="601502"/>
            <a:chOff x="5343425" y="2926328"/>
            <a:chExt cx="2258444" cy="669600"/>
          </a:xfrm>
        </p:grpSpPr>
        <p:cxnSp>
          <p:nvCxnSpPr>
            <p:cNvPr id="105" name="Google Shape;105;p5"/>
            <p:cNvCxnSpPr/>
            <p:nvPr/>
          </p:nvCxnSpPr>
          <p:spPr>
            <a:xfrm rot="10800000">
              <a:off x="5343425" y="3214625"/>
              <a:ext cx="354900" cy="350100"/>
            </a:xfrm>
            <a:prstGeom prst="straightConnector1">
              <a:avLst/>
            </a:prstGeom>
            <a:noFill/>
            <a:ln w="19050" cap="flat" cmpd="sng">
              <a:solidFill>
                <a:srgbClr val="0E9453"/>
              </a:solidFill>
              <a:prstDash val="solid"/>
              <a:round/>
              <a:headEnd type="oval" w="med" len="med"/>
              <a:tailEnd type="none" w="sm" len="sm"/>
            </a:ln>
          </p:spPr>
        </p:cxnSp>
        <p:sp>
          <p:nvSpPr>
            <p:cNvPr id="106" name="Google Shape;106;p5"/>
            <p:cNvSpPr txBox="1"/>
            <p:nvPr/>
          </p:nvSpPr>
          <p:spPr>
            <a:xfrm>
              <a:off x="5559469" y="2926328"/>
              <a:ext cx="2042400" cy="669600"/>
            </a:xfrm>
            <a:prstGeom prst="rect">
              <a:avLst/>
            </a:prstGeom>
            <a:noFill/>
            <a:ln>
              <a:noFill/>
            </a:ln>
          </p:spPr>
          <p:txBody>
            <a:bodyPr spcFirstLastPara="1" wrap="square" lIns="365700" tIns="365700" rIns="365700" bIns="36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200" i="0" u="none" strike="noStrike" cap="none">
                  <a:solidFill>
                    <a:srgbClr val="FFFFFF"/>
                  </a:solidFill>
                  <a:latin typeface="Roboto Slab"/>
                  <a:ea typeface="Roboto Slab"/>
                  <a:cs typeface="Roboto Slab"/>
                  <a:sym typeface="Roboto Slab"/>
                </a:rPr>
                <a:t>Transcribe interactions with students, code student reasoning patterns in collaboration with faculty mentor, and analyze student work</a:t>
              </a:r>
              <a:endParaRPr sz="1200" b="1" i="0" u="none" strike="noStrike" cap="none">
                <a:solidFill>
                  <a:srgbClr val="FFFFFF"/>
                </a:solidFill>
                <a:latin typeface="Roboto Slab"/>
                <a:ea typeface="Roboto Slab"/>
                <a:cs typeface="Roboto Slab"/>
                <a:sym typeface="Roboto Slab"/>
              </a:endParaRPr>
            </a:p>
          </p:txBody>
        </p:sp>
      </p:grpSp>
      <p:grpSp>
        <p:nvGrpSpPr>
          <p:cNvPr id="107" name="Google Shape;107;p5"/>
          <p:cNvGrpSpPr/>
          <p:nvPr/>
        </p:nvGrpSpPr>
        <p:grpSpPr>
          <a:xfrm>
            <a:off x="5223954" y="1200975"/>
            <a:ext cx="2747003" cy="997174"/>
            <a:chOff x="5344775" y="543382"/>
            <a:chExt cx="3471507" cy="1110068"/>
          </a:xfrm>
        </p:grpSpPr>
        <p:cxnSp>
          <p:nvCxnSpPr>
            <p:cNvPr id="108" name="Google Shape;108;p5"/>
            <p:cNvCxnSpPr/>
            <p:nvPr/>
          </p:nvCxnSpPr>
          <p:spPr>
            <a:xfrm flipH="1">
              <a:off x="5344775" y="1314450"/>
              <a:ext cx="336900" cy="339000"/>
            </a:xfrm>
            <a:prstGeom prst="straightConnector1">
              <a:avLst/>
            </a:prstGeom>
            <a:noFill/>
            <a:ln w="19050" cap="flat" cmpd="sng">
              <a:solidFill>
                <a:srgbClr val="FFFFFF"/>
              </a:solidFill>
              <a:prstDash val="solid"/>
              <a:round/>
              <a:headEnd type="oval" w="med" len="med"/>
              <a:tailEnd type="none" w="sm" len="sm"/>
            </a:ln>
          </p:spPr>
        </p:cxnSp>
        <p:sp>
          <p:nvSpPr>
            <p:cNvPr id="109" name="Google Shape;109;p5"/>
            <p:cNvSpPr txBox="1"/>
            <p:nvPr/>
          </p:nvSpPr>
          <p:spPr>
            <a:xfrm>
              <a:off x="5530382" y="543382"/>
              <a:ext cx="3285900" cy="669600"/>
            </a:xfrm>
            <a:prstGeom prst="rect">
              <a:avLst/>
            </a:prstGeom>
            <a:noFill/>
            <a:ln>
              <a:noFill/>
            </a:ln>
          </p:spPr>
          <p:txBody>
            <a:bodyPr spcFirstLastPara="1" wrap="square" lIns="365700" tIns="365700" rIns="365700" bIns="365700"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n" sz="1200" i="0" u="none" strike="noStrike" cap="none">
                  <a:solidFill>
                    <a:srgbClr val="FFFFFF"/>
                  </a:solidFill>
                  <a:latin typeface="Roboto Slab"/>
                  <a:ea typeface="Roboto Slab"/>
                  <a:cs typeface="Roboto Slab"/>
                  <a:sym typeface="Roboto Slab"/>
                </a:rPr>
                <a:t>Gather data on students’ mathematical understanding and reasoning patterns</a:t>
              </a:r>
              <a:endParaRPr sz="1200" b="1" i="0" u="none" strike="noStrike" cap="none">
                <a:solidFill>
                  <a:srgbClr val="FFFFFF"/>
                </a:solidFill>
                <a:latin typeface="Roboto Slab"/>
                <a:ea typeface="Roboto Slab"/>
                <a:cs typeface="Roboto Slab"/>
                <a:sym typeface="Roboto Slab"/>
              </a:endParaRPr>
            </a:p>
          </p:txBody>
        </p:sp>
      </p:grpSp>
      <p:sp>
        <p:nvSpPr>
          <p:cNvPr id="110" name="Google Shape;110;p5"/>
          <p:cNvSpPr txBox="1"/>
          <p:nvPr/>
        </p:nvSpPr>
        <p:spPr>
          <a:xfrm>
            <a:off x="3499649" y="2454875"/>
            <a:ext cx="1893900" cy="722400"/>
          </a:xfrm>
          <a:prstGeom prst="rect">
            <a:avLst/>
          </a:prstGeom>
          <a:noFill/>
          <a:ln>
            <a:noFill/>
          </a:ln>
        </p:spPr>
        <p:txBody>
          <a:bodyPr spcFirstLastPara="1" wrap="square" lIns="365700" tIns="365700" rIns="365700" bIns="365700" anchor="ctr" anchorCtr="0">
            <a:noAutofit/>
          </a:bodyPr>
          <a:lstStyle/>
          <a:p>
            <a:pPr marL="0" marR="0" lvl="0" indent="0" algn="ctr" rtl="0">
              <a:lnSpc>
                <a:spcPct val="115000"/>
              </a:lnSpc>
              <a:spcBef>
                <a:spcPts val="0"/>
              </a:spcBef>
              <a:spcAft>
                <a:spcPts val="0"/>
              </a:spcAft>
              <a:buClr>
                <a:srgbClr val="000000"/>
              </a:buClr>
              <a:buSzPts val="3000"/>
              <a:buFont typeface="Arial"/>
              <a:buNone/>
            </a:pPr>
            <a:r>
              <a:rPr lang="en" sz="2000" b="1" i="0" u="none" strike="noStrike" cap="none">
                <a:solidFill>
                  <a:srgbClr val="FFFFFF"/>
                </a:solidFill>
                <a:latin typeface="Roboto Slab"/>
                <a:ea typeface="Roboto Slab"/>
                <a:cs typeface="Roboto Slab"/>
                <a:sym typeface="Roboto Slab"/>
              </a:rPr>
              <a:t>Research Process</a:t>
            </a:r>
            <a:endParaRPr sz="2000" i="0" u="none" strike="noStrike" cap="none">
              <a:solidFill>
                <a:srgbClr val="FFFFFF"/>
              </a:solidFill>
              <a:latin typeface="Roboto Slab"/>
              <a:ea typeface="Roboto Slab"/>
              <a:cs typeface="Roboto Slab"/>
              <a:sym typeface="Roboto Slab"/>
            </a:endParaRPr>
          </a:p>
        </p:txBody>
      </p:sp>
      <p:sp>
        <p:nvSpPr>
          <p:cNvPr id="111" name="Google Shape;111;p5"/>
          <p:cNvSpPr/>
          <p:nvPr/>
        </p:nvSpPr>
        <p:spPr>
          <a:xfrm rot="1837918">
            <a:off x="3261079" y="1684870"/>
            <a:ext cx="2372225" cy="2402632"/>
          </a:xfrm>
          <a:prstGeom prst="blockArc">
            <a:avLst>
              <a:gd name="adj1" fmla="val 14545937"/>
              <a:gd name="adj2" fmla="val 19902139"/>
              <a:gd name="adj3" fmla="val 9115"/>
            </a:avLst>
          </a:prstGeom>
          <a:solidFill>
            <a:srgbClr val="FFFFFF"/>
          </a:solidFill>
          <a:ln>
            <a:noFill/>
          </a:ln>
          <a:effectLst>
            <a:outerShdw blurRad="71438" dist="9525" dir="5400000" algn="bl" rotWithShape="0">
              <a:srgbClr val="000000">
                <a:alpha val="40000"/>
              </a:srgbClr>
            </a:outerShdw>
          </a:effectLst>
        </p:spPr>
        <p:txBody>
          <a:bodyPr spcFirstLastPara="1" wrap="square" lIns="365700" tIns="365700" rIns="365700" bIns="36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
          <p:cNvSpPr/>
          <p:nvPr/>
        </p:nvSpPr>
        <p:spPr>
          <a:xfrm rot="8963204">
            <a:off x="3269216" y="1580000"/>
            <a:ext cx="2371767" cy="2401762"/>
          </a:xfrm>
          <a:prstGeom prst="blockArc">
            <a:avLst>
              <a:gd name="adj1" fmla="val 18041678"/>
              <a:gd name="adj2" fmla="val 1798478"/>
              <a:gd name="adj3" fmla="val 9595"/>
            </a:avLst>
          </a:prstGeom>
          <a:solidFill>
            <a:srgbClr val="FFFFFF"/>
          </a:solidFill>
          <a:ln>
            <a:noFill/>
          </a:ln>
          <a:effectLst>
            <a:outerShdw blurRad="71438" dist="9525" algn="bl" rotWithShape="0">
              <a:srgbClr val="000000">
                <a:alpha val="40000"/>
              </a:srgbClr>
            </a:outerShdw>
          </a:effectLst>
        </p:spPr>
        <p:txBody>
          <a:bodyPr spcFirstLastPara="1" wrap="square" lIns="365700" tIns="365700" rIns="365700" bIns="36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
          <p:cNvSpPr/>
          <p:nvPr/>
        </p:nvSpPr>
        <p:spPr>
          <a:xfrm rot="-8963204" flipH="1">
            <a:off x="3266090" y="1590424"/>
            <a:ext cx="2371767" cy="2401762"/>
          </a:xfrm>
          <a:prstGeom prst="blockArc">
            <a:avLst>
              <a:gd name="adj1" fmla="val 17967225"/>
              <a:gd name="adj2" fmla="val 1529547"/>
              <a:gd name="adj3" fmla="val 9279"/>
            </a:avLst>
          </a:prstGeom>
          <a:solidFill>
            <a:srgbClr val="0E9453"/>
          </a:solidFill>
          <a:ln>
            <a:noFill/>
          </a:ln>
          <a:effectLst>
            <a:outerShdw blurRad="71438" dist="9525" dir="5400000" algn="bl" rotWithShape="0">
              <a:srgbClr val="000000">
                <a:alpha val="40000"/>
              </a:srgbClr>
            </a:outerShdw>
          </a:effectLst>
        </p:spPr>
        <p:txBody>
          <a:bodyPr spcFirstLastPara="1" wrap="square" lIns="365700" tIns="365700" rIns="365700" bIns="36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5"/>
          <p:cNvSpPr/>
          <p:nvPr/>
        </p:nvSpPr>
        <p:spPr>
          <a:xfrm rot="8057002">
            <a:off x="3225030" y="2639734"/>
            <a:ext cx="322254" cy="322254"/>
          </a:xfrm>
          <a:prstGeom prst="rtTriangle">
            <a:avLst/>
          </a:prstGeom>
          <a:solidFill>
            <a:srgbClr val="FFFFFF"/>
          </a:solidFill>
          <a:ln>
            <a:noFill/>
          </a:ln>
        </p:spPr>
        <p:txBody>
          <a:bodyPr spcFirstLastPara="1" wrap="square" lIns="365700" tIns="365700" rIns="365700" bIns="36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
          <p:cNvSpPr/>
          <p:nvPr/>
        </p:nvSpPr>
        <p:spPr>
          <a:xfrm rot="-2742998">
            <a:off x="5374336" y="2659125"/>
            <a:ext cx="322254" cy="322254"/>
          </a:xfrm>
          <a:prstGeom prst="rtTriangle">
            <a:avLst/>
          </a:prstGeom>
          <a:solidFill>
            <a:srgbClr val="FFFFFF"/>
          </a:solidFill>
          <a:ln>
            <a:noFill/>
          </a:ln>
        </p:spPr>
        <p:txBody>
          <a:bodyPr spcFirstLastPara="1" wrap="square" lIns="365700" tIns="365700" rIns="365700" bIns="36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
          <p:cNvSpPr/>
          <p:nvPr/>
        </p:nvSpPr>
        <p:spPr>
          <a:xfrm rot="2742998">
            <a:off x="4273099" y="3725136"/>
            <a:ext cx="322254" cy="322254"/>
          </a:xfrm>
          <a:prstGeom prst="rtTriangle">
            <a:avLst/>
          </a:prstGeom>
          <a:solidFill>
            <a:srgbClr val="0E9453"/>
          </a:solidFill>
          <a:ln>
            <a:noFill/>
          </a:ln>
        </p:spPr>
        <p:txBody>
          <a:bodyPr spcFirstLastPara="1" wrap="square" lIns="365700" tIns="365700" rIns="365700" bIns="36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
          <p:cNvSpPr/>
          <p:nvPr/>
        </p:nvSpPr>
        <p:spPr>
          <a:xfrm rot="-8057002">
            <a:off x="4272996" y="1638066"/>
            <a:ext cx="322254" cy="322254"/>
          </a:xfrm>
          <a:prstGeom prst="rtTriangle">
            <a:avLst/>
          </a:prstGeom>
          <a:solidFill>
            <a:srgbClr val="0E9453"/>
          </a:solidFill>
          <a:ln>
            <a:noFill/>
          </a:ln>
        </p:spPr>
        <p:txBody>
          <a:bodyPr spcFirstLastPara="1" wrap="square" lIns="365700" tIns="365700" rIns="365700" bIns="36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Methodology</a:t>
            </a:r>
            <a:endParaRPr/>
          </a:p>
        </p:txBody>
      </p:sp>
      <p:sp>
        <p:nvSpPr>
          <p:cNvPr id="123" name="Google Shape;123;p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457200" lvl="0" indent="-368300" algn="just" rtl="0">
              <a:lnSpc>
                <a:spcPct val="100000"/>
              </a:lnSpc>
              <a:spcBef>
                <a:spcPts val="0"/>
              </a:spcBef>
              <a:spcAft>
                <a:spcPts val="0"/>
              </a:spcAft>
              <a:buClr>
                <a:srgbClr val="FFFFFF"/>
              </a:buClr>
              <a:buSzPts val="2200"/>
              <a:buFont typeface="Roboto Slab"/>
              <a:buChar char="●"/>
            </a:pPr>
            <a:r>
              <a:rPr lang="en" sz="2200">
                <a:solidFill>
                  <a:srgbClr val="FFFFFF"/>
                </a:solidFill>
                <a:latin typeface="Roboto Slab"/>
                <a:ea typeface="Roboto Slab"/>
                <a:cs typeface="Roboto Slab"/>
                <a:sym typeface="Roboto Slab"/>
              </a:rPr>
              <a:t>Our 9-week study included individual 30-minute pre-interviews, 7 one-hour lessons, and individual 30-minute post-interviews. </a:t>
            </a:r>
            <a:endParaRPr sz="2200">
              <a:solidFill>
                <a:srgbClr val="FFFFFF"/>
              </a:solidFill>
              <a:latin typeface="Roboto Slab"/>
              <a:ea typeface="Roboto Slab"/>
              <a:cs typeface="Roboto Slab"/>
              <a:sym typeface="Roboto Slab"/>
            </a:endParaRPr>
          </a:p>
          <a:p>
            <a:pPr marL="457200" lvl="0" indent="-368300" algn="just" rtl="0">
              <a:lnSpc>
                <a:spcPct val="100000"/>
              </a:lnSpc>
              <a:spcBef>
                <a:spcPts val="0"/>
              </a:spcBef>
              <a:spcAft>
                <a:spcPts val="0"/>
              </a:spcAft>
              <a:buClr>
                <a:srgbClr val="FFFFFF"/>
              </a:buClr>
              <a:buSzPts val="2200"/>
              <a:buFont typeface="Roboto Slab"/>
              <a:buChar char="●"/>
            </a:pPr>
            <a:r>
              <a:rPr lang="en" sz="2200">
                <a:solidFill>
                  <a:srgbClr val="FFFFFF"/>
                </a:solidFill>
                <a:latin typeface="Roboto Slab"/>
                <a:ea typeface="Roboto Slab"/>
                <a:cs typeface="Roboto Slab"/>
                <a:sym typeface="Roboto Slab"/>
              </a:rPr>
              <a:t>Our pre-interviews allowed us to take baseline measurements of the students’ knowledge prior to the program. Our post-interviews allowed us to examine the progress of our students over the 7-week instructional cycle.</a:t>
            </a:r>
            <a:endParaRPr sz="2200">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Key Item 1</a:t>
            </a:r>
            <a:endParaRPr/>
          </a:p>
        </p:txBody>
      </p:sp>
      <p:sp>
        <p:nvSpPr>
          <p:cNvPr id="129" name="Google Shape;129;p8"/>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950"/>
              <a:buFont typeface="Arial"/>
              <a:buNone/>
            </a:pPr>
            <a:r>
              <a:rPr lang="en" sz="1600">
                <a:solidFill>
                  <a:srgbClr val="FFFFFF"/>
                </a:solidFill>
                <a:latin typeface="Roboto Slab"/>
                <a:ea typeface="Roboto Slab"/>
                <a:cs typeface="Roboto Slab"/>
                <a:sym typeface="Roboto Slab"/>
              </a:rPr>
              <a:t>Imagine you are playing a coin-tossing game against a friend. You take turns tossing a coin. If it is heads, you win a point. If it is tails, your friend wins a point. The person with the most points at the end of the game wins. Each person gets the same number of turns.</a:t>
            </a:r>
            <a:endParaRPr sz="1600">
              <a:solidFill>
                <a:srgbClr val="FFFFFF"/>
              </a:solidFill>
              <a:latin typeface="Roboto Slab"/>
              <a:ea typeface="Roboto Slab"/>
              <a:cs typeface="Roboto Slab"/>
              <a:sym typeface="Roboto Slab"/>
            </a:endParaRPr>
          </a:p>
          <a:p>
            <a:pPr marL="558800" lvl="0" indent="-431800" algn="just" rtl="0">
              <a:spcBef>
                <a:spcPts val="1600"/>
              </a:spcBef>
              <a:spcAft>
                <a:spcPts val="0"/>
              </a:spcAft>
              <a:buClr>
                <a:srgbClr val="FFFFFF"/>
              </a:buClr>
              <a:buSzPts val="1600"/>
              <a:buFont typeface="Roboto Slab"/>
              <a:buAutoNum type="alphaLcPeriod"/>
            </a:pPr>
            <a:r>
              <a:rPr lang="en" sz="1600">
                <a:solidFill>
                  <a:srgbClr val="FFFFFF"/>
                </a:solidFill>
                <a:latin typeface="Roboto Slab"/>
                <a:ea typeface="Roboto Slab"/>
                <a:cs typeface="Roboto Slab"/>
                <a:sym typeface="Roboto Slab"/>
              </a:rPr>
              <a:t>Is this a fair game? Why or why not?</a:t>
            </a:r>
            <a:endParaRPr sz="1600">
              <a:solidFill>
                <a:srgbClr val="FFFFFF"/>
              </a:solidFill>
              <a:latin typeface="Roboto Slab"/>
              <a:ea typeface="Roboto Slab"/>
              <a:cs typeface="Roboto Slab"/>
              <a:sym typeface="Roboto Slab"/>
            </a:endParaRPr>
          </a:p>
          <a:p>
            <a:pPr marL="558800" lvl="0" indent="-431800" algn="just" rtl="0">
              <a:spcBef>
                <a:spcPts val="1600"/>
              </a:spcBef>
              <a:spcAft>
                <a:spcPts val="0"/>
              </a:spcAft>
              <a:buClr>
                <a:srgbClr val="FFFFFF"/>
              </a:buClr>
              <a:buSzPts val="1600"/>
              <a:buFont typeface="Roboto Slab"/>
              <a:buAutoNum type="alphaLcPeriod"/>
            </a:pPr>
            <a:r>
              <a:rPr lang="en" sz="1600">
                <a:solidFill>
                  <a:srgbClr val="FFFFFF"/>
                </a:solidFill>
                <a:latin typeface="Roboto Slab"/>
                <a:ea typeface="Roboto Slab"/>
                <a:cs typeface="Roboto Slab"/>
                <a:sym typeface="Roboto Slab"/>
              </a:rPr>
              <a:t>If you flipped the coin 500 times, how many times would you expect it to land on heads?*</a:t>
            </a:r>
            <a:endParaRPr sz="1600">
              <a:solidFill>
                <a:srgbClr val="FFFFFF"/>
              </a:solidFill>
              <a:latin typeface="Roboto Slab"/>
              <a:ea typeface="Roboto Slab"/>
              <a:cs typeface="Roboto Slab"/>
              <a:sym typeface="Roboto Slab"/>
            </a:endParaRPr>
          </a:p>
          <a:p>
            <a:pPr marL="558800" lvl="0" indent="-431800" algn="just" rtl="0">
              <a:spcBef>
                <a:spcPts val="1600"/>
              </a:spcBef>
              <a:spcAft>
                <a:spcPts val="0"/>
              </a:spcAft>
              <a:buClr>
                <a:srgbClr val="FFFFFF"/>
              </a:buClr>
              <a:buSzPts val="1600"/>
              <a:buFont typeface="Roboto Slab"/>
              <a:buAutoNum type="alphaLcPeriod"/>
            </a:pPr>
            <a:r>
              <a:rPr lang="en" sz="1600">
                <a:solidFill>
                  <a:srgbClr val="FFFFFF"/>
                </a:solidFill>
                <a:latin typeface="Roboto Slab"/>
                <a:ea typeface="Roboto Slab"/>
                <a:cs typeface="Roboto Slab"/>
                <a:sym typeface="Roboto Slab"/>
              </a:rPr>
              <a:t>Could the coin land on heads only 10 times in 500 flips? Why or why not?*</a:t>
            </a:r>
            <a:endParaRPr sz="1600">
              <a:solidFill>
                <a:srgbClr val="FFFFFF"/>
              </a:solidFill>
              <a:latin typeface="Roboto Slab"/>
              <a:ea typeface="Roboto Slab"/>
              <a:cs typeface="Roboto Slab"/>
              <a:sym typeface="Roboto Slab"/>
            </a:endParaRPr>
          </a:p>
          <a:p>
            <a:pPr marL="0" lvl="0" indent="0" algn="just" rtl="0">
              <a:spcBef>
                <a:spcPts val="1600"/>
              </a:spcBef>
              <a:spcAft>
                <a:spcPts val="1600"/>
              </a:spcAft>
              <a:buNone/>
            </a:pPr>
            <a:r>
              <a:rPr lang="en" sz="1600">
                <a:solidFill>
                  <a:srgbClr val="FFFFFF"/>
                </a:solidFill>
                <a:latin typeface="Roboto Slab"/>
                <a:ea typeface="Roboto Slab"/>
                <a:cs typeface="Roboto Slab"/>
                <a:sym typeface="Roboto Slab"/>
              </a:rPr>
              <a:t>*=used only in the post-interview</a:t>
            </a:r>
            <a:endParaRPr sz="1600">
              <a:solidFill>
                <a:srgbClr val="FFFFFF"/>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Key Item 2</a:t>
            </a:r>
            <a:endParaRPr/>
          </a:p>
        </p:txBody>
      </p:sp>
      <p:sp>
        <p:nvSpPr>
          <p:cNvPr id="135" name="Google Shape;135;p9"/>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rgbClr val="000000"/>
              </a:buClr>
              <a:buSzPts val="1950"/>
              <a:buFont typeface="Arial"/>
              <a:buNone/>
            </a:pPr>
            <a:r>
              <a:rPr lang="en" sz="2000">
                <a:solidFill>
                  <a:srgbClr val="FFFFFF"/>
                </a:solidFill>
                <a:latin typeface="Roboto Slab"/>
                <a:ea typeface="Roboto Slab"/>
                <a:cs typeface="Roboto Slab"/>
                <a:sym typeface="Roboto Slab"/>
              </a:rPr>
              <a:t>The two fair spinners shown above are part of a carnival game. A player wins a prize only when both arrows land on black after each spinner has been spun once. James thinks he has a 50-50 chance of winning. Do you agree?</a:t>
            </a:r>
            <a:endParaRPr sz="2000">
              <a:solidFill>
                <a:srgbClr val="FFFFFF"/>
              </a:solidFill>
              <a:latin typeface="Roboto Slab"/>
              <a:ea typeface="Roboto Slab"/>
              <a:cs typeface="Roboto Slab"/>
              <a:sym typeface="Roboto Slab"/>
            </a:endParaRPr>
          </a:p>
          <a:p>
            <a:pPr marL="0" lvl="0" indent="0" algn="just" rtl="0">
              <a:lnSpc>
                <a:spcPct val="100000"/>
              </a:lnSpc>
              <a:spcBef>
                <a:spcPts val="1600"/>
              </a:spcBef>
              <a:spcAft>
                <a:spcPts val="0"/>
              </a:spcAft>
              <a:buSzPts val="1200"/>
              <a:buNone/>
            </a:pPr>
            <a:endParaRPr sz="2000">
              <a:solidFill>
                <a:srgbClr val="FFFFFF"/>
              </a:solidFill>
              <a:latin typeface="Roboto Slab"/>
              <a:ea typeface="Roboto Slab"/>
              <a:cs typeface="Roboto Slab"/>
              <a:sym typeface="Roboto Slab"/>
            </a:endParaRPr>
          </a:p>
          <a:p>
            <a:pPr marL="0" lvl="0" indent="0" algn="just" rtl="0">
              <a:lnSpc>
                <a:spcPct val="100000"/>
              </a:lnSpc>
              <a:spcBef>
                <a:spcPts val="1600"/>
              </a:spcBef>
              <a:spcAft>
                <a:spcPts val="0"/>
              </a:spcAft>
              <a:buClr>
                <a:srgbClr val="000000"/>
              </a:buClr>
              <a:buSzPts val="1200"/>
              <a:buFont typeface="Arial"/>
              <a:buNone/>
            </a:pPr>
            <a:endParaRPr sz="2000">
              <a:solidFill>
                <a:srgbClr val="FFFFFF"/>
              </a:solidFill>
              <a:latin typeface="Roboto Slab"/>
              <a:ea typeface="Roboto Slab"/>
              <a:cs typeface="Roboto Slab"/>
              <a:sym typeface="Roboto Slab"/>
            </a:endParaRPr>
          </a:p>
          <a:p>
            <a:pPr marL="0" lvl="0" indent="0" algn="just" rtl="0">
              <a:lnSpc>
                <a:spcPct val="100000"/>
              </a:lnSpc>
              <a:spcBef>
                <a:spcPts val="1600"/>
              </a:spcBef>
              <a:spcAft>
                <a:spcPts val="0"/>
              </a:spcAft>
              <a:buClr>
                <a:srgbClr val="000000"/>
              </a:buClr>
              <a:buSzPts val="1200"/>
              <a:buFont typeface="Arial"/>
              <a:buNone/>
            </a:pPr>
            <a:r>
              <a:rPr lang="en" sz="1000">
                <a:solidFill>
                  <a:srgbClr val="FFFFFF"/>
                </a:solidFill>
                <a:latin typeface="Roboto Slab"/>
                <a:ea typeface="Roboto Slab"/>
                <a:cs typeface="Roboto Slab"/>
                <a:sym typeface="Roboto Slab"/>
              </a:rPr>
              <a:t>NAEP Question ID: 1996-12M12 #9 M070501</a:t>
            </a:r>
            <a:endParaRPr sz="1000">
              <a:solidFill>
                <a:srgbClr val="FFFFFF"/>
              </a:solidFill>
              <a:highlight>
                <a:schemeClr val="dk1"/>
              </a:highlight>
              <a:latin typeface="Roboto Slab"/>
              <a:ea typeface="Roboto Slab"/>
              <a:cs typeface="Roboto Slab"/>
              <a:sym typeface="Roboto Slab"/>
            </a:endParaRPr>
          </a:p>
          <a:p>
            <a:pPr marL="0" lvl="0" indent="0" algn="just" rtl="0">
              <a:lnSpc>
                <a:spcPct val="100000"/>
              </a:lnSpc>
              <a:spcBef>
                <a:spcPts val="1600"/>
              </a:spcBef>
              <a:spcAft>
                <a:spcPts val="0"/>
              </a:spcAft>
              <a:buClr>
                <a:srgbClr val="000000"/>
              </a:buClr>
              <a:buSzPts val="1200"/>
              <a:buFont typeface="Arial"/>
              <a:buNone/>
            </a:pPr>
            <a:r>
              <a:rPr lang="en" sz="1000">
                <a:solidFill>
                  <a:srgbClr val="FFFFFF"/>
                </a:solidFill>
                <a:latin typeface="Roboto Slab"/>
                <a:ea typeface="Roboto Slab"/>
                <a:cs typeface="Roboto Slab"/>
                <a:sym typeface="Roboto Slab"/>
              </a:rPr>
              <a:t>URL https://nces.ed.gov/nationsreportcard/nqt</a:t>
            </a:r>
            <a:endParaRPr sz="1000">
              <a:solidFill>
                <a:srgbClr val="FFFFFF"/>
              </a:solidFill>
              <a:latin typeface="Roboto Slab"/>
              <a:ea typeface="Roboto Slab"/>
              <a:cs typeface="Roboto Slab"/>
              <a:sym typeface="Roboto Slab"/>
            </a:endParaRPr>
          </a:p>
          <a:p>
            <a:pPr marL="0" lvl="0" indent="0" algn="just" rtl="0">
              <a:lnSpc>
                <a:spcPct val="100000"/>
              </a:lnSpc>
              <a:spcBef>
                <a:spcPts val="1600"/>
              </a:spcBef>
              <a:spcAft>
                <a:spcPts val="0"/>
              </a:spcAft>
              <a:buClr>
                <a:srgbClr val="000000"/>
              </a:buClr>
              <a:buSzPts val="1900"/>
              <a:buFont typeface="Arial"/>
              <a:buNone/>
            </a:pPr>
            <a:endParaRPr sz="2000">
              <a:solidFill>
                <a:srgbClr val="FFFFFF"/>
              </a:solidFill>
              <a:latin typeface="Roboto Slab"/>
              <a:ea typeface="Roboto Slab"/>
              <a:cs typeface="Roboto Slab"/>
              <a:sym typeface="Roboto Slab"/>
            </a:endParaRPr>
          </a:p>
          <a:p>
            <a:pPr marL="0" lvl="0" indent="0" algn="just" rtl="0">
              <a:lnSpc>
                <a:spcPct val="100000"/>
              </a:lnSpc>
              <a:spcBef>
                <a:spcPts val="1600"/>
              </a:spcBef>
              <a:spcAft>
                <a:spcPts val="0"/>
              </a:spcAft>
              <a:buClr>
                <a:srgbClr val="000000"/>
              </a:buClr>
              <a:buSzPts val="1900"/>
              <a:buFont typeface="Arial"/>
              <a:buNone/>
            </a:pPr>
            <a:endParaRPr sz="2000">
              <a:solidFill>
                <a:srgbClr val="FFFFFF"/>
              </a:solidFill>
              <a:latin typeface="Roboto Slab"/>
              <a:ea typeface="Roboto Slab"/>
              <a:cs typeface="Roboto Slab"/>
              <a:sym typeface="Roboto Slab"/>
            </a:endParaRPr>
          </a:p>
          <a:p>
            <a:pPr marL="0" lvl="0" indent="0" algn="just" rtl="0">
              <a:lnSpc>
                <a:spcPct val="100000"/>
              </a:lnSpc>
              <a:spcBef>
                <a:spcPts val="1600"/>
              </a:spcBef>
              <a:spcAft>
                <a:spcPts val="0"/>
              </a:spcAft>
              <a:buClr>
                <a:srgbClr val="000000"/>
              </a:buClr>
              <a:buSzPts val="1900"/>
              <a:buFont typeface="Arial"/>
              <a:buNone/>
            </a:pPr>
            <a:endParaRPr sz="2000">
              <a:solidFill>
                <a:srgbClr val="FFFFFF"/>
              </a:solidFill>
              <a:latin typeface="Roboto Slab"/>
              <a:ea typeface="Roboto Slab"/>
              <a:cs typeface="Roboto Slab"/>
              <a:sym typeface="Roboto Slab"/>
            </a:endParaRPr>
          </a:p>
          <a:p>
            <a:pPr marL="0" lvl="0" indent="0" algn="just" rtl="0">
              <a:lnSpc>
                <a:spcPct val="100000"/>
              </a:lnSpc>
              <a:spcBef>
                <a:spcPts val="1600"/>
              </a:spcBef>
              <a:spcAft>
                <a:spcPts val="0"/>
              </a:spcAft>
              <a:buClr>
                <a:srgbClr val="000000"/>
              </a:buClr>
              <a:buSzPts val="1900"/>
              <a:buFont typeface="Arial"/>
              <a:buNone/>
            </a:pPr>
            <a:endParaRPr sz="2000">
              <a:solidFill>
                <a:srgbClr val="FFFFFF"/>
              </a:solidFill>
              <a:latin typeface="Roboto Slab"/>
              <a:ea typeface="Roboto Slab"/>
              <a:cs typeface="Roboto Slab"/>
              <a:sym typeface="Roboto Slab"/>
            </a:endParaRPr>
          </a:p>
          <a:p>
            <a:pPr marL="0" lvl="0" indent="0" algn="l" rtl="0">
              <a:spcBef>
                <a:spcPts val="1600"/>
              </a:spcBef>
              <a:spcAft>
                <a:spcPts val="0"/>
              </a:spcAft>
              <a:buSzPts val="1800"/>
              <a:buNone/>
            </a:pPr>
            <a:endParaRPr sz="2000">
              <a:solidFill>
                <a:srgbClr val="FFFFFF"/>
              </a:solidFill>
              <a:latin typeface="Roboto Slab"/>
              <a:ea typeface="Roboto Slab"/>
              <a:cs typeface="Roboto Slab"/>
              <a:sym typeface="Roboto Slab"/>
            </a:endParaRPr>
          </a:p>
          <a:p>
            <a:pPr marL="0" lvl="0" indent="0" algn="l" rtl="0">
              <a:lnSpc>
                <a:spcPct val="115000"/>
              </a:lnSpc>
              <a:spcBef>
                <a:spcPts val="1600"/>
              </a:spcBef>
              <a:spcAft>
                <a:spcPts val="1600"/>
              </a:spcAft>
              <a:buSzPts val="1800"/>
              <a:buNone/>
            </a:pPr>
            <a:endParaRPr sz="2000">
              <a:latin typeface="Roboto Slab"/>
              <a:ea typeface="Roboto Slab"/>
              <a:cs typeface="Roboto Slab"/>
              <a:sym typeface="Roboto Slab"/>
            </a:endParaRPr>
          </a:p>
        </p:txBody>
      </p:sp>
      <p:pic>
        <p:nvPicPr>
          <p:cNvPr id="136" name="Google Shape;136;p9"/>
          <p:cNvPicPr preferRelativeResize="0"/>
          <p:nvPr/>
        </p:nvPicPr>
        <p:blipFill rotWithShape="1">
          <a:blip r:embed="rId3">
            <a:alphaModFix/>
          </a:blip>
          <a:srcRect l="39544" r="35333" b="57763"/>
          <a:stretch/>
        </p:blipFill>
        <p:spPr>
          <a:xfrm>
            <a:off x="3207024" y="2774525"/>
            <a:ext cx="2361951" cy="13866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2228</Words>
  <Application>Microsoft Office PowerPoint</Application>
  <PresentationFormat>On-screen Show (16:9)</PresentationFormat>
  <Paragraphs>135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Roboto</vt:lpstr>
      <vt:lpstr>Arial</vt:lpstr>
      <vt:lpstr>Roboto Slab</vt:lpstr>
      <vt:lpstr>Marina</vt:lpstr>
      <vt:lpstr>Students’ Probabilistic Reasoning in the Context of Compound Probability</vt:lpstr>
      <vt:lpstr>Introduction</vt:lpstr>
      <vt:lpstr>Literature Review</vt:lpstr>
      <vt:lpstr>Common Core State Standards (2010) for 7th Grade</vt:lpstr>
      <vt:lpstr>Methodology</vt:lpstr>
      <vt:lpstr>Instructional Cycle</vt:lpstr>
      <vt:lpstr>Methodology</vt:lpstr>
      <vt:lpstr>Key Item 1</vt:lpstr>
      <vt:lpstr>Key Item 2</vt:lpstr>
      <vt:lpstr>Pre-Interview Results</vt:lpstr>
      <vt:lpstr>Lesson 1: What does it mean to be “fair?”</vt:lpstr>
      <vt:lpstr>Lesson 2: Using Technology to Draw Cubes</vt:lpstr>
      <vt:lpstr>Lesson 3: Individual TinkerPlots Simulations</vt:lpstr>
      <vt:lpstr>Lesson 4: Compound Probability with Coins</vt:lpstr>
      <vt:lpstr>Lesson 5: Theoretical Probability of Coin Flipping</vt:lpstr>
      <vt:lpstr>Lesson 6: Flipping Two Quarters</vt:lpstr>
      <vt:lpstr>Lesson 7: Rock, Paper, Scissors</vt:lpstr>
      <vt:lpstr>Post-Assessment Results: Key Task 1</vt:lpstr>
      <vt:lpstr>Post-Assessment Results: Key Task 2</vt:lpstr>
      <vt:lpstr>Reflection and Discussion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Probabilistic Reasoning in the Context of Compound Probability</dc:title>
  <dc:creator>Randall Groth</dc:creator>
  <cp:lastModifiedBy> </cp:lastModifiedBy>
  <cp:revision>2</cp:revision>
  <dcterms:modified xsi:type="dcterms:W3CDTF">2019-08-07T20:00:41Z</dcterms:modified>
</cp:coreProperties>
</file>