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0" r:id="rId5"/>
    <p:sldId id="282" r:id="rId6"/>
    <p:sldId id="283" r:id="rId7"/>
    <p:sldId id="285" r:id="rId8"/>
    <p:sldId id="281" r:id="rId9"/>
    <p:sldId id="288" r:id="rId10"/>
    <p:sldId id="286" r:id="rId11"/>
    <p:sldId id="287" r:id="rId12"/>
    <p:sldId id="284"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E754A2A0-41CE-428B-9DDC-DCD1FD12D16A}">
      <dgm:prSet/>
      <dgm:spPr/>
      <dgm:t>
        <a:bodyPr/>
        <a:lstStyle/>
        <a:p>
          <a:pPr>
            <a:lnSpc>
              <a:spcPct val="100000"/>
            </a:lnSpc>
            <a:defRPr b="1"/>
          </a:pPr>
          <a:r>
            <a:rPr lang="en-US" dirty="0"/>
            <a:t>Gather &amp; Analyze Data</a:t>
          </a:r>
        </a:p>
      </dgm:t>
    </dgm:pt>
    <dgm:pt modelId="{BE164097-A5AA-4EA1-9E64-D7FCD4DD2A4E}" type="parTrans" cxnId="{507A74C7-FEAF-4A4C-9250-0613CBC2F127}">
      <dgm:prSet/>
      <dgm:spPr/>
      <dgm:t>
        <a:bodyPr/>
        <a:lstStyle/>
        <a:p>
          <a:endParaRPr lang="en-US"/>
        </a:p>
      </dgm:t>
    </dgm:pt>
    <dgm:pt modelId="{02D8D4EF-9694-45C7-AF26-E20371B3C352}" type="sibTrans" cxnId="{507A74C7-FEAF-4A4C-9250-0613CBC2F127}">
      <dgm:prSet/>
      <dgm:spPr/>
      <dgm:t>
        <a:bodyPr/>
        <a:lstStyle/>
        <a:p>
          <a:endParaRPr lang="en-US"/>
        </a:p>
      </dgm:t>
    </dgm:pt>
    <dgm:pt modelId="{DCCE571A-4D30-4294-ABAF-6885F619D2D9}">
      <dgm:prSet/>
      <dgm:spPr/>
      <dgm:t>
        <a:bodyPr/>
        <a:lstStyle/>
        <a:p>
          <a:pPr>
            <a:lnSpc>
              <a:spcPct val="100000"/>
            </a:lnSpc>
            <a:defRPr b="1"/>
          </a:pPr>
          <a:r>
            <a:rPr lang="en-US" dirty="0"/>
            <a:t>Set Goals &amp; </a:t>
          </a:r>
        </a:p>
        <a:p>
          <a:pPr>
            <a:lnSpc>
              <a:spcPct val="100000"/>
            </a:lnSpc>
            <a:defRPr b="1"/>
          </a:pPr>
          <a:r>
            <a:rPr lang="en-US" dirty="0"/>
            <a:t>Design the Lesson</a:t>
          </a:r>
        </a:p>
      </dgm:t>
    </dgm:pt>
    <dgm:pt modelId="{3AD83C96-5A95-4337-BF2D-97454AF7F108}" type="parTrans" cxnId="{E70347E4-4461-4B80-8927-4CA0AEBFAAF8}">
      <dgm:prSet/>
      <dgm:spPr/>
      <dgm:t>
        <a:bodyPr/>
        <a:lstStyle/>
        <a:p>
          <a:endParaRPr lang="en-US"/>
        </a:p>
      </dgm:t>
    </dgm:pt>
    <dgm:pt modelId="{2C1DF6EC-6090-4926-A556-3D2417B7F2AA}" type="sibTrans" cxnId="{E70347E4-4461-4B80-8927-4CA0AEBFAAF8}">
      <dgm:prSet/>
      <dgm:spPr/>
      <dgm:t>
        <a:bodyPr/>
        <a:lstStyle/>
        <a:p>
          <a:endParaRPr lang="en-US"/>
        </a:p>
      </dgm:t>
    </dgm:pt>
    <dgm:pt modelId="{1C1B28B7-2609-4BAA-AAAB-5801EDFD334C}">
      <dgm:prSet/>
      <dgm:spPr/>
      <dgm:t>
        <a:bodyPr/>
        <a:lstStyle/>
        <a:p>
          <a:pPr>
            <a:lnSpc>
              <a:spcPct val="100000"/>
            </a:lnSpc>
            <a:defRPr b="1"/>
          </a:pPr>
          <a:r>
            <a:rPr lang="en-US" dirty="0"/>
            <a:t>Implement</a:t>
          </a:r>
          <a:r>
            <a:rPr lang="en-US" baseline="0" dirty="0"/>
            <a:t> the Lesson</a:t>
          </a:r>
          <a:endParaRPr lang="en-US" dirty="0"/>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6">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6">
        <dgm:presLayoutVars/>
      </dgm:prSet>
      <dgm:spPr/>
    </dgm:pt>
    <dgm:pt modelId="{2564C0D4-4875-421D-81DB-70BF6751BBA7}" type="pres">
      <dgm:prSet presAssocID="{02D8D4EF-9694-45C7-AF26-E20371B3C352}" presName="sibTrans" presStyleCnt="0"/>
      <dgm:spPr/>
    </dgm:pt>
    <dgm:pt modelId="{3076B9F9-EC92-4653-AC03-C71FD5E9A400}" type="pres">
      <dgm:prSet presAssocID="{DCCE571A-4D30-4294-ABAF-6885F619D2D9}" presName="compNode" presStyleCnt="0"/>
      <dgm:spPr/>
    </dgm:pt>
    <dgm:pt modelId="{210823F6-AC1A-46E3-9D99-A319DF497539}" type="pres">
      <dgm:prSet presAssocID="{DCCE571A-4D30-4294-ABAF-6885F619D2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F262968-0DF4-4BB1-BD25-0ED2829FA45D}" type="pres">
      <dgm:prSet presAssocID="{DCCE571A-4D30-4294-ABAF-6885F619D2D9}" presName="iconSpace" presStyleCnt="0"/>
      <dgm:spPr/>
    </dgm:pt>
    <dgm:pt modelId="{3C1752BD-6530-4141-80E9-9A0923780DCB}" type="pres">
      <dgm:prSet presAssocID="{DCCE571A-4D30-4294-ABAF-6885F619D2D9}" presName="parTx" presStyleLbl="revTx" presStyleIdx="2" presStyleCnt="6">
        <dgm:presLayoutVars>
          <dgm:chMax val="0"/>
          <dgm:chPref val="0"/>
        </dgm:presLayoutVars>
      </dgm:prSet>
      <dgm:spPr/>
    </dgm:pt>
    <dgm:pt modelId="{C393D316-1AB7-4A24-B8A5-3485F2713F88}" type="pres">
      <dgm:prSet presAssocID="{DCCE571A-4D30-4294-ABAF-6885F619D2D9}" presName="txSpace" presStyleCnt="0"/>
      <dgm:spPr/>
    </dgm:pt>
    <dgm:pt modelId="{7CD40649-A74C-4AD8-B9D0-2573A1955C91}" type="pres">
      <dgm:prSet presAssocID="{DCCE571A-4D30-4294-ABAF-6885F619D2D9}" presName="desTx" presStyleLbl="revTx" presStyleIdx="3" presStyleCnt="6">
        <dgm:presLayoutVars/>
      </dgm:prSet>
      <dgm:spPr/>
    </dgm:pt>
    <dgm:pt modelId="{9A7327AD-D2A8-4CB1-B3E0-7543B1D84369}" type="pres">
      <dgm:prSet presAssocID="{2C1DF6EC-6090-4926-A556-3D2417B7F2AA}" presName="sibTrans" presStyleCnt="0"/>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4" presStyleCnt="6">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5" presStyleCnt="6">
        <dgm:presLayoutVars/>
      </dgm:prSet>
      <dgm:spPr/>
    </dgm:pt>
  </dgm:ptLst>
  <dgm:cxnLst>
    <dgm:cxn modelId="{079E1015-BF7E-499A-99C0-BA5607789253}" type="presOf" srcId="{E754A2A0-41CE-428B-9DDC-DCD1FD12D16A}" destId="{DF27DA54-DCB6-45F4-890E-F7DCC5A4BE12}" srcOrd="0" destOrd="0" presId="urn:microsoft.com/office/officeart/2018/5/layout/CenteredIconLabelDescriptionList"/>
    <dgm:cxn modelId="{05037335-2E5B-48BE-86A9-5372B1A16299}" srcId="{E817CCF5-DA3F-4E5F-BE7C-D8111B2BFEBA}" destId="{1C1B28B7-2609-4BAA-AAAB-5801EDFD334C}" srcOrd="2" destOrd="0" parTransId="{2BF5F791-D223-44A4-B231-6C3F4B786D08}" sibTransId="{A432C086-9156-4D32-A06E-6E237CC66D92}"/>
    <dgm:cxn modelId="{C5FF5745-4781-44B9-BC29-74DCE41C1172}" type="presOf" srcId="{DCCE571A-4D30-4294-ABAF-6885F619D2D9}" destId="{3C1752BD-6530-4141-80E9-9A0923780DCB}" srcOrd="0" destOrd="0" presId="urn:microsoft.com/office/officeart/2018/5/layout/CenteredIconLabelDescriptionList"/>
    <dgm:cxn modelId="{4D6131AC-1805-4438-A39D-4F587C933D11}" type="presOf" srcId="{E817CCF5-DA3F-4E5F-BE7C-D8111B2BFEBA}" destId="{071926C8-9E08-4BE0-A1E4-133B16FF713E}" srcOrd="0" destOrd="0" presId="urn:microsoft.com/office/officeart/2018/5/layout/CenteredIconLabelDescriptionList"/>
    <dgm:cxn modelId="{507A74C7-FEAF-4A4C-9250-0613CBC2F127}" srcId="{E817CCF5-DA3F-4E5F-BE7C-D8111B2BFEBA}" destId="{E754A2A0-41CE-428B-9DDC-DCD1FD12D16A}" srcOrd="0" destOrd="0" parTransId="{BE164097-A5AA-4EA1-9E64-D7FCD4DD2A4E}" sibTransId="{02D8D4EF-9694-45C7-AF26-E20371B3C352}"/>
    <dgm:cxn modelId="{B51342D1-507F-4538-B2E7-CC8612277523}" type="presOf" srcId="{1C1B28B7-2609-4BAA-AAAB-5801EDFD334C}" destId="{C4D97C04-1692-4931-9A64-809D862C1739}" srcOrd="0" destOrd="0" presId="urn:microsoft.com/office/officeart/2018/5/layout/CenteredIconLabelDescriptionList"/>
    <dgm:cxn modelId="{E70347E4-4461-4B80-8927-4CA0AEBFAAF8}" srcId="{E817CCF5-DA3F-4E5F-BE7C-D8111B2BFEBA}" destId="{DCCE571A-4D30-4294-ABAF-6885F619D2D9}" srcOrd="1" destOrd="0" parTransId="{3AD83C96-5A95-4337-BF2D-97454AF7F108}" sibTransId="{2C1DF6EC-6090-4926-A556-3D2417B7F2AA}"/>
    <dgm:cxn modelId="{87DD2528-CB43-4F2F-AD70-34B2C76F4974}" type="presParOf" srcId="{071926C8-9E08-4BE0-A1E4-133B16FF713E}" destId="{1DA6F9F3-4A7F-42F9-8B77-7BD552F03105}" srcOrd="0" destOrd="0" presId="urn:microsoft.com/office/officeart/2018/5/layout/CenteredIconLabelDescriptionList"/>
    <dgm:cxn modelId="{C7D85599-D34F-41B3-ACEB-0C058EB1F61E}" type="presParOf" srcId="{1DA6F9F3-4A7F-42F9-8B77-7BD552F03105}" destId="{AF72813A-2810-4A52-BE92-611D54918694}" srcOrd="0" destOrd="0" presId="urn:microsoft.com/office/officeart/2018/5/layout/CenteredIconLabelDescriptionList"/>
    <dgm:cxn modelId="{C48669E0-1E6E-4350-9DF8-08B6FB55FE83}" type="presParOf" srcId="{1DA6F9F3-4A7F-42F9-8B77-7BD552F03105}" destId="{0FF9AC2C-F836-43CA-8259-A20F609F4C83}" srcOrd="1" destOrd="0" presId="urn:microsoft.com/office/officeart/2018/5/layout/CenteredIconLabelDescriptionList"/>
    <dgm:cxn modelId="{99FB1C93-FBB0-428C-B3D1-D2EC3308D436}" type="presParOf" srcId="{1DA6F9F3-4A7F-42F9-8B77-7BD552F03105}" destId="{DF27DA54-DCB6-45F4-890E-F7DCC5A4BE12}" srcOrd="2" destOrd="0" presId="urn:microsoft.com/office/officeart/2018/5/layout/CenteredIconLabelDescriptionList"/>
    <dgm:cxn modelId="{D2C113FF-430C-42FA-B64E-13ACE978DEE7}" type="presParOf" srcId="{1DA6F9F3-4A7F-42F9-8B77-7BD552F03105}" destId="{E3A03C26-8C60-4D73-A4C2-0678A1DD3B31}" srcOrd="3" destOrd="0" presId="urn:microsoft.com/office/officeart/2018/5/layout/CenteredIconLabelDescriptionList"/>
    <dgm:cxn modelId="{C10D59DD-0D52-4682-AC9F-5873A75B6FEF}" type="presParOf" srcId="{1DA6F9F3-4A7F-42F9-8B77-7BD552F03105}" destId="{DD091D0A-5A25-4241-91F3-18D32B0BDD4F}" srcOrd="4" destOrd="0" presId="urn:microsoft.com/office/officeart/2018/5/layout/CenteredIconLabelDescriptionList"/>
    <dgm:cxn modelId="{0510082E-5DF2-42DD-AE6C-D1E60730D4E3}" type="presParOf" srcId="{071926C8-9E08-4BE0-A1E4-133B16FF713E}" destId="{2564C0D4-4875-421D-81DB-70BF6751BBA7}" srcOrd="1" destOrd="0" presId="urn:microsoft.com/office/officeart/2018/5/layout/CenteredIconLabelDescriptionList"/>
    <dgm:cxn modelId="{E144C32E-E72B-4991-B9EC-93820D68CFB5}" type="presParOf" srcId="{071926C8-9E08-4BE0-A1E4-133B16FF713E}" destId="{3076B9F9-EC92-4653-AC03-C71FD5E9A400}" srcOrd="2" destOrd="0" presId="urn:microsoft.com/office/officeart/2018/5/layout/CenteredIconLabelDescriptionList"/>
    <dgm:cxn modelId="{66AB50A5-3D6E-4CE8-9C00-3540BF3A682A}" type="presParOf" srcId="{3076B9F9-EC92-4653-AC03-C71FD5E9A400}" destId="{210823F6-AC1A-46E3-9D99-A319DF497539}" srcOrd="0" destOrd="0" presId="urn:microsoft.com/office/officeart/2018/5/layout/CenteredIconLabelDescriptionList"/>
    <dgm:cxn modelId="{BB0A9168-4CEF-4C37-AA4F-28A0F96C5AAE}" type="presParOf" srcId="{3076B9F9-EC92-4653-AC03-C71FD5E9A400}" destId="{2F262968-0DF4-4BB1-BD25-0ED2829FA45D}" srcOrd="1" destOrd="0" presId="urn:microsoft.com/office/officeart/2018/5/layout/CenteredIconLabelDescriptionList"/>
    <dgm:cxn modelId="{05D1054F-4CFA-4960-9C76-474461246A75}" type="presParOf" srcId="{3076B9F9-EC92-4653-AC03-C71FD5E9A400}" destId="{3C1752BD-6530-4141-80E9-9A0923780DCB}" srcOrd="2" destOrd="0" presId="urn:microsoft.com/office/officeart/2018/5/layout/CenteredIconLabelDescriptionList"/>
    <dgm:cxn modelId="{021DA957-19C0-48AF-82E6-5EF64E6E4350}" type="presParOf" srcId="{3076B9F9-EC92-4653-AC03-C71FD5E9A400}" destId="{C393D316-1AB7-4A24-B8A5-3485F2713F88}" srcOrd="3" destOrd="0" presId="urn:microsoft.com/office/officeart/2018/5/layout/CenteredIconLabelDescriptionList"/>
    <dgm:cxn modelId="{E4E1ED22-2207-49AD-89BF-A68B1DCF8B24}" type="presParOf" srcId="{3076B9F9-EC92-4653-AC03-C71FD5E9A400}" destId="{7CD40649-A74C-4AD8-B9D0-2573A1955C91}" srcOrd="4" destOrd="0" presId="urn:microsoft.com/office/officeart/2018/5/layout/CenteredIconLabelDescriptionList"/>
    <dgm:cxn modelId="{E12208AE-A278-4C0F-9A95-B2A9F1FA788C}" type="presParOf" srcId="{071926C8-9E08-4BE0-A1E4-133B16FF713E}" destId="{9A7327AD-D2A8-4CB1-B3E0-7543B1D84369}" srcOrd="3" destOrd="0" presId="urn:microsoft.com/office/officeart/2018/5/layout/CenteredIconLabelDescriptionList"/>
    <dgm:cxn modelId="{04AF0028-0607-4319-870D-38F76BAD13CF}" type="presParOf" srcId="{071926C8-9E08-4BE0-A1E4-133B16FF713E}" destId="{13BCBAD6-8F08-4029-90C7-8E8A0D0733DD}" srcOrd="4"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1007868" y="1014210"/>
          <a:ext cx="1080843" cy="108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27DA54-DCB6-45F4-890E-F7DCC5A4BE12}">
      <dsp:nvSpPr>
        <dsp:cNvPr id="0" name=""/>
        <dsp:cNvSpPr/>
      </dsp:nvSpPr>
      <dsp:spPr>
        <a:xfrm>
          <a:off x="4228" y="2167566"/>
          <a:ext cx="3088125" cy="492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Gather &amp; Analyze Data</a:t>
          </a:r>
        </a:p>
      </dsp:txBody>
      <dsp:txXfrm>
        <a:off x="4228" y="2167566"/>
        <a:ext cx="3088125" cy="492169"/>
      </dsp:txXfrm>
    </dsp:sp>
    <dsp:sp modelId="{DD091D0A-5A25-4241-91F3-18D32B0BDD4F}">
      <dsp:nvSpPr>
        <dsp:cNvPr id="0" name=""/>
        <dsp:cNvSpPr/>
      </dsp:nvSpPr>
      <dsp:spPr>
        <a:xfrm>
          <a:off x="4228" y="2693462"/>
          <a:ext cx="3088125" cy="7077"/>
        </a:xfrm>
        <a:prstGeom prst="rect">
          <a:avLst/>
        </a:prstGeom>
        <a:noFill/>
        <a:ln>
          <a:noFill/>
        </a:ln>
        <a:effectLst/>
      </dsp:spPr>
      <dsp:style>
        <a:lnRef idx="0">
          <a:scrgbClr r="0" g="0" b="0"/>
        </a:lnRef>
        <a:fillRef idx="0">
          <a:scrgbClr r="0" g="0" b="0"/>
        </a:fillRef>
        <a:effectRef idx="0">
          <a:scrgbClr r="0" g="0" b="0"/>
        </a:effectRef>
        <a:fontRef idx="minor"/>
      </dsp:style>
    </dsp:sp>
    <dsp:sp modelId="{210823F6-AC1A-46E3-9D99-A319DF497539}">
      <dsp:nvSpPr>
        <dsp:cNvPr id="0" name=""/>
        <dsp:cNvSpPr/>
      </dsp:nvSpPr>
      <dsp:spPr>
        <a:xfrm>
          <a:off x="4636415" y="1014210"/>
          <a:ext cx="1080843" cy="108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1752BD-6530-4141-80E9-9A0923780DCB}">
      <dsp:nvSpPr>
        <dsp:cNvPr id="0" name=""/>
        <dsp:cNvSpPr/>
      </dsp:nvSpPr>
      <dsp:spPr>
        <a:xfrm>
          <a:off x="3632774" y="2167566"/>
          <a:ext cx="3088125" cy="492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Set Goals &amp; </a:t>
          </a:r>
        </a:p>
        <a:p>
          <a:pPr marL="0" lvl="0" indent="0" algn="ctr" defTabSz="622300">
            <a:lnSpc>
              <a:spcPct val="100000"/>
            </a:lnSpc>
            <a:spcBef>
              <a:spcPct val="0"/>
            </a:spcBef>
            <a:spcAft>
              <a:spcPct val="35000"/>
            </a:spcAft>
            <a:buNone/>
            <a:defRPr b="1"/>
          </a:pPr>
          <a:r>
            <a:rPr lang="en-US" sz="1400" kern="1200" dirty="0"/>
            <a:t>Design the Lesson</a:t>
          </a:r>
        </a:p>
      </dsp:txBody>
      <dsp:txXfrm>
        <a:off x="3632774" y="2167566"/>
        <a:ext cx="3088125" cy="492169"/>
      </dsp:txXfrm>
    </dsp:sp>
    <dsp:sp modelId="{7CD40649-A74C-4AD8-B9D0-2573A1955C91}">
      <dsp:nvSpPr>
        <dsp:cNvPr id="0" name=""/>
        <dsp:cNvSpPr/>
      </dsp:nvSpPr>
      <dsp:spPr>
        <a:xfrm>
          <a:off x="3632774" y="2693462"/>
          <a:ext cx="3088125" cy="7077"/>
        </a:xfrm>
        <a:prstGeom prst="rect">
          <a:avLst/>
        </a:prstGeom>
        <a:noFill/>
        <a:ln>
          <a:noFill/>
        </a:ln>
        <a:effectLst/>
      </dsp:spPr>
      <dsp:style>
        <a:lnRef idx="0">
          <a:scrgbClr r="0" g="0" b="0"/>
        </a:lnRef>
        <a:fillRef idx="0">
          <a:scrgbClr r="0" g="0" b="0"/>
        </a:fillRef>
        <a:effectRef idx="0">
          <a:scrgbClr r="0" g="0" b="0"/>
        </a:effectRef>
        <a:fontRef idx="minor"/>
      </dsp:style>
    </dsp:sp>
    <dsp:sp modelId="{B0A3ABD2-C471-4A21-8AEF-3843C86919E1}">
      <dsp:nvSpPr>
        <dsp:cNvPr id="0" name=""/>
        <dsp:cNvSpPr/>
      </dsp:nvSpPr>
      <dsp:spPr>
        <a:xfrm>
          <a:off x="8264962" y="1014210"/>
          <a:ext cx="1080843" cy="108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7261321" y="2167566"/>
          <a:ext cx="3088125" cy="492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Implement</a:t>
          </a:r>
          <a:r>
            <a:rPr lang="en-US" sz="1400" kern="1200" baseline="0" dirty="0"/>
            <a:t> the Lesson</a:t>
          </a:r>
          <a:endParaRPr lang="en-US" sz="1400" kern="1200" dirty="0"/>
        </a:p>
      </dsp:txBody>
      <dsp:txXfrm>
        <a:off x="7261321" y="2167566"/>
        <a:ext cx="3088125" cy="492169"/>
      </dsp:txXfrm>
    </dsp:sp>
    <dsp:sp modelId="{6418EBED-F111-425B-8EE2-06B8B2297A68}">
      <dsp:nvSpPr>
        <dsp:cNvPr id="0" name=""/>
        <dsp:cNvSpPr/>
      </dsp:nvSpPr>
      <dsp:spPr>
        <a:xfrm>
          <a:off x="7261321" y="2693462"/>
          <a:ext cx="3088125" cy="707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9/3/2020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emotools.com/contents/articulos-y-blogs/ines-skotnickaresena-del-libro-el-pinguino-y-el-le" TargetMode="Externa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60AB9C63-27B3-4275-BF3D-3E471704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8"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5369441" y="1742434"/>
            <a:ext cx="5441285" cy="2922365"/>
          </a:xfrm>
        </p:spPr>
        <p:txBody>
          <a:bodyPr anchor="ctr">
            <a:normAutofit/>
          </a:bodyPr>
          <a:lstStyle/>
          <a:p>
            <a:r>
              <a:rPr lang="en-US" sz="5000"/>
              <a:t>Supporting Online Discourse through Proportional Relationships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5369441" y="4830428"/>
            <a:ext cx="5441286" cy="933340"/>
          </a:xfrm>
        </p:spPr>
        <p:txBody>
          <a:bodyPr>
            <a:normAutofit fontScale="55000" lnSpcReduction="20000"/>
          </a:bodyPr>
          <a:lstStyle/>
          <a:p>
            <a:pPr>
              <a:lnSpc>
                <a:spcPct val="100000"/>
              </a:lnSpc>
            </a:pPr>
            <a:r>
              <a:rPr lang="en-US" sz="1300" dirty="0"/>
              <a:t>La’Tier E. &amp; Da'Joun W.</a:t>
            </a:r>
          </a:p>
          <a:p>
            <a:pPr>
              <a:lnSpc>
                <a:spcPct val="100000"/>
              </a:lnSpc>
            </a:pPr>
            <a:r>
              <a:rPr lang="en-US" sz="1300" dirty="0"/>
              <a:t>Dr. Bergner, Dr. Groth</a:t>
            </a:r>
          </a:p>
          <a:p>
            <a:pPr>
              <a:lnSpc>
                <a:spcPct val="100000"/>
              </a:lnSpc>
            </a:pPr>
            <a:r>
              <a:rPr lang="en-US" sz="1300" dirty="0"/>
              <a:t>Salisbury University</a:t>
            </a:r>
          </a:p>
          <a:p>
            <a:pPr>
              <a:lnSpc>
                <a:spcPct val="100000"/>
              </a:lnSpc>
            </a:pPr>
            <a:r>
              <a:rPr lang="en-US" sz="1300" dirty="0"/>
              <a:t>Summer Research</a:t>
            </a:r>
          </a:p>
          <a:p>
            <a:pPr>
              <a:lnSpc>
                <a:spcPct val="100000"/>
              </a:lnSpc>
            </a:pPr>
            <a:r>
              <a:rPr lang="en-US" sz="1300" dirty="0"/>
              <a:t> 2020</a:t>
            </a:r>
          </a:p>
        </p:txBody>
      </p:sp>
      <p:pic>
        <p:nvPicPr>
          <p:cNvPr id="103" name="Picture 102">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6" name="Picture 5" descr="Internet">
            <a:extLst>
              <a:ext uri="{FF2B5EF4-FFF2-40B4-BE49-F238E27FC236}">
                <a16:creationId xmlns:a16="http://schemas.microsoft.com/office/drawing/2014/main" id="{9A5D9ED1-DFCC-4799-89E2-D118451B98DF}"/>
              </a:ext>
            </a:extLst>
          </p:cNvPr>
          <p:cNvPicPr>
            <a:picLocks noChangeAspect="1"/>
          </p:cNvPicPr>
          <p:nvPr/>
        </p:nvPicPr>
        <p:blipFill>
          <a:blip r:embed="rId4">
            <a:extLst>
              <a:ext uri="{96DAC541-7B7A-43D3-8B79-37D633B846F1}">
                <asvg:svgBlip xmlns:asvg="http://schemas.microsoft.com/office/drawing/2016/SVG/main" r:embed="rId5"/>
              </a:ext>
            </a:extLst>
          </a:blip>
          <a:stretch/>
        </p:blipFill>
        <p:spPr>
          <a:xfrm>
            <a:off x="643339" y="1427660"/>
            <a:ext cx="3551912" cy="3551912"/>
          </a:xfrm>
          <a:prstGeom prst="rect">
            <a:avLst/>
          </a:prstGeom>
          <a:solidFill>
            <a:schemeClr val="accent1"/>
          </a:solidFill>
        </p:spPr>
      </p:pic>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474C-E8C0-468E-A1CB-78A93580D07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B2E8149-5DB2-4F03-A62B-9DC3DEBD7394}"/>
              </a:ext>
            </a:extLst>
          </p:cNvPr>
          <p:cNvSpPr>
            <a:spLocks noGrp="1"/>
          </p:cNvSpPr>
          <p:nvPr>
            <p:ph idx="1"/>
          </p:nvPr>
        </p:nvSpPr>
        <p:spPr/>
        <p:txBody>
          <a:bodyPr>
            <a:normAutofit fontScale="62500" lnSpcReduction="20000"/>
          </a:bodyPr>
          <a:lstStyle/>
          <a:p>
            <a:r>
              <a:rPr lang="en-US" sz="2400" dirty="0"/>
              <a:t>Illustrative Mathematics (2020). </a:t>
            </a:r>
            <a:r>
              <a:rPr lang="en-US" sz="2400" i="1" dirty="0"/>
              <a:t>IM 6-8 math v. III</a:t>
            </a:r>
            <a:r>
              <a:rPr lang="en-US" sz="2400" dirty="0"/>
              <a:t>. Retrieved from: https://curriculum.illustrativemathematics.org</a:t>
            </a:r>
          </a:p>
          <a:p>
            <a:r>
              <a:rPr lang="en-US" sz="2400" dirty="0"/>
              <a:t>Langrall, C. &amp; Swafford, J. (2000). Three balloons for two dollars: Developing proportional reasoning. </a:t>
            </a:r>
            <a:r>
              <a:rPr lang="en-US" sz="2400" i="1" dirty="0"/>
              <a:t>Mathematics Teaching in the Middle School</a:t>
            </a:r>
            <a:r>
              <a:rPr lang="en-US" sz="2400" dirty="0"/>
              <a:t>, </a:t>
            </a:r>
            <a:r>
              <a:rPr lang="en-US" sz="2400" i="1" dirty="0"/>
              <a:t>6</a:t>
            </a:r>
            <a:r>
              <a:rPr lang="en-US" sz="2400" dirty="0"/>
              <a:t>(4), 254-261.</a:t>
            </a:r>
          </a:p>
          <a:p>
            <a:r>
              <a:rPr lang="en-US" sz="2400" dirty="0"/>
              <a:t>Reeves, C. (2006). Putting fun into functions. </a:t>
            </a:r>
            <a:r>
              <a:rPr lang="en-US" sz="2400" i="1" dirty="0"/>
              <a:t>Teaching Children Mathematics, 12</a:t>
            </a:r>
            <a:r>
              <a:rPr lang="en-US" sz="2400" dirty="0"/>
              <a:t>(5)</a:t>
            </a:r>
            <a:r>
              <a:rPr lang="en-US" sz="2400" i="1" dirty="0"/>
              <a:t>, </a:t>
            </a:r>
            <a:r>
              <a:rPr lang="en-US" sz="2400" dirty="0"/>
              <a:t>250-259.</a:t>
            </a:r>
          </a:p>
          <a:p>
            <a:r>
              <a:rPr lang="en-US" sz="2400" dirty="0"/>
              <a:t>Stanford Center for Assessment, Learning, &amp; Equity (SCALE, 2019). </a:t>
            </a:r>
            <a:r>
              <a:rPr lang="en-US" sz="2400" i="1" dirty="0"/>
              <a:t>edTPA secondary mathematics assessment handbook</a:t>
            </a:r>
            <a:r>
              <a:rPr lang="en-US" sz="2400" dirty="0"/>
              <a:t>. Stanford, CA: SCALE 1-51.</a:t>
            </a:r>
          </a:p>
          <a:p>
            <a:r>
              <a:rPr lang="en-US" sz="2400" dirty="0"/>
              <a:t>Sun, K., </a:t>
            </a:r>
            <a:r>
              <a:rPr lang="en-US" sz="2400" dirty="0" err="1"/>
              <a:t>Baldinger,E</a:t>
            </a:r>
            <a:r>
              <a:rPr lang="en-US" sz="2400" dirty="0"/>
              <a:t>., &amp; Humphreys, C. (2018). Number talks: Gateway to sense making. </a:t>
            </a:r>
            <a:r>
              <a:rPr lang="en-US" sz="2400" i="1" dirty="0"/>
              <a:t>Mathematics Teacher,</a:t>
            </a:r>
            <a:r>
              <a:rPr lang="en-US" sz="2400" dirty="0"/>
              <a:t> </a:t>
            </a:r>
            <a:r>
              <a:rPr lang="en-US" sz="2400" i="1" dirty="0"/>
              <a:t>112</a:t>
            </a:r>
            <a:r>
              <a:rPr lang="en-US" sz="2400" dirty="0"/>
              <a:t>(1) 48-54.</a:t>
            </a:r>
          </a:p>
          <a:p>
            <a:r>
              <a:rPr lang="en-US" sz="2400" dirty="0"/>
              <a:t>Watanabe, T. (2015). Visual reasoning tools in action. </a:t>
            </a:r>
            <a:r>
              <a:rPr lang="en-US" sz="2400" i="1" dirty="0"/>
              <a:t>Mathematics Teaching in the Middle School, 21</a:t>
            </a:r>
            <a:r>
              <a:rPr lang="en-US" sz="2400" dirty="0"/>
              <a:t>(3) 152-160.</a:t>
            </a:r>
          </a:p>
          <a:p>
            <a:r>
              <a:rPr lang="en-US" sz="2400" dirty="0"/>
              <a:t>Williams-</a:t>
            </a:r>
            <a:r>
              <a:rPr lang="en-US" sz="2400" dirty="0" err="1"/>
              <a:t>Candek</a:t>
            </a:r>
            <a:r>
              <a:rPr lang="en-US" sz="2400" dirty="0"/>
              <a:t>, M. (2016). All talk and more action. </a:t>
            </a:r>
            <a:r>
              <a:rPr lang="en-US" sz="2400" i="1" dirty="0"/>
              <a:t>Mathematics Teaching in the Middle School</a:t>
            </a:r>
            <a:r>
              <a:rPr lang="en-US" sz="2400" dirty="0"/>
              <a:t>. </a:t>
            </a:r>
            <a:r>
              <a:rPr lang="en-US" sz="2400" i="1" dirty="0"/>
              <a:t>22</a:t>
            </a:r>
            <a:r>
              <a:rPr lang="en-US" sz="2400" dirty="0"/>
              <a:t>(3) 162-170.</a:t>
            </a:r>
          </a:p>
          <a:p>
            <a:endParaRPr lang="en-US" dirty="0"/>
          </a:p>
        </p:txBody>
      </p:sp>
    </p:spTree>
    <p:extLst>
      <p:ext uri="{BB962C8B-B14F-4D97-AF65-F5344CB8AC3E}">
        <p14:creationId xmlns:p14="http://schemas.microsoft.com/office/powerpoint/2010/main" val="194297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A683-E727-4298-B1B0-C1ABAE5D0E9B}"/>
              </a:ext>
            </a:extLst>
          </p:cNvPr>
          <p:cNvSpPr>
            <a:spLocks noGrp="1"/>
          </p:cNvSpPr>
          <p:nvPr>
            <p:ph type="title"/>
          </p:nvPr>
        </p:nvSpPr>
        <p:spPr>
          <a:xfrm>
            <a:off x="1401507" y="1454500"/>
            <a:ext cx="5127263" cy="4939185"/>
          </a:xfrm>
        </p:spPr>
        <p:txBody>
          <a:bodyPr vert="horz" lIns="91440" tIns="45720" rIns="91440" bIns="45720" rtlCol="0" anchor="ctr">
            <a:normAutofit fontScale="90000"/>
          </a:bodyPr>
          <a:lstStyle/>
          <a:p>
            <a:pPr algn="l">
              <a:lnSpc>
                <a:spcPct val="150000"/>
              </a:lnSpc>
            </a:pPr>
            <a:br>
              <a:rPr lang="en-US" sz="6000" dirty="0"/>
            </a:br>
            <a:br>
              <a:rPr lang="en-US" sz="6000" dirty="0"/>
            </a:br>
            <a:br>
              <a:rPr lang="en-US" sz="2800" dirty="0"/>
            </a:br>
            <a:br>
              <a:rPr lang="en-US" sz="2800" dirty="0"/>
            </a:br>
            <a:r>
              <a:rPr lang="en-US" sz="2800" dirty="0"/>
              <a:t>Proportional reasoning is key to the middle school mathematics curriculum (CCSSM, 2010).</a:t>
            </a:r>
            <a:br>
              <a:rPr lang="en-US" sz="2800" dirty="0"/>
            </a:br>
            <a:br>
              <a:rPr lang="en-US" sz="2800" dirty="0"/>
            </a:br>
            <a:r>
              <a:rPr lang="en-US" sz="2800" dirty="0"/>
              <a:t>However, research showed students struggled with proportional reasoning and making senses of multiple representations that foster multiplicative reasoning.</a:t>
            </a:r>
            <a:br>
              <a:rPr lang="en-US" sz="6000" dirty="0"/>
            </a:br>
            <a:br>
              <a:rPr lang="en-US" sz="6000" dirty="0"/>
            </a:br>
            <a:br>
              <a:rPr lang="en-US" sz="6000" dirty="0"/>
            </a:br>
            <a:br>
              <a:rPr lang="en-US" sz="6000" dirty="0"/>
            </a:br>
            <a:endParaRPr lang="en-US" sz="6000" dirty="0"/>
          </a:p>
        </p:txBody>
      </p:sp>
      <p:sp>
        <p:nvSpPr>
          <p:cNvPr id="8" name="Rectangle 7">
            <a:extLst>
              <a:ext uri="{FF2B5EF4-FFF2-40B4-BE49-F238E27FC236}">
                <a16:creationId xmlns:a16="http://schemas.microsoft.com/office/drawing/2014/main" id="{4AF66284-D84D-4DA6-B4CD-DE99CE708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5188"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D7342DFD-5FF3-4D14-B946-EE46F4D4F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224" y="0"/>
            <a:ext cx="465377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82AE2C-328C-49C0-B26C-D3809F4D54BE}"/>
              </a:ext>
            </a:extLst>
          </p:cNvPr>
          <p:cNvSpPr txBox="1"/>
          <p:nvPr/>
        </p:nvSpPr>
        <p:spPr>
          <a:xfrm>
            <a:off x="7975158" y="2592125"/>
            <a:ext cx="4023360" cy="984885"/>
          </a:xfrm>
          <a:prstGeom prst="rect">
            <a:avLst/>
          </a:prstGeom>
          <a:noFill/>
        </p:spPr>
        <p:txBody>
          <a:bodyPr wrap="square" rtlCol="0">
            <a:spAutoFit/>
          </a:bodyPr>
          <a:lstStyle/>
          <a:p>
            <a:endParaRPr lang="en-US" dirty="0"/>
          </a:p>
          <a:p>
            <a:pPr algn="ctr"/>
            <a:r>
              <a:rPr lang="en-US" sz="4000" dirty="0"/>
              <a:t>Introduction</a:t>
            </a:r>
            <a:r>
              <a:rPr lang="en-US" dirty="0"/>
              <a:t> </a:t>
            </a:r>
          </a:p>
        </p:txBody>
      </p:sp>
    </p:spTree>
    <p:extLst>
      <p:ext uri="{BB962C8B-B14F-4D97-AF65-F5344CB8AC3E}">
        <p14:creationId xmlns:p14="http://schemas.microsoft.com/office/powerpoint/2010/main" val="407009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122A-64C2-44FE-82B6-1EF642FCC007}"/>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5B220993-450D-4045-80E3-E5BB43CF3720}"/>
              </a:ext>
            </a:extLst>
          </p:cNvPr>
          <p:cNvSpPr>
            <a:spLocks noGrp="1"/>
          </p:cNvSpPr>
          <p:nvPr>
            <p:ph idx="1"/>
          </p:nvPr>
        </p:nvSpPr>
        <p:spPr/>
        <p:txBody>
          <a:bodyPr/>
          <a:lstStyle/>
          <a:p>
            <a:r>
              <a:rPr lang="en-US" sz="2400" dirty="0"/>
              <a:t>Our challenge was to help students develop proportional reasoning in an online environment. </a:t>
            </a:r>
          </a:p>
          <a:p>
            <a:endParaRPr lang="en-US" sz="2400" dirty="0"/>
          </a:p>
          <a:p>
            <a:pPr marL="36900" indent="0">
              <a:buNone/>
            </a:pPr>
            <a:r>
              <a:rPr lang="en-US" sz="2400" dirty="0"/>
              <a:t>Our research questions were:</a:t>
            </a:r>
          </a:p>
          <a:p>
            <a:pPr marL="742950" indent="-742950">
              <a:buAutoNum type="arabicPeriod"/>
            </a:pPr>
            <a:r>
              <a:rPr lang="en-US" sz="2400" dirty="0"/>
              <a:t>What technique(s) help to foster  online discourse?</a:t>
            </a:r>
          </a:p>
          <a:p>
            <a:pPr marL="742950" indent="-742950">
              <a:buAutoNum type="arabicPeriod"/>
            </a:pPr>
            <a:r>
              <a:rPr lang="en-US" sz="2400" dirty="0"/>
              <a:t>How does students’ proportional reasoning develop during online discourse?</a:t>
            </a:r>
          </a:p>
          <a:p>
            <a:pPr marL="36900" indent="0">
              <a:buNone/>
            </a:pPr>
            <a:endParaRPr lang="en-US" dirty="0"/>
          </a:p>
        </p:txBody>
      </p:sp>
      <p:pic>
        <p:nvPicPr>
          <p:cNvPr id="5" name="Picture 2">
            <a:extLst>
              <a:ext uri="{FF2B5EF4-FFF2-40B4-BE49-F238E27FC236}">
                <a16:creationId xmlns:a16="http://schemas.microsoft.com/office/drawing/2014/main" id="{D39CCB2F-A74D-4118-B581-A49B95D65F5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078" r="20183" b="14169"/>
          <a:stretch/>
        </p:blipFill>
        <p:spPr bwMode="auto">
          <a:xfrm>
            <a:off x="11231161" y="17358498"/>
            <a:ext cx="3065939" cy="185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9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B428-C54D-48BD-848E-FF7E6B43A329}"/>
              </a:ext>
            </a:extLst>
          </p:cNvPr>
          <p:cNvSpPr>
            <a:spLocks noGrp="1"/>
          </p:cNvSpPr>
          <p:nvPr>
            <p:ph type="title"/>
          </p:nvPr>
        </p:nvSpPr>
        <p:spPr/>
        <p:txBody>
          <a:bodyPr/>
          <a:lstStyle/>
          <a:p>
            <a:r>
              <a:rPr lang="en-US" dirty="0"/>
              <a:t>Participants and Procedures</a:t>
            </a:r>
          </a:p>
        </p:txBody>
      </p:sp>
      <p:sp>
        <p:nvSpPr>
          <p:cNvPr id="3" name="Content Placeholder 2">
            <a:extLst>
              <a:ext uri="{FF2B5EF4-FFF2-40B4-BE49-F238E27FC236}">
                <a16:creationId xmlns:a16="http://schemas.microsoft.com/office/drawing/2014/main" id="{776DEF9B-C90D-480A-9734-9D33F1731203}"/>
              </a:ext>
            </a:extLst>
          </p:cNvPr>
          <p:cNvSpPr>
            <a:spLocks noGrp="1"/>
          </p:cNvSpPr>
          <p:nvPr>
            <p:ph idx="1"/>
          </p:nvPr>
        </p:nvSpPr>
        <p:spPr/>
        <p:txBody>
          <a:bodyPr/>
          <a:lstStyle/>
          <a:p>
            <a:r>
              <a:rPr lang="en-US" sz="2400" dirty="0"/>
              <a:t>We had 4 students who just finished 7</a:t>
            </a:r>
            <a:r>
              <a:rPr lang="en-US" sz="2400" baseline="30000" dirty="0"/>
              <a:t>th</a:t>
            </a:r>
            <a:r>
              <a:rPr lang="en-US" sz="2400" dirty="0"/>
              <a:t> grade. Their pseudonyms are Steve, Olivia, Mike, and Maya. </a:t>
            </a:r>
          </a:p>
          <a:p>
            <a:endParaRPr lang="en-US" sz="2400" dirty="0"/>
          </a:p>
          <a:p>
            <a:r>
              <a:rPr lang="en-US" sz="2400" dirty="0"/>
              <a:t>All students participated in our seven 1- hour sessions and pre- and post-interviews.</a:t>
            </a:r>
          </a:p>
          <a:p>
            <a:endParaRPr lang="en-US" dirty="0"/>
          </a:p>
        </p:txBody>
      </p:sp>
    </p:spTree>
    <p:extLst>
      <p:ext uri="{BB962C8B-B14F-4D97-AF65-F5344CB8AC3E}">
        <p14:creationId xmlns:p14="http://schemas.microsoft.com/office/powerpoint/2010/main" val="133324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913795" y="609600"/>
            <a:ext cx="10353762" cy="1257300"/>
          </a:xfrm>
        </p:spPr>
        <p:txBody>
          <a:bodyPr>
            <a:normAutofit/>
          </a:bodyPr>
          <a:lstStyle/>
          <a:p>
            <a:r>
              <a:rPr lang="en-US" b="1" dirty="0">
                <a:solidFill>
                  <a:schemeClr val="accent2">
                    <a:lumMod val="60000"/>
                    <a:lumOff val="40000"/>
                  </a:schemeClr>
                </a:solidFill>
              </a:rPr>
              <a:t>Instructional Cycle</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688919601"/>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07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305D-AA31-4871-B7FD-F93442BD171A}"/>
              </a:ext>
            </a:extLst>
          </p:cNvPr>
          <p:cNvSpPr>
            <a:spLocks noGrp="1"/>
          </p:cNvSpPr>
          <p:nvPr>
            <p:ph type="title"/>
          </p:nvPr>
        </p:nvSpPr>
        <p:spPr/>
        <p:txBody>
          <a:bodyPr/>
          <a:lstStyle/>
          <a:p>
            <a:r>
              <a:rPr lang="en-US" dirty="0"/>
              <a:t>Online Discourse Techniques</a:t>
            </a:r>
          </a:p>
        </p:txBody>
      </p:sp>
      <p:sp>
        <p:nvSpPr>
          <p:cNvPr id="3" name="Content Placeholder 2">
            <a:extLst>
              <a:ext uri="{FF2B5EF4-FFF2-40B4-BE49-F238E27FC236}">
                <a16:creationId xmlns:a16="http://schemas.microsoft.com/office/drawing/2014/main" id="{EEFC5306-4822-4CFE-A60A-25F0D0B7DC76}"/>
              </a:ext>
            </a:extLst>
          </p:cNvPr>
          <p:cNvSpPr>
            <a:spLocks noGrp="1"/>
          </p:cNvSpPr>
          <p:nvPr>
            <p:ph idx="1"/>
          </p:nvPr>
        </p:nvSpPr>
        <p:spPr/>
        <p:txBody>
          <a:bodyPr>
            <a:normAutofit fontScale="70000" lnSpcReduction="20000"/>
          </a:bodyPr>
          <a:lstStyle/>
          <a:p>
            <a:pPr algn="l" rtl="0" fontAlgn="base">
              <a:buFont typeface="Arial" panose="020B0604020202020204" pitchFamily="34" charset="0"/>
              <a:buChar char="•"/>
            </a:pPr>
            <a:r>
              <a:rPr lang="en-US" b="1" i="1" u="none" strike="noStrike" dirty="0">
                <a:solidFill>
                  <a:srgbClr val="CEDBE6"/>
                </a:solidFill>
                <a:effectLst/>
                <a:latin typeface="Arial Nova" panose="020B0504020202020204" pitchFamily="34" charset="0"/>
              </a:rPr>
              <a:t>Breakout rooms: </a:t>
            </a:r>
            <a:r>
              <a:rPr lang="en-US" b="0" i="0" u="none" strike="noStrike" dirty="0">
                <a:solidFill>
                  <a:srgbClr val="CEDBE6"/>
                </a:solidFill>
                <a:effectLst/>
                <a:latin typeface="Arial Nova" panose="020B0504020202020204" pitchFamily="34" charset="0"/>
              </a:rPr>
              <a:t>This Zoom feature allowed us to pair students. It was especially helpful for Maya and Mike, who were reluctant to participate in whole-group discussions. </a:t>
            </a:r>
            <a:r>
              <a:rPr lang="en-US" b="0" i="0" dirty="0">
                <a:solidFill>
                  <a:srgbClr val="FFFFFF"/>
                </a:solidFill>
                <a:effectLst/>
                <a:latin typeface="Arial Nova" panose="020B0504020202020204" pitchFamily="34" charset="0"/>
              </a:rPr>
              <a:t>​</a:t>
            </a:r>
            <a:endParaRPr lang="en-US"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1" i="1" u="none" strike="noStrike" dirty="0">
                <a:solidFill>
                  <a:srgbClr val="CEDBE6"/>
                </a:solidFill>
                <a:effectLst/>
                <a:latin typeface="Arial Nova" panose="020B0504020202020204" pitchFamily="34" charset="0"/>
              </a:rPr>
              <a:t>Notice and Wonder: </a:t>
            </a:r>
            <a:r>
              <a:rPr lang="en-US" b="0" i="0" u="none" strike="noStrike" dirty="0">
                <a:solidFill>
                  <a:srgbClr val="CEDBE6"/>
                </a:solidFill>
                <a:effectLst/>
                <a:latin typeface="Arial Nova" panose="020B0504020202020204" pitchFamily="34" charset="0"/>
              </a:rPr>
              <a:t>This routine allows for all students to think deeply about the context, while providing their thoughts on the content before we further explore. Before asking students to solve problems, we occasionally asked, "What do you notice?" and "What do you wonder?" about the problem and/or context. </a:t>
            </a:r>
            <a:r>
              <a:rPr lang="en-US" b="0" i="0" dirty="0">
                <a:solidFill>
                  <a:srgbClr val="FFFFFF"/>
                </a:solidFill>
                <a:effectLst/>
                <a:latin typeface="Arial Nova" panose="020B0504020202020204" pitchFamily="34" charset="0"/>
              </a:rPr>
              <a:t>​</a:t>
            </a:r>
            <a:endParaRPr lang="en-US"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1" i="1" u="none" strike="noStrike" dirty="0">
                <a:solidFill>
                  <a:srgbClr val="CEDBE6"/>
                </a:solidFill>
                <a:effectLst/>
                <a:latin typeface="Arial Nova" panose="020B0504020202020204" pitchFamily="34" charset="0"/>
              </a:rPr>
              <a:t>Silent thumbs ups: </a:t>
            </a:r>
            <a:r>
              <a:rPr lang="en-US" b="0" i="0" u="none" strike="noStrike" dirty="0">
                <a:solidFill>
                  <a:srgbClr val="CEDBE6"/>
                </a:solidFill>
                <a:effectLst/>
                <a:latin typeface="Arial Nova" panose="020B0504020202020204" pitchFamily="34" charset="0"/>
              </a:rPr>
              <a:t>This technique has students raise their thumb quietly when they agree with what the instructor has said or they have an answer. This fostered student responsiveness and active listening. </a:t>
            </a:r>
            <a:r>
              <a:rPr lang="en-US" b="0" i="0" dirty="0">
                <a:solidFill>
                  <a:srgbClr val="FFFFFF"/>
                </a:solidFill>
                <a:effectLst/>
                <a:latin typeface="Arial Nova" panose="020B0504020202020204" pitchFamily="34" charset="0"/>
              </a:rPr>
              <a:t>​</a:t>
            </a:r>
            <a:endParaRPr lang="en-US"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1" i="1" u="none" strike="noStrike" dirty="0">
                <a:solidFill>
                  <a:srgbClr val="CEDBE6"/>
                </a:solidFill>
                <a:effectLst/>
                <a:latin typeface="Arial Nova" panose="020B0504020202020204" pitchFamily="34" charset="0"/>
              </a:rPr>
              <a:t>Prompting student-student interaction: </a:t>
            </a:r>
            <a:r>
              <a:rPr lang="en-US" b="0" i="0" u="none" strike="noStrike" dirty="0">
                <a:solidFill>
                  <a:srgbClr val="CEDBE6"/>
                </a:solidFill>
                <a:effectLst/>
                <a:latin typeface="Arial Nova" panose="020B0504020202020204" pitchFamily="34" charset="0"/>
              </a:rPr>
              <a:t>This routine had students to respond or paraphrase other student responses. This helped students develop reasoning and communication skills.  </a:t>
            </a:r>
            <a:r>
              <a:rPr lang="en-US" b="0" i="0" dirty="0">
                <a:solidFill>
                  <a:srgbClr val="FFFFFF"/>
                </a:solidFill>
                <a:effectLst/>
                <a:latin typeface="Arial Nova" panose="020B0504020202020204" pitchFamily="34" charset="0"/>
              </a:rPr>
              <a:t>​</a:t>
            </a:r>
            <a:endParaRPr lang="en-US"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1" i="1" u="none" strike="noStrike" dirty="0">
                <a:solidFill>
                  <a:srgbClr val="CEDBE6"/>
                </a:solidFill>
                <a:effectLst/>
                <a:latin typeface="Arial Nova" panose="020B0504020202020204" pitchFamily="34" charset="0"/>
              </a:rPr>
              <a:t>Chat box: </a:t>
            </a:r>
            <a:r>
              <a:rPr lang="en-US" b="0" i="0" u="none" strike="noStrike" dirty="0">
                <a:solidFill>
                  <a:srgbClr val="CEDBE6"/>
                </a:solidFill>
                <a:effectLst/>
                <a:latin typeface="Arial Nova" panose="020B0504020202020204" pitchFamily="34" charset="0"/>
              </a:rPr>
              <a:t>This feature allowed us to receive questions and/or answers from students via chat. This provided students with a more discreet way to communicate their responses, and it provided an undisturbed space for students to think.</a:t>
            </a:r>
            <a:r>
              <a:rPr lang="en-US" b="0" i="0" dirty="0">
                <a:solidFill>
                  <a:srgbClr val="FFFFFF"/>
                </a:solidFill>
                <a:effectLst/>
                <a:latin typeface="Arial Nova" panose="020B0504020202020204" pitchFamily="34" charset="0"/>
              </a:rPr>
              <a:t>​</a:t>
            </a:r>
            <a:endParaRPr lang="en-US" b="0" i="0" dirty="0">
              <a:solidFill>
                <a:srgbClr val="FFFFFF"/>
              </a:solidFill>
              <a:effectLst/>
              <a:latin typeface="Arial" panose="020B0604020202020204" pitchFamily="34" charset="0"/>
            </a:endParaRPr>
          </a:p>
          <a:p>
            <a:pPr marL="36900" indent="0" algn="l" rtl="0" fontAlgn="base">
              <a:buNone/>
            </a:pPr>
            <a:r>
              <a:rPr lang="en-US" b="0" i="0" dirty="0">
                <a:solidFill>
                  <a:srgbClr val="FFFFFF"/>
                </a:solidFill>
                <a:effectLst/>
                <a:latin typeface="Arial Nova" panose="020B0504020202020204" pitchFamily="34" charset="0"/>
              </a:rPr>
              <a:t>​</a:t>
            </a:r>
            <a:endParaRPr lang="en-US" b="0" i="0" dirty="0">
              <a:solidFill>
                <a:srgbClr val="FFFFFF"/>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82755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3658B31-10A3-43C8-B6B9-FB92C9DDA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69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C682-F6CF-471A-82DE-34955EA9A5D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77AFDFD-6E98-41C2-B12A-0659AE1F96B6}"/>
              </a:ext>
            </a:extLst>
          </p:cNvPr>
          <p:cNvSpPr>
            <a:spLocks noGrp="1"/>
          </p:cNvSpPr>
          <p:nvPr>
            <p:ph idx="1"/>
          </p:nvPr>
        </p:nvSpPr>
        <p:spPr/>
        <p:txBody>
          <a:bodyPr>
            <a:normAutofit/>
          </a:bodyPr>
          <a:lstStyle/>
          <a:p>
            <a:r>
              <a:rPr lang="en-US" sz="2400" dirty="0"/>
              <a:t>We found it was difficult for students to use multiplicative reasoning in certain contexts. We chose activities that developed proportional reasoning as  students investigated graphs and equations and then, revised them to fit the capabilities and interests of our students. </a:t>
            </a:r>
          </a:p>
          <a:p>
            <a:r>
              <a:rPr lang="en-US" sz="2400" dirty="0"/>
              <a:t>We also recommend that others teaching online, employ techniques such as breakout rooms and private chats to enhance and deepen the learning process for students.</a:t>
            </a:r>
          </a:p>
        </p:txBody>
      </p:sp>
    </p:spTree>
    <p:extLst>
      <p:ext uri="{BB962C8B-B14F-4D97-AF65-F5344CB8AC3E}">
        <p14:creationId xmlns:p14="http://schemas.microsoft.com/office/powerpoint/2010/main" val="43290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4608E264-926B-434A-8D58-87ACA185D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63436-8742-4220-99C7-41DDC0DA77DE}"/>
              </a:ext>
            </a:extLst>
          </p:cNvPr>
          <p:cNvSpPr>
            <a:spLocks noGrp="1"/>
          </p:cNvSpPr>
          <p:nvPr>
            <p:ph type="title"/>
          </p:nvPr>
        </p:nvSpPr>
        <p:spPr>
          <a:xfrm>
            <a:off x="5279472" y="609600"/>
            <a:ext cx="5844759" cy="970450"/>
          </a:xfrm>
        </p:spPr>
        <p:txBody>
          <a:bodyPr>
            <a:normAutofit/>
          </a:bodyPr>
          <a:lstStyle/>
          <a:p>
            <a:r>
              <a:rPr lang="en-US" b="1"/>
              <a:t>Acknowledgments</a:t>
            </a:r>
          </a:p>
        </p:txBody>
      </p:sp>
      <p:pic>
        <p:nvPicPr>
          <p:cNvPr id="15" name="Picture 14">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2A3B72B9-3DC3-42F4-AE64-04FC5B53F095}"/>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0778" r="11025"/>
          <a:stretch/>
        </p:blipFill>
        <p:spPr>
          <a:xfrm>
            <a:off x="632815" y="643465"/>
            <a:ext cx="4003193" cy="5103372"/>
          </a:xfrm>
          <a:prstGeom prst="rect">
            <a:avLst/>
          </a:prstGeom>
        </p:spPr>
      </p:pic>
      <p:sp>
        <p:nvSpPr>
          <p:cNvPr id="3" name="Content Placeholder 2">
            <a:extLst>
              <a:ext uri="{FF2B5EF4-FFF2-40B4-BE49-F238E27FC236}">
                <a16:creationId xmlns:a16="http://schemas.microsoft.com/office/drawing/2014/main" id="{67562CC4-2AC4-4F51-AB6C-03928EE0F0A6}"/>
              </a:ext>
            </a:extLst>
          </p:cNvPr>
          <p:cNvSpPr>
            <a:spLocks noGrp="1"/>
          </p:cNvSpPr>
          <p:nvPr>
            <p:ph idx="1"/>
          </p:nvPr>
        </p:nvSpPr>
        <p:spPr>
          <a:xfrm>
            <a:off x="5279472" y="1828801"/>
            <a:ext cx="5844760" cy="3866048"/>
          </a:xfrm>
        </p:spPr>
        <p:txBody>
          <a:bodyPr anchor="ctr">
            <a:normAutofit/>
          </a:bodyPr>
          <a:lstStyle/>
          <a:p>
            <a:pPr marL="36900" indent="0">
              <a:buNone/>
            </a:pPr>
            <a:endParaRPr lang="en-US" dirty="0"/>
          </a:p>
          <a:p>
            <a:pPr marL="36900" indent="0" algn="ctr">
              <a:buNone/>
            </a:pPr>
            <a:endParaRPr lang="en-US" b="1" dirty="0">
              <a:solidFill>
                <a:schemeClr val="accent6">
                  <a:lumMod val="60000"/>
                  <a:lumOff val="40000"/>
                </a:schemeClr>
              </a:solidFill>
            </a:endParaRPr>
          </a:p>
          <a:p>
            <a:pPr marL="36900" indent="0" algn="ctr">
              <a:buNone/>
            </a:pPr>
            <a:r>
              <a:rPr lang="en-US" b="1" dirty="0">
                <a:solidFill>
                  <a:schemeClr val="accent6">
                    <a:lumMod val="60000"/>
                    <a:lumOff val="40000"/>
                  </a:schemeClr>
                </a:solidFill>
              </a:rPr>
              <a:t>We would like to thank our mentors, (Dr. Bergner &amp; Dr. Groth), and student </a:t>
            </a:r>
            <a:r>
              <a:rPr lang="en-US" b="1" dirty="0" err="1">
                <a:solidFill>
                  <a:schemeClr val="accent6">
                    <a:lumMod val="60000"/>
                    <a:lumOff val="40000"/>
                  </a:schemeClr>
                </a:solidFill>
              </a:rPr>
              <a:t>participants.This</a:t>
            </a:r>
            <a:r>
              <a:rPr lang="en-US" b="1" dirty="0">
                <a:solidFill>
                  <a:schemeClr val="accent6">
                    <a:lumMod val="60000"/>
                    <a:lumOff val="40000"/>
                  </a:schemeClr>
                </a:solidFill>
              </a:rPr>
              <a:t> research project would not have been successful without you!</a:t>
            </a:r>
          </a:p>
        </p:txBody>
      </p:sp>
      <p:sp>
        <p:nvSpPr>
          <p:cNvPr id="8" name="TextBox 7">
            <a:extLst>
              <a:ext uri="{FF2B5EF4-FFF2-40B4-BE49-F238E27FC236}">
                <a16:creationId xmlns:a16="http://schemas.microsoft.com/office/drawing/2014/main" id="{5D0BFE1A-F03C-4AEC-91B2-9B65FD394A15}"/>
              </a:ext>
            </a:extLst>
          </p:cNvPr>
          <p:cNvSpPr txBox="1"/>
          <p:nvPr/>
        </p:nvSpPr>
        <p:spPr>
          <a:xfrm>
            <a:off x="2231184" y="5546782"/>
            <a:ext cx="24048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emotools.com/contents/articulos-y-blogs/ines-skotnickaresena-del-libro-el-pinguino-y-el-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525418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2.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Nova</vt:lpstr>
      <vt:lpstr>Arial Nova Light</vt:lpstr>
      <vt:lpstr>Wingdings 2</vt:lpstr>
      <vt:lpstr>SlateVTI</vt:lpstr>
      <vt:lpstr>Supporting Online Discourse through Proportional Relationships</vt:lpstr>
      <vt:lpstr>    Proportional reasoning is key to the middle school mathematics curriculum (CCSSM, 2010).  However, research showed students struggled with proportional reasoning and making senses of multiple representations that foster multiplicative reasoning.    </vt:lpstr>
      <vt:lpstr>Purpose</vt:lpstr>
      <vt:lpstr>Participants and Procedures</vt:lpstr>
      <vt:lpstr>Instructional Cycle</vt:lpstr>
      <vt:lpstr>Online Discourse Techniques</vt:lpstr>
      <vt:lpstr>PowerPoint Presentation</vt:lpstr>
      <vt:lpstr>Conclusion</vt:lpstr>
      <vt:lpstr>Acknowledgments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Online Discourse through Proportional Relationships</dc:title>
  <dc:creator>LaTier Evans</dc:creator>
  <cp:lastModifiedBy> </cp:lastModifiedBy>
  <cp:revision>4</cp:revision>
  <dcterms:created xsi:type="dcterms:W3CDTF">2020-08-13T21:52:50Z</dcterms:created>
  <dcterms:modified xsi:type="dcterms:W3CDTF">2020-09-03T20:55:48Z</dcterms:modified>
</cp:coreProperties>
</file>