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1"/>
  </p:notesMasterIdLst>
  <p:handoutMasterIdLst>
    <p:handoutMasterId r:id="rId22"/>
  </p:handoutMasterIdLst>
  <p:sldIdLst>
    <p:sldId id="258" r:id="rId3"/>
    <p:sldId id="260" r:id="rId4"/>
    <p:sldId id="261" r:id="rId5"/>
    <p:sldId id="265" r:id="rId6"/>
    <p:sldId id="266" r:id="rId7"/>
    <p:sldId id="268" r:id="rId8"/>
    <p:sldId id="270" r:id="rId9"/>
    <p:sldId id="269" r:id="rId10"/>
    <p:sldId id="271" r:id="rId11"/>
    <p:sldId id="272" r:id="rId12"/>
    <p:sldId id="273" r:id="rId13"/>
    <p:sldId id="274" r:id="rId14"/>
    <p:sldId id="275" r:id="rId15"/>
    <p:sldId id="276" r:id="rId16"/>
    <p:sldId id="277" r:id="rId17"/>
    <p:sldId id="278" r:id="rId18"/>
    <p:sldId id="281"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6" autoAdjust="0"/>
    <p:restoredTop sz="94660"/>
  </p:normalViewPr>
  <p:slideViewPr>
    <p:cSldViewPr snapToGrid="0">
      <p:cViewPr>
        <p:scale>
          <a:sx n="81" d="100"/>
          <a:sy n="81" d="100"/>
        </p:scale>
        <p:origin x="-330" y="-3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CB539-E67E-4B58-87AF-E826EA37AD0C}"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702CA7BC-817A-469A-8CF1-1222A7373544}">
      <dgm:prSet phldrT="[Text]" custT="1"/>
      <dgm:spPr/>
      <dgm:t>
        <a:bodyPr/>
        <a:lstStyle/>
        <a:p>
          <a:r>
            <a:rPr lang="en-US" sz="2400" dirty="0"/>
            <a:t>Conceptual Understanding</a:t>
          </a:r>
        </a:p>
        <a:p>
          <a:r>
            <a:rPr lang="en-US" sz="2300" dirty="0"/>
            <a:t>Integrated and functional grasp of mathematical ideas</a:t>
          </a:r>
          <a:endParaRPr lang="en-US" sz="2400" dirty="0"/>
        </a:p>
      </dgm:t>
    </dgm:pt>
    <dgm:pt modelId="{DAB751F5-30D4-4652-A9F9-B8981284AA04}" type="parTrans" cxnId="{D561024F-53E2-4B05-9272-7E54F8C58A10}">
      <dgm:prSet/>
      <dgm:spPr/>
      <dgm:t>
        <a:bodyPr/>
        <a:lstStyle/>
        <a:p>
          <a:endParaRPr lang="en-US"/>
        </a:p>
      </dgm:t>
    </dgm:pt>
    <dgm:pt modelId="{DAE41061-3CE5-4473-B13E-99FF7C7B9C7D}" type="sibTrans" cxnId="{D561024F-53E2-4B05-9272-7E54F8C58A10}">
      <dgm:prSet/>
      <dgm:spPr/>
      <dgm:t>
        <a:bodyPr/>
        <a:lstStyle/>
        <a:p>
          <a:endParaRPr lang="en-US"/>
        </a:p>
      </dgm:t>
    </dgm:pt>
    <dgm:pt modelId="{9A7A2D86-A099-4239-9132-1776D7651081}">
      <dgm:prSet phldrT="[Text]" custT="1"/>
      <dgm:spPr/>
      <dgm:t>
        <a:bodyPr/>
        <a:lstStyle/>
        <a:p>
          <a:r>
            <a:rPr lang="en-US" sz="2400" dirty="0"/>
            <a:t>Procedural Fluency</a:t>
          </a:r>
        </a:p>
        <a:p>
          <a:r>
            <a:rPr lang="en-US" sz="2300" dirty="0"/>
            <a:t>Skill in carrying out procedures flexibly and accurately</a:t>
          </a:r>
          <a:endParaRPr lang="en-US" sz="2400" dirty="0"/>
        </a:p>
      </dgm:t>
    </dgm:pt>
    <dgm:pt modelId="{9A25993F-6056-49D0-B6B4-F2663E5B0B68}" type="parTrans" cxnId="{D02BC0B0-3BCB-462C-B9F5-483E7BDBCD25}">
      <dgm:prSet/>
      <dgm:spPr/>
      <dgm:t>
        <a:bodyPr/>
        <a:lstStyle/>
        <a:p>
          <a:endParaRPr lang="en-US"/>
        </a:p>
      </dgm:t>
    </dgm:pt>
    <dgm:pt modelId="{C90B0481-74C6-4FD9-8243-4F8F7622F3CA}" type="sibTrans" cxnId="{D02BC0B0-3BCB-462C-B9F5-483E7BDBCD25}">
      <dgm:prSet/>
      <dgm:spPr/>
      <dgm:t>
        <a:bodyPr/>
        <a:lstStyle/>
        <a:p>
          <a:endParaRPr lang="en-US"/>
        </a:p>
      </dgm:t>
    </dgm:pt>
    <dgm:pt modelId="{FECB9E80-C216-43D9-A531-CAF8ACABF901}">
      <dgm:prSet phldrT="[Text]" custT="1"/>
      <dgm:spPr/>
      <dgm:t>
        <a:bodyPr/>
        <a:lstStyle/>
        <a:p>
          <a:r>
            <a:rPr lang="en-US" sz="2400" dirty="0"/>
            <a:t>Strategic Competence</a:t>
          </a:r>
        </a:p>
        <a:p>
          <a:r>
            <a:rPr lang="en-US" sz="2300" dirty="0"/>
            <a:t>Ability to formulate, represent, and solve mathematical problems</a:t>
          </a:r>
          <a:endParaRPr lang="en-US" sz="2400" dirty="0"/>
        </a:p>
      </dgm:t>
    </dgm:pt>
    <dgm:pt modelId="{1D280A0D-2337-4BED-8AA0-B259FDE350D7}" type="parTrans" cxnId="{531FBC26-ED99-4318-88E3-74E4F2E45B36}">
      <dgm:prSet/>
      <dgm:spPr/>
      <dgm:t>
        <a:bodyPr/>
        <a:lstStyle/>
        <a:p>
          <a:endParaRPr lang="en-US"/>
        </a:p>
      </dgm:t>
    </dgm:pt>
    <dgm:pt modelId="{3E000313-8D97-49A4-AD0E-98034B0515C4}" type="sibTrans" cxnId="{531FBC26-ED99-4318-88E3-74E4F2E45B36}">
      <dgm:prSet/>
      <dgm:spPr/>
      <dgm:t>
        <a:bodyPr/>
        <a:lstStyle/>
        <a:p>
          <a:endParaRPr lang="en-US"/>
        </a:p>
      </dgm:t>
    </dgm:pt>
    <dgm:pt modelId="{DE3BD8E7-E74F-4721-8822-8BEF5B167F7D}">
      <dgm:prSet custT="1"/>
      <dgm:spPr/>
      <dgm:t>
        <a:bodyPr/>
        <a:lstStyle/>
        <a:p>
          <a:r>
            <a:rPr lang="en-US" sz="2400" dirty="0"/>
            <a:t>Productive disposition</a:t>
          </a:r>
        </a:p>
        <a:p>
          <a:r>
            <a:rPr lang="en-US" sz="2300" dirty="0"/>
            <a:t>Habitual inclination to see mathematics as sensible and useful</a:t>
          </a:r>
        </a:p>
      </dgm:t>
    </dgm:pt>
    <dgm:pt modelId="{C7FA280F-3BE0-4162-B310-850EB507AE49}" type="sibTrans" cxnId="{8E541E45-E382-495E-AD03-FF050F7D31EE}">
      <dgm:prSet/>
      <dgm:spPr/>
      <dgm:t>
        <a:bodyPr/>
        <a:lstStyle/>
        <a:p>
          <a:endParaRPr lang="en-US"/>
        </a:p>
      </dgm:t>
    </dgm:pt>
    <dgm:pt modelId="{B2D9E669-4C13-41ED-97A8-536C9FD7ED2F}" type="parTrans" cxnId="{8E541E45-E382-495E-AD03-FF050F7D31EE}">
      <dgm:prSet/>
      <dgm:spPr/>
      <dgm:t>
        <a:bodyPr/>
        <a:lstStyle/>
        <a:p>
          <a:endParaRPr lang="en-US"/>
        </a:p>
      </dgm:t>
    </dgm:pt>
    <dgm:pt modelId="{58269A62-CC75-4AFD-91AE-03961166CB47}">
      <dgm:prSet custT="1"/>
      <dgm:spPr/>
      <dgm:t>
        <a:bodyPr/>
        <a:lstStyle/>
        <a:p>
          <a:pPr algn="l"/>
          <a:endParaRPr lang="en-US" sz="2400" dirty="0"/>
        </a:p>
        <a:p>
          <a:pPr algn="ctr"/>
          <a:endParaRPr lang="en-US" sz="2400" dirty="0"/>
        </a:p>
        <a:p>
          <a:pPr algn="ctr"/>
          <a:r>
            <a:rPr lang="en-US" sz="2400" dirty="0"/>
            <a:t>Adaptive Reasoning</a:t>
          </a:r>
        </a:p>
        <a:p>
          <a:pPr algn="ctr"/>
          <a:r>
            <a:rPr lang="en-US" sz="2300" dirty="0"/>
            <a:t>Capacity for logical thought, reflection, explanation, and justification</a:t>
          </a:r>
        </a:p>
        <a:p>
          <a:pPr algn="l"/>
          <a:endParaRPr lang="en-US" sz="2400" dirty="0"/>
        </a:p>
        <a:p>
          <a:pPr algn="l"/>
          <a:endParaRPr lang="en-US" sz="2400" dirty="0"/>
        </a:p>
      </dgm:t>
    </dgm:pt>
    <dgm:pt modelId="{7BADBD60-723B-4ED4-BE85-A74CA7FA2460}" type="sibTrans" cxnId="{77A384BB-1E44-472D-AF63-798610EFB10F}">
      <dgm:prSet/>
      <dgm:spPr/>
      <dgm:t>
        <a:bodyPr/>
        <a:lstStyle/>
        <a:p>
          <a:endParaRPr lang="en-US"/>
        </a:p>
      </dgm:t>
    </dgm:pt>
    <dgm:pt modelId="{E96A7BF2-44E1-4D2E-A347-2FA009144A8E}" type="parTrans" cxnId="{77A384BB-1E44-472D-AF63-798610EFB10F}">
      <dgm:prSet/>
      <dgm:spPr/>
      <dgm:t>
        <a:bodyPr/>
        <a:lstStyle/>
        <a:p>
          <a:endParaRPr lang="en-US"/>
        </a:p>
      </dgm:t>
    </dgm:pt>
    <dgm:pt modelId="{7F86383D-8B01-4C34-8E65-8604F8F9AE8A}" type="pres">
      <dgm:prSet presAssocID="{8C9CB539-E67E-4B58-87AF-E826EA37AD0C}" presName="Name0" presStyleCnt="0">
        <dgm:presLayoutVars>
          <dgm:dir/>
          <dgm:resizeHandles val="exact"/>
        </dgm:presLayoutVars>
      </dgm:prSet>
      <dgm:spPr/>
      <dgm:t>
        <a:bodyPr/>
        <a:lstStyle/>
        <a:p>
          <a:endParaRPr lang="en-US"/>
        </a:p>
      </dgm:t>
    </dgm:pt>
    <dgm:pt modelId="{83CB4310-EC43-4928-B12D-925A4EAE7B67}" type="pres">
      <dgm:prSet presAssocID="{702CA7BC-817A-469A-8CF1-1222A7373544}" presName="node" presStyleLbl="node1" presStyleIdx="0" presStyleCnt="5">
        <dgm:presLayoutVars>
          <dgm:bulletEnabled val="1"/>
        </dgm:presLayoutVars>
      </dgm:prSet>
      <dgm:spPr/>
      <dgm:t>
        <a:bodyPr/>
        <a:lstStyle/>
        <a:p>
          <a:endParaRPr lang="en-US"/>
        </a:p>
      </dgm:t>
    </dgm:pt>
    <dgm:pt modelId="{B44A85B5-0196-4895-B929-9C625CC5138D}" type="pres">
      <dgm:prSet presAssocID="{DAE41061-3CE5-4473-B13E-99FF7C7B9C7D}" presName="sibTrans" presStyleCnt="0"/>
      <dgm:spPr/>
    </dgm:pt>
    <dgm:pt modelId="{476FED23-B6EA-4C15-AF33-6767060954DC}" type="pres">
      <dgm:prSet presAssocID="{9A7A2D86-A099-4239-9132-1776D7651081}" presName="node" presStyleLbl="node1" presStyleIdx="1" presStyleCnt="5">
        <dgm:presLayoutVars>
          <dgm:bulletEnabled val="1"/>
        </dgm:presLayoutVars>
      </dgm:prSet>
      <dgm:spPr/>
      <dgm:t>
        <a:bodyPr/>
        <a:lstStyle/>
        <a:p>
          <a:endParaRPr lang="en-US"/>
        </a:p>
      </dgm:t>
    </dgm:pt>
    <dgm:pt modelId="{39C030B4-294A-4934-A894-C86CC04538A9}" type="pres">
      <dgm:prSet presAssocID="{C90B0481-74C6-4FD9-8243-4F8F7622F3CA}" presName="sibTrans" presStyleCnt="0"/>
      <dgm:spPr/>
    </dgm:pt>
    <dgm:pt modelId="{F60A4B30-F44B-4C49-99FB-6332679A8D27}" type="pres">
      <dgm:prSet presAssocID="{FECB9E80-C216-43D9-A531-CAF8ACABF901}" presName="node" presStyleLbl="node1" presStyleIdx="2" presStyleCnt="5" custLinFactNeighborX="-8938" custLinFactNeighborY="-1308">
        <dgm:presLayoutVars>
          <dgm:bulletEnabled val="1"/>
        </dgm:presLayoutVars>
      </dgm:prSet>
      <dgm:spPr/>
      <dgm:t>
        <a:bodyPr/>
        <a:lstStyle/>
        <a:p>
          <a:endParaRPr lang="en-US"/>
        </a:p>
      </dgm:t>
    </dgm:pt>
    <dgm:pt modelId="{4035DCBB-79D3-442B-A774-3B7775F6CE36}" type="pres">
      <dgm:prSet presAssocID="{3E000313-8D97-49A4-AD0E-98034B0515C4}" presName="sibTrans" presStyleCnt="0"/>
      <dgm:spPr/>
    </dgm:pt>
    <dgm:pt modelId="{FC851E06-E3A3-422B-91EC-EEC4CC88FAE2}" type="pres">
      <dgm:prSet presAssocID="{58269A62-CC75-4AFD-91AE-03961166CB47}" presName="node" presStyleLbl="node1" presStyleIdx="3" presStyleCnt="5">
        <dgm:presLayoutVars>
          <dgm:bulletEnabled val="1"/>
        </dgm:presLayoutVars>
      </dgm:prSet>
      <dgm:spPr/>
      <dgm:t>
        <a:bodyPr/>
        <a:lstStyle/>
        <a:p>
          <a:endParaRPr lang="en-US"/>
        </a:p>
      </dgm:t>
    </dgm:pt>
    <dgm:pt modelId="{BAC74920-63A9-4F9F-AC7E-15A30265305E}" type="pres">
      <dgm:prSet presAssocID="{7BADBD60-723B-4ED4-BE85-A74CA7FA2460}" presName="sibTrans" presStyleCnt="0"/>
      <dgm:spPr/>
    </dgm:pt>
    <dgm:pt modelId="{0F4CD1BB-6B61-4F5F-8636-A93F73BCC345}" type="pres">
      <dgm:prSet presAssocID="{DE3BD8E7-E74F-4721-8822-8BEF5B167F7D}" presName="node" presStyleLbl="node1" presStyleIdx="4" presStyleCnt="5">
        <dgm:presLayoutVars>
          <dgm:bulletEnabled val="1"/>
        </dgm:presLayoutVars>
      </dgm:prSet>
      <dgm:spPr/>
      <dgm:t>
        <a:bodyPr/>
        <a:lstStyle/>
        <a:p>
          <a:endParaRPr lang="en-US"/>
        </a:p>
      </dgm:t>
    </dgm:pt>
  </dgm:ptLst>
  <dgm:cxnLst>
    <dgm:cxn modelId="{79E7F73F-1ABF-4578-BE30-3AB333687742}" type="presOf" srcId="{702CA7BC-817A-469A-8CF1-1222A7373544}" destId="{83CB4310-EC43-4928-B12D-925A4EAE7B67}" srcOrd="0" destOrd="0" presId="urn:microsoft.com/office/officeart/2005/8/layout/hList6"/>
    <dgm:cxn modelId="{77A384BB-1E44-472D-AF63-798610EFB10F}" srcId="{8C9CB539-E67E-4B58-87AF-E826EA37AD0C}" destId="{58269A62-CC75-4AFD-91AE-03961166CB47}" srcOrd="3" destOrd="0" parTransId="{E96A7BF2-44E1-4D2E-A347-2FA009144A8E}" sibTransId="{7BADBD60-723B-4ED4-BE85-A74CA7FA2460}"/>
    <dgm:cxn modelId="{C8FB8C22-5FD6-4A3C-BD05-1D0611AD896A}" type="presOf" srcId="{8C9CB539-E67E-4B58-87AF-E826EA37AD0C}" destId="{7F86383D-8B01-4C34-8E65-8604F8F9AE8A}" srcOrd="0" destOrd="0" presId="urn:microsoft.com/office/officeart/2005/8/layout/hList6"/>
    <dgm:cxn modelId="{F0700832-3900-45BB-A419-7A1D647F608D}" type="presOf" srcId="{FECB9E80-C216-43D9-A531-CAF8ACABF901}" destId="{F60A4B30-F44B-4C49-99FB-6332679A8D27}" srcOrd="0" destOrd="0" presId="urn:microsoft.com/office/officeart/2005/8/layout/hList6"/>
    <dgm:cxn modelId="{D02BC0B0-3BCB-462C-B9F5-483E7BDBCD25}" srcId="{8C9CB539-E67E-4B58-87AF-E826EA37AD0C}" destId="{9A7A2D86-A099-4239-9132-1776D7651081}" srcOrd="1" destOrd="0" parTransId="{9A25993F-6056-49D0-B6B4-F2663E5B0B68}" sibTransId="{C90B0481-74C6-4FD9-8243-4F8F7622F3CA}"/>
    <dgm:cxn modelId="{B48FCA37-8A7F-4D46-B571-ED3F976B5E95}" type="presOf" srcId="{58269A62-CC75-4AFD-91AE-03961166CB47}" destId="{FC851E06-E3A3-422B-91EC-EEC4CC88FAE2}" srcOrd="0" destOrd="0" presId="urn:microsoft.com/office/officeart/2005/8/layout/hList6"/>
    <dgm:cxn modelId="{8E541E45-E382-495E-AD03-FF050F7D31EE}" srcId="{8C9CB539-E67E-4B58-87AF-E826EA37AD0C}" destId="{DE3BD8E7-E74F-4721-8822-8BEF5B167F7D}" srcOrd="4" destOrd="0" parTransId="{B2D9E669-4C13-41ED-97A8-536C9FD7ED2F}" sibTransId="{C7FA280F-3BE0-4162-B310-850EB507AE49}"/>
    <dgm:cxn modelId="{5F415364-D368-417E-8DF1-5132DFD2C3EE}" type="presOf" srcId="{DE3BD8E7-E74F-4721-8822-8BEF5B167F7D}" destId="{0F4CD1BB-6B61-4F5F-8636-A93F73BCC345}" srcOrd="0" destOrd="0" presId="urn:microsoft.com/office/officeart/2005/8/layout/hList6"/>
    <dgm:cxn modelId="{531FBC26-ED99-4318-88E3-74E4F2E45B36}" srcId="{8C9CB539-E67E-4B58-87AF-E826EA37AD0C}" destId="{FECB9E80-C216-43D9-A531-CAF8ACABF901}" srcOrd="2" destOrd="0" parTransId="{1D280A0D-2337-4BED-8AA0-B259FDE350D7}" sibTransId="{3E000313-8D97-49A4-AD0E-98034B0515C4}"/>
    <dgm:cxn modelId="{D561024F-53E2-4B05-9272-7E54F8C58A10}" srcId="{8C9CB539-E67E-4B58-87AF-E826EA37AD0C}" destId="{702CA7BC-817A-469A-8CF1-1222A7373544}" srcOrd="0" destOrd="0" parTransId="{DAB751F5-30D4-4652-A9F9-B8981284AA04}" sibTransId="{DAE41061-3CE5-4473-B13E-99FF7C7B9C7D}"/>
    <dgm:cxn modelId="{EAC4569D-A6F4-4AEF-822A-D9337AAD79B9}" type="presOf" srcId="{9A7A2D86-A099-4239-9132-1776D7651081}" destId="{476FED23-B6EA-4C15-AF33-6767060954DC}" srcOrd="0" destOrd="0" presId="urn:microsoft.com/office/officeart/2005/8/layout/hList6"/>
    <dgm:cxn modelId="{641D0D81-6C98-4C3E-9ACA-0FC48C2A7CBC}" type="presParOf" srcId="{7F86383D-8B01-4C34-8E65-8604F8F9AE8A}" destId="{83CB4310-EC43-4928-B12D-925A4EAE7B67}" srcOrd="0" destOrd="0" presId="urn:microsoft.com/office/officeart/2005/8/layout/hList6"/>
    <dgm:cxn modelId="{B1C38F5E-3B0B-4118-8104-99D49E803C69}" type="presParOf" srcId="{7F86383D-8B01-4C34-8E65-8604F8F9AE8A}" destId="{B44A85B5-0196-4895-B929-9C625CC5138D}" srcOrd="1" destOrd="0" presId="urn:microsoft.com/office/officeart/2005/8/layout/hList6"/>
    <dgm:cxn modelId="{38FBC57E-0965-4BD9-AED6-C0360910387A}" type="presParOf" srcId="{7F86383D-8B01-4C34-8E65-8604F8F9AE8A}" destId="{476FED23-B6EA-4C15-AF33-6767060954DC}" srcOrd="2" destOrd="0" presId="urn:microsoft.com/office/officeart/2005/8/layout/hList6"/>
    <dgm:cxn modelId="{D863E89A-EC2F-495B-A20A-55456E5069E1}" type="presParOf" srcId="{7F86383D-8B01-4C34-8E65-8604F8F9AE8A}" destId="{39C030B4-294A-4934-A894-C86CC04538A9}" srcOrd="3" destOrd="0" presId="urn:microsoft.com/office/officeart/2005/8/layout/hList6"/>
    <dgm:cxn modelId="{C632CD42-B8FC-4B7D-AD10-81A9F56B27D6}" type="presParOf" srcId="{7F86383D-8B01-4C34-8E65-8604F8F9AE8A}" destId="{F60A4B30-F44B-4C49-99FB-6332679A8D27}" srcOrd="4" destOrd="0" presId="urn:microsoft.com/office/officeart/2005/8/layout/hList6"/>
    <dgm:cxn modelId="{FC910BB3-91A9-4CF9-91F1-CD769F99CE4F}" type="presParOf" srcId="{7F86383D-8B01-4C34-8E65-8604F8F9AE8A}" destId="{4035DCBB-79D3-442B-A774-3B7775F6CE36}" srcOrd="5" destOrd="0" presId="urn:microsoft.com/office/officeart/2005/8/layout/hList6"/>
    <dgm:cxn modelId="{FDA9E00D-EA00-43D1-9944-4FEF77261D8B}" type="presParOf" srcId="{7F86383D-8B01-4C34-8E65-8604F8F9AE8A}" destId="{FC851E06-E3A3-422B-91EC-EEC4CC88FAE2}" srcOrd="6" destOrd="0" presId="urn:microsoft.com/office/officeart/2005/8/layout/hList6"/>
    <dgm:cxn modelId="{C1B5FE01-1439-4902-A39D-42E593DC1B3A}" type="presParOf" srcId="{7F86383D-8B01-4C34-8E65-8604F8F9AE8A}" destId="{BAC74920-63A9-4F9F-AC7E-15A30265305E}" srcOrd="7" destOrd="0" presId="urn:microsoft.com/office/officeart/2005/8/layout/hList6"/>
    <dgm:cxn modelId="{A485EAD4-D575-4927-BD2F-219D37E1C419}" type="presParOf" srcId="{7F86383D-8B01-4C34-8E65-8604F8F9AE8A}" destId="{0F4CD1BB-6B61-4F5F-8636-A93F73BCC345}"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B4310-EC43-4928-B12D-925A4EAE7B67}">
      <dsp:nvSpPr>
        <dsp:cNvPr id="0" name=""/>
        <dsp:cNvSpPr/>
      </dsp:nvSpPr>
      <dsp:spPr>
        <a:xfrm rot="16200000">
          <a:off x="-1269794" y="1276000"/>
          <a:ext cx="4729539" cy="2177539"/>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kern="1200" dirty="0"/>
            <a:t>Conceptual Understanding</a:t>
          </a:r>
        </a:p>
        <a:p>
          <a:pPr lvl="0" algn="ctr" defTabSz="1066800">
            <a:lnSpc>
              <a:spcPct val="90000"/>
            </a:lnSpc>
            <a:spcBef>
              <a:spcPct val="0"/>
            </a:spcBef>
            <a:spcAft>
              <a:spcPct val="35000"/>
            </a:spcAft>
          </a:pPr>
          <a:r>
            <a:rPr lang="en-US" sz="2300" kern="1200" dirty="0"/>
            <a:t>Integrated and functional grasp of mathematical ideas</a:t>
          </a:r>
          <a:endParaRPr lang="en-US" sz="2400" kern="1200" dirty="0"/>
        </a:p>
      </dsp:txBody>
      <dsp:txXfrm rot="5400000">
        <a:off x="6206" y="945908"/>
        <a:ext cx="2177539" cy="2837723"/>
      </dsp:txXfrm>
    </dsp:sp>
    <dsp:sp modelId="{476FED23-B6EA-4C15-AF33-6767060954DC}">
      <dsp:nvSpPr>
        <dsp:cNvPr id="0" name=""/>
        <dsp:cNvSpPr/>
      </dsp:nvSpPr>
      <dsp:spPr>
        <a:xfrm rot="16200000">
          <a:off x="1071060" y="1276000"/>
          <a:ext cx="4729539" cy="2177539"/>
        </a:xfrm>
        <a:prstGeom prst="flowChartManualOperation">
          <a:avLst/>
        </a:prstGeom>
        <a:solidFill>
          <a:schemeClr val="accent4">
            <a:hueOff val="-1476806"/>
            <a:satOff val="-940"/>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kern="1200" dirty="0"/>
            <a:t>Procedural Fluency</a:t>
          </a:r>
        </a:p>
        <a:p>
          <a:pPr lvl="0" algn="ctr" defTabSz="1066800">
            <a:lnSpc>
              <a:spcPct val="90000"/>
            </a:lnSpc>
            <a:spcBef>
              <a:spcPct val="0"/>
            </a:spcBef>
            <a:spcAft>
              <a:spcPct val="35000"/>
            </a:spcAft>
          </a:pPr>
          <a:r>
            <a:rPr lang="en-US" sz="2300" kern="1200" dirty="0"/>
            <a:t>Skill in carrying out procedures flexibly and accurately</a:t>
          </a:r>
          <a:endParaRPr lang="en-US" sz="2400" kern="1200" dirty="0"/>
        </a:p>
      </dsp:txBody>
      <dsp:txXfrm rot="5400000">
        <a:off x="2347060" y="945908"/>
        <a:ext cx="2177539" cy="2837723"/>
      </dsp:txXfrm>
    </dsp:sp>
    <dsp:sp modelId="{F60A4B30-F44B-4C49-99FB-6332679A8D27}">
      <dsp:nvSpPr>
        <dsp:cNvPr id="0" name=""/>
        <dsp:cNvSpPr/>
      </dsp:nvSpPr>
      <dsp:spPr>
        <a:xfrm rot="16200000">
          <a:off x="3397318" y="1276000"/>
          <a:ext cx="4729539" cy="2177539"/>
        </a:xfrm>
        <a:prstGeom prst="flowChartManualOperation">
          <a:avLst/>
        </a:prstGeom>
        <a:solidFill>
          <a:schemeClr val="accent4">
            <a:hueOff val="-2953613"/>
            <a:satOff val="-1879"/>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kern="1200" dirty="0"/>
            <a:t>Strategic Competence</a:t>
          </a:r>
        </a:p>
        <a:p>
          <a:pPr lvl="0" algn="ctr" defTabSz="1066800">
            <a:lnSpc>
              <a:spcPct val="90000"/>
            </a:lnSpc>
            <a:spcBef>
              <a:spcPct val="0"/>
            </a:spcBef>
            <a:spcAft>
              <a:spcPct val="35000"/>
            </a:spcAft>
          </a:pPr>
          <a:r>
            <a:rPr lang="en-US" sz="2300" kern="1200" dirty="0"/>
            <a:t>Ability to formulate, represent, and solve mathematical problems</a:t>
          </a:r>
          <a:endParaRPr lang="en-US" sz="2400" kern="1200" dirty="0"/>
        </a:p>
      </dsp:txBody>
      <dsp:txXfrm rot="5400000">
        <a:off x="4673318" y="945908"/>
        <a:ext cx="2177539" cy="2837723"/>
      </dsp:txXfrm>
    </dsp:sp>
    <dsp:sp modelId="{FC851E06-E3A3-422B-91EC-EEC4CC88FAE2}">
      <dsp:nvSpPr>
        <dsp:cNvPr id="0" name=""/>
        <dsp:cNvSpPr/>
      </dsp:nvSpPr>
      <dsp:spPr>
        <a:xfrm rot="16200000">
          <a:off x="5752771" y="1276000"/>
          <a:ext cx="4729539" cy="2177539"/>
        </a:xfrm>
        <a:prstGeom prst="flowChartManualOperation">
          <a:avLst/>
        </a:prstGeom>
        <a:solidFill>
          <a:schemeClr val="accent4">
            <a:hueOff val="-4430419"/>
            <a:satOff val="-2819"/>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l" defTabSz="1066800">
            <a:lnSpc>
              <a:spcPct val="90000"/>
            </a:lnSpc>
            <a:spcBef>
              <a:spcPct val="0"/>
            </a:spcBef>
            <a:spcAft>
              <a:spcPct val="35000"/>
            </a:spcAft>
          </a:pPr>
          <a:endParaRPr lang="en-US" sz="2400" kern="1200" dirty="0"/>
        </a:p>
        <a:p>
          <a:pPr lvl="0" algn="ctr" defTabSz="1066800">
            <a:lnSpc>
              <a:spcPct val="90000"/>
            </a:lnSpc>
            <a:spcBef>
              <a:spcPct val="0"/>
            </a:spcBef>
            <a:spcAft>
              <a:spcPct val="35000"/>
            </a:spcAft>
          </a:pPr>
          <a:endParaRPr lang="en-US" sz="2400" kern="1200" dirty="0"/>
        </a:p>
        <a:p>
          <a:pPr lvl="0" algn="ctr" defTabSz="1066800">
            <a:lnSpc>
              <a:spcPct val="90000"/>
            </a:lnSpc>
            <a:spcBef>
              <a:spcPct val="0"/>
            </a:spcBef>
            <a:spcAft>
              <a:spcPct val="35000"/>
            </a:spcAft>
          </a:pPr>
          <a:r>
            <a:rPr lang="en-US" sz="2400" kern="1200" dirty="0"/>
            <a:t>Adaptive Reasoning</a:t>
          </a:r>
        </a:p>
        <a:p>
          <a:pPr lvl="0" algn="ctr" defTabSz="1066800">
            <a:lnSpc>
              <a:spcPct val="90000"/>
            </a:lnSpc>
            <a:spcBef>
              <a:spcPct val="0"/>
            </a:spcBef>
            <a:spcAft>
              <a:spcPct val="35000"/>
            </a:spcAft>
          </a:pPr>
          <a:r>
            <a:rPr lang="en-US" sz="2300" kern="1200" dirty="0"/>
            <a:t>Capacity for logical thought, reflection, explanation, and justification</a:t>
          </a:r>
        </a:p>
        <a:p>
          <a:pPr lvl="0" algn="l" defTabSz="1066800">
            <a:lnSpc>
              <a:spcPct val="90000"/>
            </a:lnSpc>
            <a:spcBef>
              <a:spcPct val="0"/>
            </a:spcBef>
            <a:spcAft>
              <a:spcPct val="35000"/>
            </a:spcAft>
          </a:pPr>
          <a:endParaRPr lang="en-US" sz="2400" kern="1200" dirty="0"/>
        </a:p>
        <a:p>
          <a:pPr lvl="0" algn="l" defTabSz="1066800">
            <a:lnSpc>
              <a:spcPct val="90000"/>
            </a:lnSpc>
            <a:spcBef>
              <a:spcPct val="0"/>
            </a:spcBef>
            <a:spcAft>
              <a:spcPct val="35000"/>
            </a:spcAft>
          </a:pPr>
          <a:endParaRPr lang="en-US" sz="2400" kern="1200" dirty="0"/>
        </a:p>
      </dsp:txBody>
      <dsp:txXfrm rot="5400000">
        <a:off x="7028771" y="945908"/>
        <a:ext cx="2177539" cy="2837723"/>
      </dsp:txXfrm>
    </dsp:sp>
    <dsp:sp modelId="{0F4CD1BB-6B61-4F5F-8636-A93F73BCC345}">
      <dsp:nvSpPr>
        <dsp:cNvPr id="0" name=""/>
        <dsp:cNvSpPr/>
      </dsp:nvSpPr>
      <dsp:spPr>
        <a:xfrm rot="16200000">
          <a:off x="8093626" y="1276000"/>
          <a:ext cx="4729539" cy="2177539"/>
        </a:xfrm>
        <a:prstGeom prst="flowChartManualOperation">
          <a:avLst/>
        </a:prstGeom>
        <a:solidFill>
          <a:schemeClr val="accent4">
            <a:hueOff val="-5907226"/>
            <a:satOff val="-3759"/>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kern="1200" dirty="0"/>
            <a:t>Productive disposition</a:t>
          </a:r>
        </a:p>
        <a:p>
          <a:pPr lvl="0" algn="ctr" defTabSz="1066800">
            <a:lnSpc>
              <a:spcPct val="90000"/>
            </a:lnSpc>
            <a:spcBef>
              <a:spcPct val="0"/>
            </a:spcBef>
            <a:spcAft>
              <a:spcPct val="35000"/>
            </a:spcAft>
          </a:pPr>
          <a:r>
            <a:rPr lang="en-US" sz="2300" kern="1200" dirty="0"/>
            <a:t>Habitual inclination to see mathematics as sensible and useful</a:t>
          </a:r>
        </a:p>
      </dsp:txBody>
      <dsp:txXfrm rot="5400000">
        <a:off x="9369626" y="945908"/>
        <a:ext cx="2177539" cy="283772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8/11/2016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8/11/2016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t>8/11/2016</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8/11/2016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8/11/2016</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8/11/2016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t>8/11/2016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8/11/2016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8/11/2016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8/11/2016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8/11/2016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8/11/2016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8/11/2016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8/11/2016</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orestandard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t>A Path Toward Multiplicative Reasoning with Understanding</a:t>
            </a:r>
          </a:p>
        </p:txBody>
      </p:sp>
      <p:sp>
        <p:nvSpPr>
          <p:cNvPr id="3" name="Subtitle 2"/>
          <p:cNvSpPr>
            <a:spLocks noGrp="1"/>
          </p:cNvSpPr>
          <p:nvPr>
            <p:ph type="subTitle" idx="1"/>
          </p:nvPr>
        </p:nvSpPr>
        <p:spPr/>
        <p:txBody>
          <a:bodyPr/>
          <a:lstStyle/>
          <a:p>
            <a:pPr algn="ctr"/>
            <a:r>
              <a:rPr lang="en-US" dirty="0"/>
              <a:t>Researchers: Caitlin Cody and Julia </a:t>
            </a:r>
            <a:r>
              <a:rPr lang="en-US" dirty="0" err="1"/>
              <a:t>Pendola</a:t>
            </a:r>
            <a:endParaRPr lang="en-US" dirty="0"/>
          </a:p>
          <a:p>
            <a:pPr algn="ctr"/>
            <a:r>
              <a:rPr lang="en-US" dirty="0"/>
              <a:t>Mentor: Jennifer Bergner</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Assessment Results cont.</a:t>
            </a:r>
          </a:p>
        </p:txBody>
      </p:sp>
      <p:sp>
        <p:nvSpPr>
          <p:cNvPr id="3" name="Content Placeholder 2"/>
          <p:cNvSpPr>
            <a:spLocks noGrp="1"/>
          </p:cNvSpPr>
          <p:nvPr>
            <p:ph idx="1"/>
          </p:nvPr>
        </p:nvSpPr>
        <p:spPr/>
        <p:txBody>
          <a:bodyPr/>
          <a:lstStyle/>
          <a:p>
            <a:r>
              <a:rPr lang="en-US" sz="2400" dirty="0"/>
              <a:t>Initial use of visual diagrams: </a:t>
            </a:r>
          </a:p>
          <a:p>
            <a:pPr lvl="1"/>
            <a:r>
              <a:rPr lang="en-US" sz="2400" dirty="0"/>
              <a:t>Minimal use </a:t>
            </a:r>
          </a:p>
          <a:p>
            <a:pPr lvl="1"/>
            <a:r>
              <a:rPr lang="en-US" sz="2400" dirty="0"/>
              <a:t>Mainly relied on algorithm </a:t>
            </a:r>
          </a:p>
          <a:p>
            <a:pPr lvl="1"/>
            <a:r>
              <a:rPr lang="en-US" sz="2400" dirty="0"/>
              <a:t>Lack of logical visual diagrams</a:t>
            </a:r>
          </a:p>
          <a:p>
            <a:pPr lvl="1"/>
            <a:endParaRPr lang="en-US" dirty="0"/>
          </a:p>
          <a:p>
            <a:pPr marL="457200" lvl="1" indent="0">
              <a:buNone/>
            </a:pPr>
            <a:r>
              <a:rPr lang="en-US" b="1" i="1" dirty="0"/>
              <a:t>Figure 2: Billy’s work </a:t>
            </a:r>
          </a:p>
          <a:p>
            <a:pPr marL="457200" lvl="1" indent="0">
              <a:buNone/>
            </a:pPr>
            <a:endParaRPr lang="en-US" dirty="0"/>
          </a:p>
        </p:txBody>
      </p:sp>
      <p:sp>
        <p:nvSpPr>
          <p:cNvPr id="4" name="TextBox 3"/>
          <p:cNvSpPr txBox="1"/>
          <p:nvPr/>
        </p:nvSpPr>
        <p:spPr>
          <a:xfrm>
            <a:off x="6550700" y="2422940"/>
            <a:ext cx="4856813" cy="1631216"/>
          </a:xfrm>
          <a:prstGeom prst="rect">
            <a:avLst/>
          </a:prstGeom>
          <a:solidFill>
            <a:schemeClr val="accent5">
              <a:lumMod val="60000"/>
              <a:lumOff val="40000"/>
            </a:schemeClr>
          </a:solidFill>
        </p:spPr>
        <p:txBody>
          <a:bodyPr wrap="square" rtlCol="0">
            <a:spAutoFit/>
          </a:bodyPr>
          <a:lstStyle/>
          <a:p>
            <a:r>
              <a:rPr lang="en-US" sz="2000" dirty="0">
                <a:solidFill>
                  <a:schemeClr val="tx2"/>
                </a:solidFill>
              </a:rPr>
              <a:t>During a class trip to an apple farm, a group of students picked 2,436. They packed them into 6 boxes to take to the local food bank. If each box held the same number of apples, how many apples were in each box?</a:t>
            </a:r>
          </a:p>
        </p:txBody>
      </p:sp>
      <p:pic>
        <p:nvPicPr>
          <p:cNvPr id="5" name="Picture 4"/>
          <p:cNvPicPr>
            <a:picLocks noChangeAspect="1"/>
          </p:cNvPicPr>
          <p:nvPr/>
        </p:nvPicPr>
        <p:blipFill>
          <a:blip r:embed="rId2"/>
          <a:stretch>
            <a:fillRect/>
          </a:stretch>
        </p:blipFill>
        <p:spPr>
          <a:xfrm>
            <a:off x="127513" y="4637612"/>
            <a:ext cx="2305294" cy="1901643"/>
          </a:xfrm>
          <a:prstGeom prst="rect">
            <a:avLst/>
          </a:prstGeom>
        </p:spPr>
      </p:pic>
      <p:pic>
        <p:nvPicPr>
          <p:cNvPr id="6" name="Picture 5"/>
          <p:cNvPicPr>
            <a:picLocks noChangeAspect="1"/>
          </p:cNvPicPr>
          <p:nvPr/>
        </p:nvPicPr>
        <p:blipFill>
          <a:blip r:embed="rId3"/>
          <a:stretch>
            <a:fillRect/>
          </a:stretch>
        </p:blipFill>
        <p:spPr>
          <a:xfrm>
            <a:off x="2867767" y="4637612"/>
            <a:ext cx="2062845" cy="1961945"/>
          </a:xfrm>
          <a:prstGeom prst="rect">
            <a:avLst/>
          </a:prstGeom>
        </p:spPr>
      </p:pic>
      <p:pic>
        <p:nvPicPr>
          <p:cNvPr id="7" name="Picture 6"/>
          <p:cNvPicPr>
            <a:picLocks noChangeAspect="1"/>
          </p:cNvPicPr>
          <p:nvPr/>
        </p:nvPicPr>
        <p:blipFill>
          <a:blip r:embed="rId4"/>
          <a:stretch>
            <a:fillRect/>
          </a:stretch>
        </p:blipFill>
        <p:spPr>
          <a:xfrm>
            <a:off x="5293526" y="4626311"/>
            <a:ext cx="3910433" cy="2122806"/>
          </a:xfrm>
          <a:prstGeom prst="rect">
            <a:avLst/>
          </a:prstGeom>
        </p:spPr>
      </p:pic>
    </p:spTree>
    <p:extLst>
      <p:ext uri="{BB962C8B-B14F-4D97-AF65-F5344CB8AC3E}">
        <p14:creationId xmlns:p14="http://schemas.microsoft.com/office/powerpoint/2010/main" val="95287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Assessment Results cont.</a:t>
            </a:r>
          </a:p>
        </p:txBody>
      </p:sp>
      <p:sp>
        <p:nvSpPr>
          <p:cNvPr id="3" name="Content Placeholder 2"/>
          <p:cNvSpPr>
            <a:spLocks noGrp="1"/>
          </p:cNvSpPr>
          <p:nvPr>
            <p:ph idx="1"/>
          </p:nvPr>
        </p:nvSpPr>
        <p:spPr>
          <a:xfrm>
            <a:off x="692382" y="2039430"/>
            <a:ext cx="9628632" cy="3986213"/>
          </a:xfrm>
        </p:spPr>
        <p:txBody>
          <a:bodyPr>
            <a:normAutofit/>
          </a:bodyPr>
          <a:lstStyle/>
          <a:p>
            <a:r>
              <a:rPr lang="en-US" sz="2400" dirty="0"/>
              <a:t>Initial attempts at multiplicative comparisons: </a:t>
            </a:r>
          </a:p>
          <a:p>
            <a:pPr lvl="1"/>
            <a:r>
              <a:rPr lang="en-US" sz="2400" dirty="0"/>
              <a:t>3/4 students lacked strategic competence</a:t>
            </a:r>
          </a:p>
          <a:p>
            <a:pPr lvl="1"/>
            <a:r>
              <a:rPr lang="en-US" sz="2400" dirty="0"/>
              <a:t>Students tried to compute the given statement</a:t>
            </a:r>
          </a:p>
        </p:txBody>
      </p:sp>
      <p:pic>
        <p:nvPicPr>
          <p:cNvPr id="4" name="Picture 3"/>
          <p:cNvPicPr>
            <a:picLocks noChangeAspect="1"/>
          </p:cNvPicPr>
          <p:nvPr/>
        </p:nvPicPr>
        <p:blipFill>
          <a:blip r:embed="rId2"/>
          <a:stretch>
            <a:fillRect/>
          </a:stretch>
        </p:blipFill>
        <p:spPr>
          <a:xfrm>
            <a:off x="692382" y="4788342"/>
            <a:ext cx="1885307" cy="1782131"/>
          </a:xfrm>
          <a:prstGeom prst="rect">
            <a:avLst/>
          </a:prstGeom>
        </p:spPr>
      </p:pic>
      <p:sp>
        <p:nvSpPr>
          <p:cNvPr id="5" name="Rectangle 4"/>
          <p:cNvSpPr/>
          <p:nvPr/>
        </p:nvSpPr>
        <p:spPr>
          <a:xfrm>
            <a:off x="446762" y="4419010"/>
            <a:ext cx="2376548" cy="369332"/>
          </a:xfrm>
          <a:prstGeom prst="rect">
            <a:avLst/>
          </a:prstGeom>
        </p:spPr>
        <p:txBody>
          <a:bodyPr wrap="none">
            <a:spAutoFit/>
          </a:bodyPr>
          <a:lstStyle/>
          <a:p>
            <a:r>
              <a:rPr lang="en-US" b="1" i="1" dirty="0"/>
              <a:t>Figure 3: Jordan’s work</a:t>
            </a:r>
          </a:p>
        </p:txBody>
      </p:sp>
      <p:pic>
        <p:nvPicPr>
          <p:cNvPr id="6" name="Picture 5"/>
          <p:cNvPicPr>
            <a:picLocks noChangeAspect="1"/>
          </p:cNvPicPr>
          <p:nvPr/>
        </p:nvPicPr>
        <p:blipFill>
          <a:blip r:embed="rId3"/>
          <a:stretch>
            <a:fillRect/>
          </a:stretch>
        </p:blipFill>
        <p:spPr>
          <a:xfrm>
            <a:off x="4062817" y="4788342"/>
            <a:ext cx="1933248" cy="1855607"/>
          </a:xfrm>
          <a:prstGeom prst="rect">
            <a:avLst/>
          </a:prstGeom>
        </p:spPr>
      </p:pic>
      <p:sp>
        <p:nvSpPr>
          <p:cNvPr id="7" name="Rectangle 6"/>
          <p:cNvSpPr/>
          <p:nvPr/>
        </p:nvSpPr>
        <p:spPr>
          <a:xfrm>
            <a:off x="3882107" y="4394831"/>
            <a:ext cx="2336986" cy="369332"/>
          </a:xfrm>
          <a:prstGeom prst="rect">
            <a:avLst/>
          </a:prstGeom>
        </p:spPr>
        <p:txBody>
          <a:bodyPr wrap="none">
            <a:spAutoFit/>
          </a:bodyPr>
          <a:lstStyle/>
          <a:p>
            <a:r>
              <a:rPr lang="en-US" b="1" i="1" dirty="0"/>
              <a:t>Figure 4: Jackie’s Work</a:t>
            </a:r>
          </a:p>
        </p:txBody>
      </p:sp>
      <p:pic>
        <p:nvPicPr>
          <p:cNvPr id="8" name="Picture 7"/>
          <p:cNvPicPr>
            <a:picLocks noChangeAspect="1"/>
          </p:cNvPicPr>
          <p:nvPr/>
        </p:nvPicPr>
        <p:blipFill>
          <a:blip r:embed="rId4"/>
          <a:stretch>
            <a:fillRect/>
          </a:stretch>
        </p:blipFill>
        <p:spPr>
          <a:xfrm>
            <a:off x="7235572" y="4764163"/>
            <a:ext cx="1653595" cy="1917080"/>
          </a:xfrm>
          <a:prstGeom prst="rect">
            <a:avLst/>
          </a:prstGeom>
        </p:spPr>
      </p:pic>
      <p:sp>
        <p:nvSpPr>
          <p:cNvPr id="9" name="Rectangle 8"/>
          <p:cNvSpPr/>
          <p:nvPr/>
        </p:nvSpPr>
        <p:spPr>
          <a:xfrm>
            <a:off x="6952770" y="4419010"/>
            <a:ext cx="2219197" cy="369332"/>
          </a:xfrm>
          <a:prstGeom prst="rect">
            <a:avLst/>
          </a:prstGeom>
        </p:spPr>
        <p:txBody>
          <a:bodyPr wrap="none">
            <a:spAutoFit/>
          </a:bodyPr>
          <a:lstStyle/>
          <a:p>
            <a:r>
              <a:rPr lang="en-US" b="1" i="1" dirty="0"/>
              <a:t>Figure 5: Billy’s work </a:t>
            </a:r>
          </a:p>
        </p:txBody>
      </p:sp>
      <p:sp>
        <p:nvSpPr>
          <p:cNvPr id="10" name="TextBox 9"/>
          <p:cNvSpPr txBox="1"/>
          <p:nvPr/>
        </p:nvSpPr>
        <p:spPr>
          <a:xfrm>
            <a:off x="3318142" y="3801705"/>
            <a:ext cx="3917430" cy="461665"/>
          </a:xfrm>
          <a:prstGeom prst="rect">
            <a:avLst/>
          </a:prstGeom>
          <a:solidFill>
            <a:schemeClr val="accent4">
              <a:lumMod val="60000"/>
              <a:lumOff val="40000"/>
            </a:schemeClr>
          </a:solidFill>
        </p:spPr>
        <p:txBody>
          <a:bodyPr wrap="square" rtlCol="0">
            <a:spAutoFit/>
          </a:bodyPr>
          <a:lstStyle/>
          <a:p>
            <a:r>
              <a:rPr lang="en-US" sz="2400" dirty="0"/>
              <a:t>161 is 7 times as many as 23</a:t>
            </a:r>
          </a:p>
        </p:txBody>
      </p:sp>
    </p:spTree>
    <p:extLst>
      <p:ext uri="{BB962C8B-B14F-4D97-AF65-F5344CB8AC3E}">
        <p14:creationId xmlns:p14="http://schemas.microsoft.com/office/powerpoint/2010/main" val="151523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Partial quotients algorithm: Physical context connected to numbers</a:t>
            </a:r>
          </a:p>
        </p:txBody>
      </p:sp>
      <p:sp>
        <p:nvSpPr>
          <p:cNvPr id="3" name="Content Placeholder 2"/>
          <p:cNvSpPr>
            <a:spLocks noGrp="1"/>
          </p:cNvSpPr>
          <p:nvPr>
            <p:ph idx="1"/>
          </p:nvPr>
        </p:nvSpPr>
        <p:spPr>
          <a:xfrm>
            <a:off x="0" y="1920161"/>
            <a:ext cx="5344575" cy="4937839"/>
          </a:xfrm>
        </p:spPr>
        <p:txBody>
          <a:bodyPr>
            <a:normAutofit lnSpcReduction="10000"/>
          </a:bodyPr>
          <a:lstStyle/>
          <a:p>
            <a:r>
              <a:rPr lang="en-US" sz="3200" dirty="0"/>
              <a:t>Manipulatives such as </a:t>
            </a:r>
            <a:r>
              <a:rPr lang="en-US" sz="3200" dirty="0" err="1"/>
              <a:t>unifix</a:t>
            </a:r>
            <a:r>
              <a:rPr lang="en-US" sz="3200" dirty="0"/>
              <a:t> cubes were available to students to lead students to a partial quotients algorithm. We connected the physical chunking of manipulatives into groups with the idea of chunking numbers to create a concrete representation of a partial quotient algorithm</a:t>
            </a:r>
            <a:r>
              <a:rPr lang="en-US" sz="2800" dirty="0"/>
              <a:t>. </a:t>
            </a:r>
          </a:p>
        </p:txBody>
      </p:sp>
      <p:sp>
        <p:nvSpPr>
          <p:cNvPr id="4" name="TextBox 3"/>
          <p:cNvSpPr txBox="1"/>
          <p:nvPr/>
        </p:nvSpPr>
        <p:spPr>
          <a:xfrm>
            <a:off x="6094477" y="1920161"/>
            <a:ext cx="6097524" cy="1200329"/>
          </a:xfrm>
          <a:prstGeom prst="rect">
            <a:avLst/>
          </a:prstGeom>
          <a:solidFill>
            <a:schemeClr val="accent3">
              <a:lumMod val="40000"/>
              <a:lumOff val="60000"/>
            </a:schemeClr>
          </a:solidFill>
        </p:spPr>
        <p:txBody>
          <a:bodyPr wrap="square" rtlCol="0">
            <a:spAutoFit/>
          </a:bodyPr>
          <a:lstStyle/>
          <a:p>
            <a:r>
              <a:rPr lang="en-US" sz="2400" dirty="0"/>
              <a:t>A paperclip company produced 1200 paperclips and wants to package them into bundles of 200. How many bundles can they sell?</a:t>
            </a:r>
          </a:p>
        </p:txBody>
      </p:sp>
      <p:pic>
        <p:nvPicPr>
          <p:cNvPr id="5" name="Picture 4"/>
          <p:cNvPicPr>
            <a:picLocks noChangeAspect="1"/>
          </p:cNvPicPr>
          <p:nvPr/>
        </p:nvPicPr>
        <p:blipFill>
          <a:blip r:embed="rId2"/>
          <a:stretch>
            <a:fillRect/>
          </a:stretch>
        </p:blipFill>
        <p:spPr>
          <a:xfrm>
            <a:off x="6094476" y="3826306"/>
            <a:ext cx="1883827" cy="2676376"/>
          </a:xfrm>
          <a:prstGeom prst="rect">
            <a:avLst/>
          </a:prstGeom>
        </p:spPr>
      </p:pic>
      <p:pic>
        <p:nvPicPr>
          <p:cNvPr id="6" name="Picture 5"/>
          <p:cNvPicPr>
            <a:picLocks noChangeAspect="1"/>
          </p:cNvPicPr>
          <p:nvPr/>
        </p:nvPicPr>
        <p:blipFill>
          <a:blip r:embed="rId3"/>
          <a:stretch>
            <a:fillRect/>
          </a:stretch>
        </p:blipFill>
        <p:spPr>
          <a:xfrm>
            <a:off x="9927251" y="3579396"/>
            <a:ext cx="1963082" cy="3170195"/>
          </a:xfrm>
          <a:prstGeom prst="rect">
            <a:avLst/>
          </a:prstGeom>
        </p:spPr>
      </p:pic>
      <p:sp>
        <p:nvSpPr>
          <p:cNvPr id="7" name="TextBox 6"/>
          <p:cNvSpPr txBox="1"/>
          <p:nvPr/>
        </p:nvSpPr>
        <p:spPr>
          <a:xfrm>
            <a:off x="5344575" y="3461074"/>
            <a:ext cx="1933303" cy="646331"/>
          </a:xfrm>
          <a:prstGeom prst="rect">
            <a:avLst/>
          </a:prstGeom>
          <a:noFill/>
        </p:spPr>
        <p:txBody>
          <a:bodyPr wrap="square" rtlCol="0">
            <a:spAutoFit/>
          </a:bodyPr>
          <a:lstStyle/>
          <a:p>
            <a:r>
              <a:rPr lang="en-US" b="1" i="1" dirty="0"/>
              <a:t>Figure 6: Jordan’s Work</a:t>
            </a:r>
          </a:p>
        </p:txBody>
      </p:sp>
      <p:sp>
        <p:nvSpPr>
          <p:cNvPr id="8" name="TextBox 7"/>
          <p:cNvSpPr txBox="1"/>
          <p:nvPr/>
        </p:nvSpPr>
        <p:spPr>
          <a:xfrm>
            <a:off x="8341567" y="4196980"/>
            <a:ext cx="1866123" cy="646331"/>
          </a:xfrm>
          <a:prstGeom prst="rect">
            <a:avLst/>
          </a:prstGeom>
          <a:noFill/>
        </p:spPr>
        <p:txBody>
          <a:bodyPr wrap="square" rtlCol="0">
            <a:spAutoFit/>
          </a:bodyPr>
          <a:lstStyle/>
          <a:p>
            <a:r>
              <a:rPr lang="en-US" b="1" i="1" dirty="0"/>
              <a:t>Figure 7: Billy’s Work</a:t>
            </a:r>
          </a:p>
        </p:txBody>
      </p:sp>
    </p:spTree>
    <p:extLst>
      <p:ext uri="{BB962C8B-B14F-4D97-AF65-F5344CB8AC3E}">
        <p14:creationId xmlns:p14="http://schemas.microsoft.com/office/powerpoint/2010/main" val="30046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Area model multiplication/division </a:t>
            </a:r>
          </a:p>
        </p:txBody>
      </p:sp>
      <p:sp>
        <p:nvSpPr>
          <p:cNvPr id="3" name="Content Placeholder 2"/>
          <p:cNvSpPr>
            <a:spLocks noGrp="1"/>
          </p:cNvSpPr>
          <p:nvPr>
            <p:ph idx="1"/>
          </p:nvPr>
        </p:nvSpPr>
        <p:spPr>
          <a:xfrm>
            <a:off x="1280160" y="1828456"/>
            <a:ext cx="9628632" cy="3986213"/>
          </a:xfrm>
        </p:spPr>
        <p:txBody>
          <a:bodyPr>
            <a:normAutofit/>
          </a:bodyPr>
          <a:lstStyle/>
          <a:p>
            <a:r>
              <a:rPr lang="en-US" sz="2400" dirty="0"/>
              <a:t>In an effort to foster students' conceptual understanding, we introduced area models. We prompted students to construct arrays using concrete materials. One such problem dealt with planting different crops in different sections of a garden. </a:t>
            </a:r>
          </a:p>
        </p:txBody>
      </p:sp>
      <p:sp>
        <p:nvSpPr>
          <p:cNvPr id="4" name="TextBox 3"/>
          <p:cNvSpPr txBox="1"/>
          <p:nvPr/>
        </p:nvSpPr>
        <p:spPr>
          <a:xfrm>
            <a:off x="0" y="3959590"/>
            <a:ext cx="4982547" cy="2862322"/>
          </a:xfrm>
          <a:prstGeom prst="rect">
            <a:avLst/>
          </a:prstGeom>
          <a:solidFill>
            <a:schemeClr val="accent4">
              <a:lumMod val="60000"/>
              <a:lumOff val="40000"/>
            </a:schemeClr>
          </a:solidFill>
        </p:spPr>
        <p:txBody>
          <a:bodyPr wrap="square" rtlCol="0">
            <a:spAutoFit/>
          </a:bodyPr>
          <a:lstStyle/>
          <a:p>
            <a:r>
              <a:rPr lang="en-US" sz="2000" dirty="0"/>
              <a:t>Harold, the gardener, has a 23 by 11 garden and he wants to plant carrots, beets, onions and corn in it. What are some ways in which Harold can design his garden? Use the starbursts to help Harold organize his garden. </a:t>
            </a:r>
          </a:p>
          <a:p>
            <a:r>
              <a:rPr lang="en-US" sz="2000" dirty="0"/>
              <a:t>Red starburst: Beets</a:t>
            </a:r>
          </a:p>
          <a:p>
            <a:r>
              <a:rPr lang="en-US" sz="2000" dirty="0"/>
              <a:t>Orange starburst: Carrots</a:t>
            </a:r>
          </a:p>
          <a:p>
            <a:r>
              <a:rPr lang="en-US" sz="2000" dirty="0"/>
              <a:t>Yellow starburst: Corn</a:t>
            </a:r>
          </a:p>
          <a:p>
            <a:r>
              <a:rPr lang="en-US" sz="2000" dirty="0"/>
              <a:t>Pink starburst: Onions</a:t>
            </a:r>
          </a:p>
        </p:txBody>
      </p:sp>
      <p:pic>
        <p:nvPicPr>
          <p:cNvPr id="5" name="Picture 4"/>
          <p:cNvPicPr>
            <a:picLocks noChangeAspect="1"/>
          </p:cNvPicPr>
          <p:nvPr/>
        </p:nvPicPr>
        <p:blipFill>
          <a:blip r:embed="rId2"/>
          <a:stretch>
            <a:fillRect/>
          </a:stretch>
        </p:blipFill>
        <p:spPr>
          <a:xfrm>
            <a:off x="6718647" y="3266929"/>
            <a:ext cx="4552733" cy="3514495"/>
          </a:xfrm>
          <a:prstGeom prst="rect">
            <a:avLst/>
          </a:prstGeom>
        </p:spPr>
      </p:pic>
      <p:sp>
        <p:nvSpPr>
          <p:cNvPr id="7" name="TextBox 6"/>
          <p:cNvSpPr txBox="1"/>
          <p:nvPr/>
        </p:nvSpPr>
        <p:spPr>
          <a:xfrm>
            <a:off x="8229600" y="3190569"/>
            <a:ext cx="1138941" cy="409332"/>
          </a:xfrm>
          <a:prstGeom prst="rect">
            <a:avLst/>
          </a:prstGeom>
          <a:solidFill>
            <a:schemeClr val="bg2"/>
          </a:solidFill>
        </p:spPr>
        <p:txBody>
          <a:bodyPr wrap="square" rtlCol="0">
            <a:spAutoFit/>
          </a:bodyPr>
          <a:lstStyle/>
          <a:p>
            <a:endParaRPr lang="en-US" dirty="0"/>
          </a:p>
        </p:txBody>
      </p:sp>
      <p:sp>
        <p:nvSpPr>
          <p:cNvPr id="8" name="TextBox 7"/>
          <p:cNvSpPr txBox="1"/>
          <p:nvPr/>
        </p:nvSpPr>
        <p:spPr>
          <a:xfrm>
            <a:off x="5226426" y="3798912"/>
            <a:ext cx="1736100" cy="646331"/>
          </a:xfrm>
          <a:prstGeom prst="rect">
            <a:avLst/>
          </a:prstGeom>
          <a:noFill/>
        </p:spPr>
        <p:txBody>
          <a:bodyPr wrap="square" rtlCol="0">
            <a:spAutoFit/>
          </a:bodyPr>
          <a:lstStyle/>
          <a:p>
            <a:r>
              <a:rPr lang="en-US" b="1" i="1" dirty="0"/>
              <a:t>Figure 8: Jordan’s Work </a:t>
            </a:r>
          </a:p>
        </p:txBody>
      </p:sp>
    </p:spTree>
    <p:extLst>
      <p:ext uri="{BB962C8B-B14F-4D97-AF65-F5344CB8AC3E}">
        <p14:creationId xmlns:p14="http://schemas.microsoft.com/office/powerpoint/2010/main" val="94359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Multiplicative comparisons</a:t>
            </a:r>
          </a:p>
        </p:txBody>
      </p:sp>
      <p:sp>
        <p:nvSpPr>
          <p:cNvPr id="3" name="Content Placeholder 2"/>
          <p:cNvSpPr>
            <a:spLocks noGrp="1"/>
          </p:cNvSpPr>
          <p:nvPr>
            <p:ph idx="1"/>
          </p:nvPr>
        </p:nvSpPr>
        <p:spPr>
          <a:xfrm>
            <a:off x="1280160" y="2190749"/>
            <a:ext cx="4318207" cy="3986213"/>
          </a:xfrm>
        </p:spPr>
        <p:txBody>
          <a:bodyPr/>
          <a:lstStyle/>
          <a:p>
            <a:r>
              <a:rPr lang="en-US" dirty="0"/>
              <a:t>We presented the students four rectangles with the dimensions 5 by 10, 10 by 10, 20 by 10, and 40 by 10 (see Figure 9). We intentionally left key words out of our task statement to discourage the automatic use of procedures without connections. Therefore, the students had to understand the problem before they could generate their comparisons. </a:t>
            </a:r>
          </a:p>
        </p:txBody>
      </p:sp>
      <p:pic>
        <p:nvPicPr>
          <p:cNvPr id="4" name="Picture 3"/>
          <p:cNvPicPr>
            <a:picLocks noChangeAspect="1"/>
          </p:cNvPicPr>
          <p:nvPr/>
        </p:nvPicPr>
        <p:blipFill>
          <a:blip r:embed="rId2"/>
          <a:stretch>
            <a:fillRect/>
          </a:stretch>
        </p:blipFill>
        <p:spPr>
          <a:xfrm>
            <a:off x="8636414" y="4487905"/>
            <a:ext cx="3160126" cy="2370095"/>
          </a:xfrm>
          <a:prstGeom prst="rect">
            <a:avLst/>
          </a:prstGeom>
        </p:spPr>
      </p:pic>
      <p:sp>
        <p:nvSpPr>
          <p:cNvPr id="5" name="Rectangle 4"/>
          <p:cNvSpPr/>
          <p:nvPr/>
        </p:nvSpPr>
        <p:spPr>
          <a:xfrm>
            <a:off x="6096000" y="4638975"/>
            <a:ext cx="6096000" cy="1200329"/>
          </a:xfrm>
          <a:prstGeom prst="rect">
            <a:avLst/>
          </a:prstGeom>
        </p:spPr>
        <p:txBody>
          <a:bodyPr>
            <a:spAutoFit/>
          </a:bodyPr>
          <a:lstStyle/>
          <a:p>
            <a:r>
              <a:rPr lang="en-US" b="1" i="1" dirty="0"/>
              <a:t> Figure 9:</a:t>
            </a:r>
          </a:p>
          <a:p>
            <a:r>
              <a:rPr lang="en-US" b="1" i="1" dirty="0"/>
              <a:t>These are the rectangles</a:t>
            </a:r>
          </a:p>
          <a:p>
            <a:r>
              <a:rPr lang="en-US" b="1" i="1" dirty="0"/>
              <a:t>presented to the class in </a:t>
            </a:r>
          </a:p>
          <a:p>
            <a:r>
              <a:rPr lang="en-US" b="1" i="1" dirty="0"/>
              <a:t>ascending order.</a:t>
            </a:r>
          </a:p>
        </p:txBody>
      </p:sp>
      <p:sp>
        <p:nvSpPr>
          <p:cNvPr id="6" name="TextBox 5"/>
          <p:cNvSpPr txBox="1"/>
          <p:nvPr/>
        </p:nvSpPr>
        <p:spPr>
          <a:xfrm>
            <a:off x="6096001" y="2452006"/>
            <a:ext cx="5700540" cy="1323439"/>
          </a:xfrm>
          <a:prstGeom prst="rect">
            <a:avLst/>
          </a:prstGeom>
          <a:solidFill>
            <a:schemeClr val="accent5">
              <a:lumMod val="60000"/>
              <a:lumOff val="40000"/>
            </a:schemeClr>
          </a:solidFill>
        </p:spPr>
        <p:txBody>
          <a:bodyPr wrap="square" rtlCol="0">
            <a:spAutoFit/>
          </a:bodyPr>
          <a:lstStyle/>
          <a:p>
            <a:r>
              <a:rPr lang="en-US" sz="2000" dirty="0"/>
              <a:t>Jackie further stated that they were “half of one another.” Marshall noticed that the 10 by 10 rectangle was one-fourth, in area, of the 40 by 10 rectangle. </a:t>
            </a:r>
          </a:p>
        </p:txBody>
      </p:sp>
    </p:spTree>
    <p:extLst>
      <p:ext uri="{BB962C8B-B14F-4D97-AF65-F5344CB8AC3E}">
        <p14:creationId xmlns:p14="http://schemas.microsoft.com/office/powerpoint/2010/main" val="390676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Post-Assessment Results</a:t>
            </a:r>
          </a:p>
        </p:txBody>
      </p:sp>
      <p:sp>
        <p:nvSpPr>
          <p:cNvPr id="3" name="Content Placeholder 2"/>
          <p:cNvSpPr>
            <a:spLocks noGrp="1"/>
          </p:cNvSpPr>
          <p:nvPr>
            <p:ph idx="1"/>
          </p:nvPr>
        </p:nvSpPr>
        <p:spPr>
          <a:xfrm>
            <a:off x="0" y="2393040"/>
            <a:ext cx="3702387" cy="3986213"/>
          </a:xfrm>
        </p:spPr>
        <p:txBody>
          <a:bodyPr>
            <a:normAutofit lnSpcReduction="10000"/>
          </a:bodyPr>
          <a:lstStyle/>
          <a:p>
            <a:r>
              <a:rPr lang="en-US" sz="2400" dirty="0"/>
              <a:t> Jordan was not able to successfully compute the multistep item in our first interview session. After engaging in lessons that approached multiplication and division conceptually, she was able to think of and employ a strategy that allowed for successful completion.</a:t>
            </a:r>
          </a:p>
        </p:txBody>
      </p:sp>
      <p:pic>
        <p:nvPicPr>
          <p:cNvPr id="4" name="Picture 3"/>
          <p:cNvPicPr>
            <a:picLocks noChangeAspect="1"/>
          </p:cNvPicPr>
          <p:nvPr/>
        </p:nvPicPr>
        <p:blipFill>
          <a:blip r:embed="rId2"/>
          <a:stretch>
            <a:fillRect/>
          </a:stretch>
        </p:blipFill>
        <p:spPr>
          <a:xfrm>
            <a:off x="4019628" y="2399520"/>
            <a:ext cx="1492133" cy="1720987"/>
          </a:xfrm>
          <a:prstGeom prst="rect">
            <a:avLst/>
          </a:prstGeom>
        </p:spPr>
      </p:pic>
      <p:pic>
        <p:nvPicPr>
          <p:cNvPr id="5" name="Picture 4"/>
          <p:cNvPicPr>
            <a:picLocks noChangeAspect="1"/>
          </p:cNvPicPr>
          <p:nvPr/>
        </p:nvPicPr>
        <p:blipFill>
          <a:blip r:embed="rId3"/>
          <a:stretch>
            <a:fillRect/>
          </a:stretch>
        </p:blipFill>
        <p:spPr>
          <a:xfrm>
            <a:off x="4019628" y="4562488"/>
            <a:ext cx="1524132" cy="1816765"/>
          </a:xfrm>
          <a:prstGeom prst="rect">
            <a:avLst/>
          </a:prstGeom>
        </p:spPr>
      </p:pic>
      <p:sp>
        <p:nvSpPr>
          <p:cNvPr id="6" name="Rectangle 5"/>
          <p:cNvSpPr/>
          <p:nvPr/>
        </p:nvSpPr>
        <p:spPr>
          <a:xfrm>
            <a:off x="5877000" y="2355374"/>
            <a:ext cx="3618901" cy="4339650"/>
          </a:xfrm>
          <a:prstGeom prst="rect">
            <a:avLst/>
          </a:prstGeom>
        </p:spPr>
        <p:txBody>
          <a:bodyPr wrap="square">
            <a:spAutoFit/>
          </a:bodyPr>
          <a:lstStyle/>
          <a:p>
            <a:pPr marL="342900" indent="-342900">
              <a:buFont typeface="Arial" panose="020B0604020202020204" pitchFamily="34" charset="0"/>
              <a:buChar char="•"/>
            </a:pPr>
            <a:r>
              <a:rPr lang="en-US" sz="2300" dirty="0"/>
              <a:t>Billy struggled with effectively computing the long division algorithm as he could not recall the “correct steps” during our initial interview. After introducing him to the partial quotients method, he was able to use this strategy efficiently to find the answer to the class trip problem.</a:t>
            </a:r>
          </a:p>
        </p:txBody>
      </p:sp>
      <p:pic>
        <p:nvPicPr>
          <p:cNvPr id="7" name="Picture 6"/>
          <p:cNvPicPr>
            <a:picLocks noChangeAspect="1"/>
          </p:cNvPicPr>
          <p:nvPr/>
        </p:nvPicPr>
        <p:blipFill>
          <a:blip r:embed="rId4"/>
          <a:stretch>
            <a:fillRect/>
          </a:stretch>
        </p:blipFill>
        <p:spPr>
          <a:xfrm>
            <a:off x="9829142" y="1930998"/>
            <a:ext cx="2170025" cy="4805056"/>
          </a:xfrm>
          <a:prstGeom prst="rect">
            <a:avLst/>
          </a:prstGeom>
        </p:spPr>
      </p:pic>
    </p:spTree>
    <p:extLst>
      <p:ext uri="{BB962C8B-B14F-4D97-AF65-F5344CB8AC3E}">
        <p14:creationId xmlns:p14="http://schemas.microsoft.com/office/powerpoint/2010/main" val="136717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Post-Assessment Results cont.</a:t>
            </a:r>
          </a:p>
        </p:txBody>
      </p:sp>
      <p:sp>
        <p:nvSpPr>
          <p:cNvPr id="5" name="Content Placeholder 4"/>
          <p:cNvSpPr>
            <a:spLocks noGrp="1"/>
          </p:cNvSpPr>
          <p:nvPr>
            <p:ph sz="half" idx="2"/>
          </p:nvPr>
        </p:nvSpPr>
        <p:spPr>
          <a:xfrm>
            <a:off x="1280160" y="2183364"/>
            <a:ext cx="4489704" cy="4404048"/>
          </a:xfrm>
        </p:spPr>
        <p:txBody>
          <a:bodyPr>
            <a:normAutofit/>
          </a:bodyPr>
          <a:lstStyle/>
          <a:p>
            <a:r>
              <a:rPr lang="en-US" dirty="0"/>
              <a:t>In Jackie’s initial interview her lack of confidence inhibited her from attempting problems. Throughout our time with her we worked on encouraging her to try new problems and to stop her negative self-talk.  During the last sessions, she showed great confidence and actually jumped out of her seat to share the growth pattern she saw in the rectangle seen in Figure 9. </a:t>
            </a:r>
          </a:p>
        </p:txBody>
      </p:sp>
      <p:sp>
        <p:nvSpPr>
          <p:cNvPr id="7" name="Content Placeholder 6"/>
          <p:cNvSpPr>
            <a:spLocks noGrp="1"/>
          </p:cNvSpPr>
          <p:nvPr>
            <p:ph sz="quarter" idx="4"/>
          </p:nvPr>
        </p:nvSpPr>
        <p:spPr>
          <a:xfrm>
            <a:off x="6419088" y="2183363"/>
            <a:ext cx="4489704" cy="4674637"/>
          </a:xfrm>
        </p:spPr>
        <p:txBody>
          <a:bodyPr>
            <a:normAutofit lnSpcReduction="10000"/>
          </a:bodyPr>
          <a:lstStyle/>
          <a:p>
            <a:r>
              <a:rPr lang="en-US" dirty="0"/>
              <a:t>Marshall excelled in procedural fluency and had a hard time slowing himself down to really digest problems. Our lessons revolved around real world contexts that forced Marshall to think more deeply about the problem being asked.  We encouraged him to make sense of the context and to connect the quantities to the context without immediately jumping into computations. It was evident in his post-interview that Marshall reflected upon answers. </a:t>
            </a:r>
          </a:p>
          <a:p>
            <a:pPr marL="0" indent="0">
              <a:buNone/>
            </a:pPr>
            <a:endParaRPr lang="en-US" dirty="0"/>
          </a:p>
        </p:txBody>
      </p:sp>
    </p:spTree>
    <p:extLst>
      <p:ext uri="{BB962C8B-B14F-4D97-AF65-F5344CB8AC3E}">
        <p14:creationId xmlns:p14="http://schemas.microsoft.com/office/powerpoint/2010/main" val="16532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and discussion</a:t>
            </a:r>
          </a:p>
        </p:txBody>
      </p:sp>
      <p:sp>
        <p:nvSpPr>
          <p:cNvPr id="3" name="Content Placeholder 2"/>
          <p:cNvSpPr>
            <a:spLocks noGrp="1"/>
          </p:cNvSpPr>
          <p:nvPr>
            <p:ph idx="1"/>
          </p:nvPr>
        </p:nvSpPr>
        <p:spPr>
          <a:xfrm>
            <a:off x="548360" y="2190749"/>
            <a:ext cx="11092232" cy="4257676"/>
          </a:xfrm>
        </p:spPr>
        <p:txBody>
          <a:bodyPr>
            <a:noAutofit/>
          </a:bodyPr>
          <a:lstStyle/>
          <a:p>
            <a:r>
              <a:rPr lang="en-US" sz="2400" dirty="0"/>
              <a:t>The most difficult standards: </a:t>
            </a:r>
          </a:p>
          <a:p>
            <a:pPr lvl="1"/>
            <a:r>
              <a:rPr lang="en-US" dirty="0"/>
              <a:t> involved solving word problems with multiplicative comparisons (CCSS.MATH.CONTENT.4.OA.2) </a:t>
            </a:r>
          </a:p>
          <a:p>
            <a:pPr lvl="1"/>
            <a:r>
              <a:rPr lang="en-US" dirty="0"/>
              <a:t>multiple operations and were considered “multistep” (CCSS.MATH.CONTENT.4.OA.3). </a:t>
            </a:r>
          </a:p>
          <a:p>
            <a:r>
              <a:rPr lang="en-US" sz="2400" dirty="0"/>
              <a:t>Their allegiance to the standard division algorithm hindered our exploration of multi-step word problems. </a:t>
            </a:r>
          </a:p>
          <a:p>
            <a:r>
              <a:rPr lang="en-US" sz="2400" dirty="0"/>
              <a:t>Learning progression recommendation: </a:t>
            </a:r>
          </a:p>
          <a:p>
            <a:pPr lvl="1"/>
            <a:r>
              <a:rPr lang="en-US" dirty="0"/>
              <a:t>the standard algorithm for long division should be delayed until after the connection between computation and the context of the problem and the strategy being used is made.</a:t>
            </a:r>
            <a:endParaRPr lang="en-US" dirty="0">
              <a:solidFill>
                <a:schemeClr val="accent6">
                  <a:lumMod val="50000"/>
                </a:schemeClr>
              </a:solidFill>
            </a:endParaRPr>
          </a:p>
          <a:p>
            <a:pPr lvl="1"/>
            <a:r>
              <a:rPr lang="en-US" dirty="0">
                <a:solidFill>
                  <a:schemeClr val="accent6">
                    <a:lumMod val="50000"/>
                  </a:schemeClr>
                </a:solidFill>
              </a:rPr>
              <a:t>Our recommendation for teachers:</a:t>
            </a:r>
          </a:p>
          <a:p>
            <a:pPr lvl="2"/>
            <a:r>
              <a:rPr lang="en-US" dirty="0">
                <a:solidFill>
                  <a:schemeClr val="accent6">
                    <a:lumMod val="50000"/>
                  </a:schemeClr>
                </a:solidFill>
              </a:rPr>
              <a:t> to approach multiplication and division through problem solving situations that discourage the use of key words but focus on understanding.</a:t>
            </a:r>
          </a:p>
        </p:txBody>
      </p:sp>
    </p:spTree>
    <p:extLst>
      <p:ext uri="{BB962C8B-B14F-4D97-AF65-F5344CB8AC3E}">
        <p14:creationId xmlns:p14="http://schemas.microsoft.com/office/powerpoint/2010/main" val="92148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280160" y="2190749"/>
            <a:ext cx="9628632" cy="4508631"/>
          </a:xfrm>
        </p:spPr>
        <p:txBody>
          <a:bodyPr>
            <a:normAutofit/>
          </a:bodyPr>
          <a:lstStyle/>
          <a:p>
            <a:pPr marL="0" lvl="0" indent="0" defTabSz="4389120">
              <a:spcBef>
                <a:spcPts val="0"/>
              </a:spcBef>
              <a:buNone/>
            </a:pPr>
            <a:r>
              <a:rPr lang="en-US" sz="1600" dirty="0">
                <a:solidFill>
                  <a:prstClr val="black"/>
                </a:solidFill>
              </a:rPr>
              <a:t>National Governor's Association for Best Practices &amp; Council of Chief State School Officers. (2010). </a:t>
            </a:r>
            <a:r>
              <a:rPr lang="en-US" sz="1600" i="1" dirty="0">
                <a:solidFill>
                  <a:prstClr val="black"/>
                </a:solidFill>
              </a:rPr>
              <a:t>Common core state standards for mathematics</a:t>
            </a:r>
            <a:r>
              <a:rPr lang="en-US" sz="1600" dirty="0">
                <a:solidFill>
                  <a:prstClr val="black"/>
                </a:solidFill>
              </a:rPr>
              <a:t>. Retrieved from </a:t>
            </a:r>
            <a:r>
              <a:rPr lang="en-US" sz="1600" dirty="0">
                <a:solidFill>
                  <a:prstClr val="black"/>
                </a:solidFill>
                <a:hlinkClick r:id="rId2"/>
              </a:rPr>
              <a:t>http://www.corestandards.org/</a:t>
            </a:r>
            <a:r>
              <a:rPr lang="en-US" sz="1600" dirty="0">
                <a:solidFill>
                  <a:prstClr val="black"/>
                </a:solidFill>
              </a:rPr>
              <a:t>.</a:t>
            </a:r>
          </a:p>
          <a:p>
            <a:pPr marL="0" lvl="0" indent="0" defTabSz="4389120">
              <a:spcBef>
                <a:spcPts val="0"/>
              </a:spcBef>
              <a:buNone/>
            </a:pPr>
            <a:endParaRPr lang="en-US" sz="1600" dirty="0">
              <a:solidFill>
                <a:prstClr val="black"/>
              </a:solidFill>
            </a:endParaRPr>
          </a:p>
          <a:p>
            <a:pPr marL="0" lvl="0" indent="0" defTabSz="4389120">
              <a:spcBef>
                <a:spcPts val="0"/>
              </a:spcBef>
              <a:buNone/>
            </a:pPr>
            <a:r>
              <a:rPr lang="en-US" sz="1600" dirty="0">
                <a:solidFill>
                  <a:prstClr val="black"/>
                </a:solidFill>
              </a:rPr>
              <a:t>National Research Council. (2001</a:t>
            </a:r>
            <a:r>
              <a:rPr lang="en-US" sz="1600" i="1" dirty="0">
                <a:solidFill>
                  <a:prstClr val="black"/>
                </a:solidFill>
              </a:rPr>
              <a:t>). Adding it up: Helping children learn mathematics</a:t>
            </a:r>
            <a:r>
              <a:rPr lang="en-US" sz="1600" dirty="0">
                <a:solidFill>
                  <a:prstClr val="black"/>
                </a:solidFill>
              </a:rPr>
              <a:t>. Washington, DC: National Academy Press.</a:t>
            </a:r>
          </a:p>
          <a:p>
            <a:pPr marL="0" lvl="0" indent="0" defTabSz="4389120">
              <a:spcBef>
                <a:spcPts val="0"/>
              </a:spcBef>
              <a:buNone/>
            </a:pPr>
            <a:endParaRPr lang="en-US" sz="1600" dirty="0">
              <a:solidFill>
                <a:prstClr val="black"/>
              </a:solidFill>
            </a:endParaRPr>
          </a:p>
          <a:p>
            <a:pPr marL="0" lvl="0" indent="0" defTabSz="4389120">
              <a:spcBef>
                <a:spcPts val="0"/>
              </a:spcBef>
              <a:buNone/>
            </a:pPr>
            <a:r>
              <a:rPr lang="en-US" sz="1600" dirty="0">
                <a:solidFill>
                  <a:prstClr val="black"/>
                </a:solidFill>
              </a:rPr>
              <a:t>Otto, A. D. (2011). </a:t>
            </a:r>
            <a:r>
              <a:rPr lang="en-US" sz="1600" i="1" dirty="0">
                <a:solidFill>
                  <a:prstClr val="black"/>
                </a:solidFill>
              </a:rPr>
              <a:t>Developing essential understanding of multiplication and division for teaching mathematics in grades 3-5</a:t>
            </a:r>
            <a:r>
              <a:rPr lang="en-US" sz="1600" dirty="0">
                <a:solidFill>
                  <a:prstClr val="black"/>
                </a:solidFill>
              </a:rPr>
              <a:t>. Reston, VA: National Council of Teachers of Mathematics. </a:t>
            </a:r>
          </a:p>
          <a:p>
            <a:pPr marL="0" lvl="0" indent="0" defTabSz="4389120">
              <a:spcBef>
                <a:spcPts val="0"/>
              </a:spcBef>
              <a:buNone/>
            </a:pPr>
            <a:endParaRPr lang="en-US" sz="1600" dirty="0">
              <a:solidFill>
                <a:prstClr val="black"/>
              </a:solidFill>
            </a:endParaRPr>
          </a:p>
          <a:p>
            <a:pPr marL="0" lvl="0" indent="0" defTabSz="4389120">
              <a:spcBef>
                <a:spcPts val="0"/>
              </a:spcBef>
              <a:buNone/>
            </a:pPr>
            <a:r>
              <a:rPr lang="en-US" sz="1600" dirty="0">
                <a:solidFill>
                  <a:prstClr val="black"/>
                </a:solidFill>
              </a:rPr>
              <a:t>Sellers, P. (2010). The trouble with long division. </a:t>
            </a:r>
            <a:r>
              <a:rPr lang="en-US" sz="1600" i="1" dirty="0">
                <a:solidFill>
                  <a:prstClr val="black"/>
                </a:solidFill>
              </a:rPr>
              <a:t>Teaching Children Mathematics,</a:t>
            </a:r>
            <a:r>
              <a:rPr lang="en-US" sz="1600" dirty="0">
                <a:solidFill>
                  <a:prstClr val="black"/>
                </a:solidFill>
              </a:rPr>
              <a:t> </a:t>
            </a:r>
            <a:r>
              <a:rPr lang="en-US" sz="1600" i="1" dirty="0">
                <a:solidFill>
                  <a:prstClr val="black"/>
                </a:solidFill>
              </a:rPr>
              <a:t>16</a:t>
            </a:r>
            <a:r>
              <a:rPr lang="en-US" sz="1600" dirty="0">
                <a:solidFill>
                  <a:prstClr val="black"/>
                </a:solidFill>
              </a:rPr>
              <a:t>(9), 516-520. </a:t>
            </a:r>
          </a:p>
          <a:p>
            <a:pPr marL="0" lvl="0" indent="0" defTabSz="4389120">
              <a:spcBef>
                <a:spcPts val="0"/>
              </a:spcBef>
              <a:buNone/>
            </a:pPr>
            <a:endParaRPr lang="en-US" sz="1600" dirty="0">
              <a:solidFill>
                <a:prstClr val="black"/>
              </a:solidFill>
            </a:endParaRPr>
          </a:p>
          <a:p>
            <a:pPr marL="0" lvl="0" indent="0" defTabSz="4389120">
              <a:spcBef>
                <a:spcPts val="0"/>
              </a:spcBef>
              <a:buNone/>
            </a:pPr>
            <a:r>
              <a:rPr lang="en-US" sz="1600" dirty="0">
                <a:solidFill>
                  <a:prstClr val="black"/>
                </a:solidFill>
              </a:rPr>
              <a:t>Switzer, J. M. (2010). Bridging the math gap. </a:t>
            </a:r>
            <a:r>
              <a:rPr lang="en-US" sz="1600" i="1" dirty="0">
                <a:solidFill>
                  <a:prstClr val="black"/>
                </a:solidFill>
              </a:rPr>
              <a:t>Mathematics Teaching in the Middle School, 15</a:t>
            </a:r>
            <a:r>
              <a:rPr lang="en-US" sz="1600" dirty="0">
                <a:solidFill>
                  <a:prstClr val="black"/>
                </a:solidFill>
              </a:rPr>
              <a:t>(7), 400-405. </a:t>
            </a:r>
          </a:p>
          <a:p>
            <a:pPr marL="0" indent="0">
              <a:buNone/>
            </a:pPr>
            <a:endParaRPr lang="en-US" dirty="0"/>
          </a:p>
        </p:txBody>
      </p:sp>
    </p:spTree>
    <p:extLst>
      <p:ext uri="{BB962C8B-B14F-4D97-AF65-F5344CB8AC3E}">
        <p14:creationId xmlns:p14="http://schemas.microsoft.com/office/powerpoint/2010/main" val="194654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Problem: Only Surface Level Learning</a:t>
            </a:r>
          </a:p>
        </p:txBody>
      </p:sp>
      <p:sp>
        <p:nvSpPr>
          <p:cNvPr id="14" name="Content Placeholder 13"/>
          <p:cNvSpPr>
            <a:spLocks noGrp="1"/>
          </p:cNvSpPr>
          <p:nvPr>
            <p:ph idx="1"/>
          </p:nvPr>
        </p:nvSpPr>
        <p:spPr/>
        <p:txBody>
          <a:bodyPr/>
          <a:lstStyle/>
          <a:p>
            <a:r>
              <a:rPr lang="en-US" sz="2400" dirty="0"/>
              <a:t>Students often have a surface level of understanding of multiplication and division. </a:t>
            </a:r>
          </a:p>
          <a:p>
            <a:pPr lvl="1"/>
            <a:r>
              <a:rPr lang="en-US" sz="2400" dirty="0"/>
              <a:t>Lack of understanding</a:t>
            </a:r>
          </a:p>
          <a:p>
            <a:pPr lvl="1"/>
            <a:r>
              <a:rPr lang="en-US" sz="2400" dirty="0"/>
              <a:t>Memorized procedures</a:t>
            </a:r>
          </a:p>
          <a:p>
            <a:pPr lvl="1"/>
            <a:r>
              <a:rPr lang="en-US" sz="2400" dirty="0"/>
              <a:t>Tendency to make many mistakes </a:t>
            </a:r>
          </a:p>
          <a:p>
            <a:pPr marL="0" indent="0">
              <a:buNone/>
            </a:pPr>
            <a:endParaRPr lang="en-US" sz="2400" i="1" dirty="0">
              <a:solidFill>
                <a:schemeClr val="accent1">
                  <a:lumMod val="50000"/>
                </a:schemeClr>
              </a:solidFill>
            </a:endParaRPr>
          </a:p>
          <a:p>
            <a:pPr marL="0" indent="0">
              <a:buNone/>
            </a:pPr>
            <a:r>
              <a:rPr lang="en-US" sz="2400" i="1" dirty="0">
                <a:solidFill>
                  <a:schemeClr val="accent1">
                    <a:lumMod val="50000"/>
                  </a:schemeClr>
                </a:solidFill>
              </a:rPr>
              <a:t>Which impairs the ability to transition from solely additive reasoning to multiplicative reasoning.</a:t>
            </a:r>
          </a:p>
          <a:p>
            <a:pPr marL="0" indent="0">
              <a:buNone/>
            </a:pPr>
            <a:endParaRPr lang="en-US"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animEffect transition="in" filter="fade">
                                      <p:cBhvr>
                                        <p:cTn id="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Purpose and Research Question</a:t>
            </a:r>
          </a:p>
        </p:txBody>
      </p:sp>
      <p:sp>
        <p:nvSpPr>
          <p:cNvPr id="3" name="Content Placeholder 2"/>
          <p:cNvSpPr>
            <a:spLocks noGrp="1"/>
          </p:cNvSpPr>
          <p:nvPr>
            <p:ph idx="1"/>
          </p:nvPr>
        </p:nvSpPr>
        <p:spPr/>
        <p:txBody>
          <a:bodyPr>
            <a:normAutofit/>
          </a:bodyPr>
          <a:lstStyle/>
          <a:p>
            <a:r>
              <a:rPr lang="en-US" sz="2400" dirty="0"/>
              <a:t>Create a lesson sequence to build students’ conceptual understanding of multiplication and division</a:t>
            </a:r>
          </a:p>
          <a:p>
            <a:pPr lvl="1"/>
            <a:r>
              <a:rPr lang="en-US" dirty="0"/>
              <a:t>Enhance their abilities to make multiplicative comparisons.</a:t>
            </a:r>
          </a:p>
          <a:p>
            <a:r>
              <a:rPr lang="en-US" sz="2400" dirty="0"/>
              <a:t>Enable conceptual understanding of multiplication and division </a:t>
            </a:r>
          </a:p>
          <a:p>
            <a:pPr lvl="1"/>
            <a:r>
              <a:rPr lang="en-US" dirty="0"/>
              <a:t>Students can reason and make such comparisons more effectively (Switzer, 2010). </a:t>
            </a:r>
          </a:p>
          <a:p>
            <a:r>
              <a:rPr lang="en-US" sz="2400" dirty="0"/>
              <a:t>Research Question:</a:t>
            </a:r>
          </a:p>
          <a:p>
            <a:pPr lvl="1"/>
            <a:r>
              <a:rPr lang="en-US" dirty="0"/>
              <a:t> What are the components of a lesson sequence that foster children’s ability to make multiplicative comparisons?</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18482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Five Strands of Mathematical Proficiency </a:t>
            </a:r>
          </a:p>
        </p:txBody>
      </p:sp>
      <p:graphicFrame>
        <p:nvGraphicFramePr>
          <p:cNvPr id="10" name="Diagram 9"/>
          <p:cNvGraphicFramePr/>
          <p:nvPr>
            <p:extLst>
              <p:ext uri="{D42A27DB-BD31-4B8C-83A1-F6EECF244321}">
                <p14:modId xmlns:p14="http://schemas.microsoft.com/office/powerpoint/2010/main" val="4233290554"/>
              </p:ext>
            </p:extLst>
          </p:nvPr>
        </p:nvGraphicFramePr>
        <p:xfrm>
          <a:off x="317790" y="2002972"/>
          <a:ext cx="11553372" cy="4729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Framework: Article Review</a:t>
            </a:r>
          </a:p>
        </p:txBody>
      </p:sp>
      <p:sp>
        <p:nvSpPr>
          <p:cNvPr id="6" name="Text Placeholder 5"/>
          <p:cNvSpPr>
            <a:spLocks noGrp="1"/>
          </p:cNvSpPr>
          <p:nvPr>
            <p:ph type="body" idx="1"/>
          </p:nvPr>
        </p:nvSpPr>
        <p:spPr/>
        <p:txBody>
          <a:bodyPr/>
          <a:lstStyle/>
          <a:p>
            <a:r>
              <a:rPr lang="en-US" dirty="0"/>
              <a:t>Bridging the math gap (Switzer, 2010)</a:t>
            </a:r>
          </a:p>
        </p:txBody>
      </p:sp>
      <p:sp>
        <p:nvSpPr>
          <p:cNvPr id="5" name="Content Placeholder 4"/>
          <p:cNvSpPr>
            <a:spLocks noGrp="1"/>
          </p:cNvSpPr>
          <p:nvPr>
            <p:ph sz="half" idx="2"/>
          </p:nvPr>
        </p:nvSpPr>
        <p:spPr>
          <a:xfrm>
            <a:off x="1280160" y="2743194"/>
            <a:ext cx="4489704" cy="3866153"/>
          </a:xfrm>
          <a:solidFill>
            <a:schemeClr val="accent4">
              <a:lumMod val="20000"/>
              <a:lumOff val="80000"/>
            </a:schemeClr>
          </a:solidFill>
        </p:spPr>
        <p:txBody>
          <a:bodyPr>
            <a:noAutofit/>
          </a:bodyPr>
          <a:lstStyle/>
          <a:p>
            <a:r>
              <a:rPr lang="en-US" sz="2400" dirty="0"/>
              <a:t>Alternative algorithms aid in building understanding </a:t>
            </a:r>
          </a:p>
          <a:p>
            <a:r>
              <a:rPr lang="en-US" sz="2400" dirty="0"/>
              <a:t>We set out to accomplish our instructional goals by incorporating conceptual tools such as:</a:t>
            </a:r>
          </a:p>
          <a:p>
            <a:pPr lvl="1"/>
            <a:r>
              <a:rPr lang="en-US" sz="2400" dirty="0"/>
              <a:t>Partial products</a:t>
            </a:r>
          </a:p>
          <a:p>
            <a:pPr lvl="1"/>
            <a:r>
              <a:rPr lang="en-US" sz="2400" dirty="0"/>
              <a:t>Partial quotients</a:t>
            </a:r>
          </a:p>
          <a:p>
            <a:pPr lvl="1"/>
            <a:r>
              <a:rPr lang="en-US" sz="2400" dirty="0"/>
              <a:t>Area model</a:t>
            </a:r>
          </a:p>
        </p:txBody>
      </p:sp>
      <p:sp>
        <p:nvSpPr>
          <p:cNvPr id="7" name="Text Placeholder 6"/>
          <p:cNvSpPr>
            <a:spLocks noGrp="1"/>
          </p:cNvSpPr>
          <p:nvPr>
            <p:ph type="body" sz="quarter" idx="3"/>
          </p:nvPr>
        </p:nvSpPr>
        <p:spPr/>
        <p:txBody>
          <a:bodyPr/>
          <a:lstStyle/>
          <a:p>
            <a:r>
              <a:rPr lang="en-US" dirty="0"/>
              <a:t>The trouble with long division (Sellers, 2010)</a:t>
            </a:r>
          </a:p>
        </p:txBody>
      </p:sp>
      <p:sp>
        <p:nvSpPr>
          <p:cNvPr id="8" name="Content Placeholder 7"/>
          <p:cNvSpPr>
            <a:spLocks noGrp="1"/>
          </p:cNvSpPr>
          <p:nvPr>
            <p:ph sz="quarter" idx="4"/>
          </p:nvPr>
        </p:nvSpPr>
        <p:spPr>
          <a:xfrm>
            <a:off x="6419088" y="2743194"/>
            <a:ext cx="4489704" cy="3866153"/>
          </a:xfrm>
          <a:solidFill>
            <a:schemeClr val="accent5">
              <a:lumMod val="40000"/>
              <a:lumOff val="60000"/>
            </a:schemeClr>
          </a:solidFill>
        </p:spPr>
        <p:txBody>
          <a:bodyPr>
            <a:normAutofit/>
          </a:bodyPr>
          <a:lstStyle/>
          <a:p>
            <a:r>
              <a:rPr lang="en-US" sz="2400" dirty="0"/>
              <a:t>Students  often are taught to memorize a set of procedures without reason</a:t>
            </a:r>
          </a:p>
          <a:p>
            <a:r>
              <a:rPr lang="en-US" sz="2400" dirty="0"/>
              <a:t>Our goal was to encourage mathematical reasoning and not just procedural thinking</a:t>
            </a:r>
          </a:p>
        </p:txBody>
      </p:sp>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a:t>
            </a:r>
          </a:p>
        </p:txBody>
      </p:sp>
      <p:sp>
        <p:nvSpPr>
          <p:cNvPr id="5" name="Content Placeholder 4"/>
          <p:cNvSpPr>
            <a:spLocks noGrp="1"/>
          </p:cNvSpPr>
          <p:nvPr>
            <p:ph idx="1"/>
          </p:nvPr>
        </p:nvSpPr>
        <p:spPr>
          <a:xfrm>
            <a:off x="196175" y="2018364"/>
            <a:ext cx="4231448" cy="4679434"/>
          </a:xfrm>
          <a:solidFill>
            <a:schemeClr val="bg2">
              <a:lumMod val="85000"/>
            </a:schemeClr>
          </a:solidFill>
        </p:spPr>
        <p:txBody>
          <a:bodyPr>
            <a:normAutofit fontScale="92500" lnSpcReduction="20000"/>
          </a:bodyPr>
          <a:lstStyle/>
          <a:p>
            <a:pPr marL="685800" indent="-685800">
              <a:buFont typeface="Arial" panose="020B0604020202020204" pitchFamily="34" charset="0"/>
              <a:buChar char="•"/>
            </a:pPr>
            <a:r>
              <a:rPr lang="en-US" b="1" dirty="0"/>
              <a:t>Grade Level: </a:t>
            </a:r>
            <a:r>
              <a:rPr lang="en-US" dirty="0"/>
              <a:t>Just completed 4</a:t>
            </a:r>
            <a:r>
              <a:rPr lang="en-US" baseline="30000" dirty="0"/>
              <a:t>th</a:t>
            </a:r>
            <a:r>
              <a:rPr lang="en-US" dirty="0"/>
              <a:t> Grade going into 5</a:t>
            </a:r>
            <a:r>
              <a:rPr lang="en-US" baseline="30000" dirty="0"/>
              <a:t>th</a:t>
            </a:r>
            <a:r>
              <a:rPr lang="en-US" dirty="0"/>
              <a:t> Grade  </a:t>
            </a:r>
          </a:p>
          <a:p>
            <a:pPr marL="685800" indent="-685800">
              <a:buFont typeface="Arial" panose="020B0604020202020204" pitchFamily="34" charset="0"/>
              <a:buChar char="•"/>
            </a:pPr>
            <a:r>
              <a:rPr lang="en-US" b="1" dirty="0"/>
              <a:t># Students</a:t>
            </a:r>
            <a:r>
              <a:rPr lang="en-US" dirty="0"/>
              <a:t>: 4 students: 2 girls, 2 boys</a:t>
            </a:r>
          </a:p>
          <a:p>
            <a:pPr marL="685800" indent="-685800">
              <a:buFont typeface="Arial" panose="020B0604020202020204" pitchFamily="34" charset="0"/>
              <a:buChar char="•"/>
            </a:pPr>
            <a:r>
              <a:rPr lang="en-US" b="1" dirty="0"/>
              <a:t>Student Participation Rate: </a:t>
            </a:r>
            <a:r>
              <a:rPr lang="en-US" dirty="0"/>
              <a:t>100% for 3 of the students, one student missed one session </a:t>
            </a:r>
          </a:p>
          <a:p>
            <a:pPr marL="685800" indent="-685800">
              <a:buFont typeface="Arial" panose="020B0604020202020204" pitchFamily="34" charset="0"/>
              <a:buChar char="•"/>
            </a:pPr>
            <a:r>
              <a:rPr lang="en-US" b="1" dirty="0"/>
              <a:t>Duration: </a:t>
            </a:r>
            <a:r>
              <a:rPr lang="en-US" dirty="0"/>
              <a:t>pre-assessment interview ( 30 minutes), seven one-hour sessions and one post-assessment interview (30 minutes)</a:t>
            </a:r>
          </a:p>
          <a:p>
            <a:pPr marL="685800" indent="-685800">
              <a:buFont typeface="Arial" panose="020B0604020202020204" pitchFamily="34" charset="0"/>
              <a:buChar char="•"/>
            </a:pPr>
            <a:r>
              <a:rPr lang="en-US" b="1" dirty="0"/>
              <a:t>Pseudonyms of participants: </a:t>
            </a:r>
            <a:r>
              <a:rPr lang="en-US" dirty="0"/>
              <a:t>Billy, Jackie, Jordan, Marshall</a:t>
            </a:r>
            <a:endParaRPr lang="en-US" sz="3000" b="1" dirty="0"/>
          </a:p>
          <a:p>
            <a:endParaRPr lang="en-US" dirty="0"/>
          </a:p>
        </p:txBody>
      </p:sp>
      <p:pic>
        <p:nvPicPr>
          <p:cNvPr id="6" name="Picture 5"/>
          <p:cNvPicPr>
            <a:picLocks noChangeAspect="1"/>
          </p:cNvPicPr>
          <p:nvPr/>
        </p:nvPicPr>
        <p:blipFill>
          <a:blip r:embed="rId2">
            <a:duotone>
              <a:schemeClr val="accent4">
                <a:shade val="45000"/>
                <a:satMod val="135000"/>
              </a:schemeClr>
              <a:prstClr val="white"/>
            </a:duotone>
          </a:blip>
          <a:stretch>
            <a:fillRect/>
          </a:stretch>
        </p:blipFill>
        <p:spPr>
          <a:xfrm>
            <a:off x="4604085" y="2085031"/>
            <a:ext cx="4459706" cy="4031209"/>
          </a:xfrm>
          <a:prstGeom prst="rect">
            <a:avLst/>
          </a:prstGeom>
        </p:spPr>
      </p:pic>
      <p:sp>
        <p:nvSpPr>
          <p:cNvPr id="7" name="TextBox 6"/>
          <p:cNvSpPr txBox="1"/>
          <p:nvPr/>
        </p:nvSpPr>
        <p:spPr>
          <a:xfrm>
            <a:off x="9416716" y="1849702"/>
            <a:ext cx="2743359" cy="5016758"/>
          </a:xfrm>
          <a:prstGeom prst="rect">
            <a:avLst/>
          </a:prstGeom>
          <a:solidFill>
            <a:schemeClr val="accent3">
              <a:lumMod val="40000"/>
              <a:lumOff val="60000"/>
            </a:schemeClr>
          </a:solidFill>
        </p:spPr>
        <p:txBody>
          <a:bodyPr wrap="square" rtlCol="0">
            <a:spAutoFit/>
          </a:bodyPr>
          <a:lstStyle/>
          <a:p>
            <a:r>
              <a:rPr lang="en-US" sz="2000" b="1" dirty="0"/>
              <a:t>Research Cycle:</a:t>
            </a:r>
          </a:p>
          <a:p>
            <a:r>
              <a:rPr lang="en-US" sz="2000" dirty="0"/>
              <a:t>Each week, we retained students' written work, video recorded our lessons, and transcribed them. We analyzed transcripts using the five strands of mathematical proficiency. We selected tasks for subsequent lessons that would help address students' mathematical proficiency weaknesses and build upon their strengths.</a:t>
            </a:r>
          </a:p>
        </p:txBody>
      </p:sp>
    </p:spTree>
    <p:extLst>
      <p:ext uri="{BB962C8B-B14F-4D97-AF65-F5344CB8AC3E}">
        <p14:creationId xmlns:p14="http://schemas.microsoft.com/office/powerpoint/2010/main" val="145743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Tasks</a:t>
            </a:r>
          </a:p>
        </p:txBody>
      </p:sp>
      <p:sp>
        <p:nvSpPr>
          <p:cNvPr id="5" name="Content Placeholder 4"/>
          <p:cNvSpPr>
            <a:spLocks noGrp="1"/>
          </p:cNvSpPr>
          <p:nvPr>
            <p:ph idx="1"/>
          </p:nvPr>
        </p:nvSpPr>
        <p:spPr/>
        <p:txBody>
          <a:bodyPr/>
          <a:lstStyle/>
          <a:p>
            <a:pPr marL="0" indent="0">
              <a:buNone/>
            </a:pPr>
            <a:r>
              <a:rPr lang="en-US" dirty="0">
                <a:solidFill>
                  <a:schemeClr val="accent2">
                    <a:lumMod val="50000"/>
                  </a:schemeClr>
                </a:solidFill>
              </a:rPr>
              <a:t>1. A photographer has 191 photos of animals and 234 photos of plants. He wants to put all of the photos into photo books. Each page of the photo books hold 8 photos. What is the fewest number of pages he could use in the photo book?</a:t>
            </a:r>
          </a:p>
          <a:p>
            <a:pPr marL="0" indent="0">
              <a:buNone/>
            </a:pPr>
            <a:r>
              <a:rPr lang="en-US" dirty="0">
                <a:solidFill>
                  <a:schemeClr val="accent6">
                    <a:lumMod val="50000"/>
                  </a:schemeClr>
                </a:solidFill>
              </a:rPr>
              <a:t>2. Could you write an equation that represents the statement:</a:t>
            </a:r>
          </a:p>
          <a:p>
            <a:pPr marL="0" indent="0">
              <a:buNone/>
            </a:pPr>
            <a:r>
              <a:rPr lang="en-US" dirty="0">
                <a:solidFill>
                  <a:schemeClr val="accent6">
                    <a:lumMod val="50000"/>
                  </a:schemeClr>
                </a:solidFill>
              </a:rPr>
              <a:t>	161 is 7 times as many as 23 </a:t>
            </a:r>
          </a:p>
          <a:p>
            <a:pPr marL="0" indent="0">
              <a:buNone/>
            </a:pPr>
            <a:r>
              <a:rPr lang="en-US" dirty="0">
                <a:solidFill>
                  <a:schemeClr val="accent6">
                    <a:lumMod val="50000"/>
                  </a:schemeClr>
                </a:solidFill>
              </a:rPr>
              <a:t>	161 is 7 more than 154</a:t>
            </a:r>
          </a:p>
          <a:p>
            <a:pPr marL="0" indent="0">
              <a:buNone/>
            </a:pPr>
            <a:r>
              <a:rPr lang="en-US" dirty="0">
                <a:solidFill>
                  <a:schemeClr val="accent3">
                    <a:lumMod val="75000"/>
                  </a:schemeClr>
                </a:solidFill>
              </a:rPr>
              <a:t>3. During a class trip to an apple farm, a group of students picked 2,436 apples. They packed them into 6 boxes to take to the local food bank. If each box held the same number of apple, how many apples were in each box?</a:t>
            </a:r>
          </a:p>
          <a:p>
            <a:endParaRPr lang="en-US" dirty="0"/>
          </a:p>
          <a:p>
            <a:pPr marL="0" indent="0">
              <a:buNone/>
            </a:pPr>
            <a:endParaRPr lang="en-US" dirty="0"/>
          </a:p>
        </p:txBody>
      </p:sp>
    </p:spTree>
    <p:extLst>
      <p:ext uri="{BB962C8B-B14F-4D97-AF65-F5344CB8AC3E}">
        <p14:creationId xmlns:p14="http://schemas.microsoft.com/office/powerpoint/2010/main" val="366309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Core State Standards</a:t>
            </a:r>
          </a:p>
        </p:txBody>
      </p:sp>
      <p:sp>
        <p:nvSpPr>
          <p:cNvPr id="5" name="Content Placeholder 4"/>
          <p:cNvSpPr>
            <a:spLocks noGrp="1"/>
          </p:cNvSpPr>
          <p:nvPr>
            <p:ph idx="1"/>
          </p:nvPr>
        </p:nvSpPr>
        <p:spPr/>
        <p:txBody>
          <a:bodyPr>
            <a:normAutofit lnSpcReduction="10000"/>
          </a:bodyPr>
          <a:lstStyle/>
          <a:p>
            <a:pPr marL="0" indent="0" algn="ctr">
              <a:buNone/>
            </a:pPr>
            <a:r>
              <a:rPr lang="en-US" sz="1800" dirty="0"/>
              <a:t>(National Governor’s Association for Best Practices &amp; Council of Chief State School Officers, 2010)</a:t>
            </a:r>
            <a:r>
              <a:rPr lang="en-US" sz="1800" b="1" dirty="0"/>
              <a:t> </a:t>
            </a:r>
          </a:p>
          <a:p>
            <a:pPr algn="ctr"/>
            <a:r>
              <a:rPr lang="en-US" sz="2400" b="1" dirty="0"/>
              <a:t>CCSS.MATH.CONTENT.4.OA.3- </a:t>
            </a:r>
            <a:r>
              <a:rPr lang="en-US" sz="2400" dirty="0"/>
              <a:t>Solve word problems including interpreting remainders. </a:t>
            </a:r>
          </a:p>
          <a:p>
            <a:pPr algn="ctr"/>
            <a:r>
              <a:rPr lang="en-US" sz="2400" b="1" dirty="0"/>
              <a:t>CCSS.MATH.CONTENT.4.MDA.3- </a:t>
            </a:r>
            <a:r>
              <a:rPr lang="en-US" sz="2400" dirty="0"/>
              <a:t>Apply the area and perimeter formulas for rectangles in real world and mathematical problems. </a:t>
            </a:r>
          </a:p>
          <a:p>
            <a:pPr algn="ctr"/>
            <a:r>
              <a:rPr lang="en-US" sz="2400" b="1" dirty="0"/>
              <a:t>CCSS.MATH.CONTENT.4.OA.1- </a:t>
            </a:r>
            <a:r>
              <a:rPr lang="en-US" sz="2400" dirty="0"/>
              <a:t>Interpret a=b x c as a multiplicative comparison using times as many as times as much.</a:t>
            </a:r>
          </a:p>
          <a:p>
            <a:pPr algn="ctr"/>
            <a:r>
              <a:rPr lang="en-US" sz="2400" b="1" dirty="0"/>
              <a:t>CCSS.MATH.CONTENT.4.OA.2- </a:t>
            </a:r>
            <a:r>
              <a:rPr lang="en-US" sz="2400" dirty="0"/>
              <a:t>Solve word problems involving multiplicative comparisons. </a:t>
            </a:r>
          </a:p>
          <a:p>
            <a:endParaRPr lang="en-US" dirty="0"/>
          </a:p>
        </p:txBody>
      </p:sp>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Assessment Results </a:t>
            </a:r>
          </a:p>
        </p:txBody>
      </p:sp>
      <p:sp>
        <p:nvSpPr>
          <p:cNvPr id="6" name="Content Placeholder 5"/>
          <p:cNvSpPr>
            <a:spLocks noGrp="1"/>
          </p:cNvSpPr>
          <p:nvPr>
            <p:ph idx="1"/>
          </p:nvPr>
        </p:nvSpPr>
        <p:spPr>
          <a:xfrm>
            <a:off x="230848" y="1734806"/>
            <a:ext cx="6412548" cy="3986213"/>
          </a:xfrm>
        </p:spPr>
        <p:txBody>
          <a:bodyPr/>
          <a:lstStyle/>
          <a:p>
            <a:r>
              <a:rPr lang="en-US" sz="2400" dirty="0"/>
              <a:t>Initial use of algorithms and procedures: </a:t>
            </a:r>
          </a:p>
          <a:p>
            <a:pPr lvl="1"/>
            <a:r>
              <a:rPr lang="en-US" sz="2400" dirty="0"/>
              <a:t>Strong procedural fluency with computational errors</a:t>
            </a:r>
          </a:p>
          <a:p>
            <a:pPr lvl="1"/>
            <a:r>
              <a:rPr lang="en-US" sz="2400" dirty="0"/>
              <a:t>Weak contextual understanding </a:t>
            </a:r>
          </a:p>
          <a:p>
            <a:pPr marL="457200" lvl="1" indent="0">
              <a:buNone/>
            </a:pPr>
            <a:endParaRPr lang="en-US" dirty="0"/>
          </a:p>
          <a:p>
            <a:pPr marL="457200" lvl="1" indent="0">
              <a:buNone/>
            </a:pPr>
            <a:r>
              <a:rPr lang="en-US" b="1" i="1" dirty="0"/>
              <a:t>        Figure 1: Jordan’s Work</a:t>
            </a:r>
          </a:p>
        </p:txBody>
      </p:sp>
      <p:pic>
        <p:nvPicPr>
          <p:cNvPr id="7" name="Picture 6"/>
          <p:cNvPicPr>
            <a:picLocks noChangeAspect="1"/>
          </p:cNvPicPr>
          <p:nvPr/>
        </p:nvPicPr>
        <p:blipFill>
          <a:blip r:embed="rId2"/>
          <a:stretch>
            <a:fillRect/>
          </a:stretch>
        </p:blipFill>
        <p:spPr>
          <a:xfrm>
            <a:off x="230848" y="4078541"/>
            <a:ext cx="2769461" cy="2779459"/>
          </a:xfrm>
          <a:prstGeom prst="rect">
            <a:avLst/>
          </a:prstGeom>
        </p:spPr>
      </p:pic>
      <p:pic>
        <p:nvPicPr>
          <p:cNvPr id="8" name="Picture 7"/>
          <p:cNvPicPr>
            <a:picLocks noChangeAspect="1"/>
          </p:cNvPicPr>
          <p:nvPr/>
        </p:nvPicPr>
        <p:blipFill>
          <a:blip r:embed="rId3"/>
          <a:stretch>
            <a:fillRect/>
          </a:stretch>
        </p:blipFill>
        <p:spPr>
          <a:xfrm>
            <a:off x="4166123" y="4078540"/>
            <a:ext cx="5058206" cy="2779459"/>
          </a:xfrm>
          <a:prstGeom prst="rect">
            <a:avLst/>
          </a:prstGeom>
        </p:spPr>
      </p:pic>
      <p:sp>
        <p:nvSpPr>
          <p:cNvPr id="9" name="TextBox 8"/>
          <p:cNvSpPr txBox="1"/>
          <p:nvPr/>
        </p:nvSpPr>
        <p:spPr>
          <a:xfrm>
            <a:off x="7094582" y="1831771"/>
            <a:ext cx="4612735" cy="1990721"/>
          </a:xfrm>
          <a:prstGeom prst="rect">
            <a:avLst/>
          </a:prstGeom>
          <a:solidFill>
            <a:schemeClr val="accent6">
              <a:lumMod val="90000"/>
            </a:schemeClr>
          </a:solidFill>
        </p:spPr>
        <p:txBody>
          <a:bodyPr wrap="square" rtlCol="0">
            <a:spAutoFit/>
          </a:bodyPr>
          <a:lstStyle/>
          <a:p>
            <a:r>
              <a:rPr lang="en-US" sz="2000" dirty="0">
                <a:solidFill>
                  <a:schemeClr val="tx2"/>
                </a:solidFill>
              </a:rPr>
              <a:t>A photographer has 191 photos of animals and 234 photos of plants. He wants to put all of the photos into photo books. Each page of the photo books holds 8 photos. What is the fewest number of pages he could use in the photo books. </a:t>
            </a:r>
          </a:p>
        </p:txBody>
      </p:sp>
    </p:spTree>
    <p:extLst>
      <p:ext uri="{BB962C8B-B14F-4D97-AF65-F5344CB8AC3E}">
        <p14:creationId xmlns:p14="http://schemas.microsoft.com/office/powerpoint/2010/main" val="268646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 16x9">
  <a:themeElements>
    <a:clrScheme name="Custom 1">
      <a:dk1>
        <a:srgbClr val="3C4743"/>
      </a:dk1>
      <a:lt1>
        <a:srgbClr val="E5E6DA"/>
      </a:lt1>
      <a:dk2>
        <a:srgbClr val="000000"/>
      </a:dk2>
      <a:lt2>
        <a:srgbClr val="FFFFFF"/>
      </a:lt2>
      <a:accent1>
        <a:srgbClr val="D3C5D2"/>
      </a:accent1>
      <a:accent2>
        <a:srgbClr val="C0CFDA"/>
      </a:accent2>
      <a:accent3>
        <a:srgbClr val="A1B7C7"/>
      </a:accent3>
      <a:accent4>
        <a:srgbClr val="BDA7BB"/>
      </a:accent4>
      <a:accent5>
        <a:srgbClr val="96A1AA"/>
      </a:accent5>
      <a:accent6>
        <a:srgbClr val="D3C5D2"/>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0</TotalTime>
  <Words>1449</Words>
  <Application>Microsoft Office PowerPoint</Application>
  <PresentationFormat>Custom</PresentationFormat>
  <Paragraphs>128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Education 16x9</vt:lpstr>
      <vt:lpstr>A Path Toward Multiplicative Reasoning with Understanding</vt:lpstr>
      <vt:lpstr>The Problem: Only Surface Level Learning</vt:lpstr>
      <vt:lpstr>Our Purpose and Research Question</vt:lpstr>
      <vt:lpstr>Five Strands of Mathematical Proficiency </vt:lpstr>
      <vt:lpstr>Theoretical Framework: Article Review</vt:lpstr>
      <vt:lpstr>Methodology </vt:lpstr>
      <vt:lpstr>Key Tasks</vt:lpstr>
      <vt:lpstr>Common Core State Standards</vt:lpstr>
      <vt:lpstr>Initial Assessment Results </vt:lpstr>
      <vt:lpstr>Initial Assessment Results cont.</vt:lpstr>
      <vt:lpstr>Initial Assessment Results cont.</vt:lpstr>
      <vt:lpstr>Partial quotients algorithm: Physical context connected to numbers</vt:lpstr>
      <vt:lpstr>Models: Area model multiplication/division </vt:lpstr>
      <vt:lpstr>Multiplicative comparisons</vt:lpstr>
      <vt:lpstr>Post-Assessment Results</vt:lpstr>
      <vt:lpstr>Post-Assessment Results cont.</vt:lpstr>
      <vt:lpstr>Reflection and discussion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2016-08-10T14:38:13Z</dcterms:created>
  <dcterms:modified xsi:type="dcterms:W3CDTF">2016-08-11T14:31:33Z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