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4" r:id="rId3"/>
    <p:sldMasterId id="2147483688" r:id="rId4"/>
  </p:sldMasterIdLst>
  <p:notesMasterIdLst>
    <p:notesMasterId r:id="rId33"/>
  </p:notesMasterIdLst>
  <p:sldIdLst>
    <p:sldId id="256" r:id="rId5"/>
    <p:sldId id="262" r:id="rId6"/>
    <p:sldId id="263" r:id="rId7"/>
    <p:sldId id="264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99" r:id="rId16"/>
    <p:sldId id="297" r:id="rId17"/>
    <p:sldId id="300" r:id="rId18"/>
    <p:sldId id="275" r:id="rId19"/>
    <p:sldId id="276" r:id="rId20"/>
    <p:sldId id="277" r:id="rId21"/>
    <p:sldId id="301" r:id="rId22"/>
    <p:sldId id="265" r:id="rId23"/>
    <p:sldId id="266" r:id="rId24"/>
    <p:sldId id="267" r:id="rId25"/>
    <p:sldId id="278" r:id="rId26"/>
    <p:sldId id="279" r:id="rId27"/>
    <p:sldId id="280" r:id="rId28"/>
    <p:sldId id="282" r:id="rId29"/>
    <p:sldId id="298" r:id="rId30"/>
    <p:sldId id="260" r:id="rId31"/>
    <p:sldId id="288" r:id="rId32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1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DE67F-85BD-4C03-8185-571BF479AC52}" type="datetimeFigureOut">
              <a:rPr lang="en-US" smtClean="0"/>
              <a:pPr/>
              <a:t>10/31/2017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742C8B-07CC-4D21-B325-BFFE46DC8D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558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Posters are due the same date as Business Plans final date for submission of both 11:59 PM 4/20/2015 it will open to begin accepting March 6th. Other dates referenced correct.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Shore Hatchery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Opens March 6th 8AM closes April 7th 11:59 PM.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Competition May 7th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42C8B-07CC-4D21-B325-BFFE46DC8D8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881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E85636C1-C5C9-4907-8CF7-BE087A3E10D8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0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4A07EE5E-EF50-43DB-B015-F6AD0A38F8FF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165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EAA89-2493-40AB-A8FF-24DA91B57BC2}" type="datetimeFigureOut">
              <a:rPr lang="en-US" smtClean="0"/>
              <a:pPr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96AE-3C18-475A-A516-3412F6D730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EAA89-2493-40AB-A8FF-24DA91B57BC2}" type="datetimeFigureOut">
              <a:rPr lang="en-US" smtClean="0"/>
              <a:pPr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96AE-3C18-475A-A516-3412F6D730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EAA89-2493-40AB-A8FF-24DA91B57BC2}" type="datetimeFigureOut">
              <a:rPr lang="en-US" smtClean="0"/>
              <a:pPr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96AE-3C18-475A-A516-3412F6D730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7B3ECE93-BE29-4C4E-95D2-463DBBF5AA25}" type="datetimeFigureOut">
              <a:rPr lang="en-US"/>
              <a:pPr>
                <a:defRPr/>
              </a:pPr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6C624E70-8D71-4C34-BE33-17A343FDA1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06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3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6810593A-0CC1-447F-AA91-0723F45CFAF4}" type="datetimeFigureOut">
              <a:rPr lang="en-US"/>
              <a:pPr>
                <a:defRPr/>
              </a:pPr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6D16F9A4-A22F-416E-A445-F0DB42A81D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138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BB4A8F-DA1B-474D-9FC3-5CCB3D0D773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14" descr="http://www.salisbury.edu/sbdc/SBTDC%20FY1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172200"/>
            <a:ext cx="2895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306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4785C0-F579-41CB-9F46-034E54D23B9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10" descr="http://www.salisbury.edu/sbdc/SBTDC%20FY1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172200"/>
            <a:ext cx="2895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9826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EFBB2F-6F49-4686-9671-8A5D12B8948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815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5BF4A-86CA-4CA9-9A8B-295C53CDDF4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847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1555D-9478-4033-8289-3EB160A0E90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092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9B4611-5544-4E02-A0D1-DD7891E1133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489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EAA89-2493-40AB-A8FF-24DA91B57BC2}" type="datetimeFigureOut">
              <a:rPr lang="en-US" smtClean="0"/>
              <a:pPr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96AE-3C18-475A-A516-3412F6D730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B21609-3CF3-45A8-8911-F2306DF4B93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381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4094D-22ED-4F32-BABD-97EFB1EEF9A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8383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304566-9236-424C-A8A6-FEB963BC9E2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1646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100C7-EFF1-429E-ACF6-DA2911ABD3A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4021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F7D025-F876-4A0E-9E87-8B8F6CB68DA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638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EAA89-2493-40AB-A8FF-24DA91B57BC2}" type="datetimeFigureOut">
              <a:rPr lang="en-US" smtClean="0"/>
              <a:pPr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96AE-3C18-475A-A516-3412F6D730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EAA89-2493-40AB-A8FF-24DA91B57BC2}" type="datetimeFigureOut">
              <a:rPr lang="en-US" smtClean="0"/>
              <a:pPr/>
              <a:t>10/31/2017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96AE-3C18-475A-A516-3412F6D730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EAA89-2493-40AB-A8FF-24DA91B57BC2}" type="datetimeFigureOut">
              <a:rPr lang="en-US" smtClean="0"/>
              <a:pPr/>
              <a:t>10/31/2017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96AE-3C18-475A-A516-3412F6D730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EAA89-2493-40AB-A8FF-24DA91B57BC2}" type="datetimeFigureOut">
              <a:rPr lang="en-US" smtClean="0"/>
              <a:pPr/>
              <a:t>10/31/2017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96AE-3C18-475A-A516-3412F6D730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EAA89-2493-40AB-A8FF-24DA91B57BC2}" type="datetimeFigureOut">
              <a:rPr lang="en-US" smtClean="0"/>
              <a:pPr/>
              <a:t>10/31/2017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96AE-3C18-475A-A516-3412F6D730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EAA89-2493-40AB-A8FF-24DA91B57BC2}" type="datetimeFigureOut">
              <a:rPr lang="en-US" smtClean="0"/>
              <a:pPr/>
              <a:t>10/31/2017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96AE-3C18-475A-A516-3412F6D730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EAA89-2493-40AB-A8FF-24DA91B57BC2}" type="datetimeFigureOut">
              <a:rPr lang="en-US" smtClean="0"/>
              <a:pPr/>
              <a:t>10/31/2017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96AE-3C18-475A-A516-3412F6D730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EAA89-2493-40AB-A8FF-24DA91B57BC2}" type="datetimeFigureOut">
              <a:rPr lang="en-US" smtClean="0"/>
              <a:pPr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796AE-3C18-475A-A516-3412F6D730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0" tIns="45700" rIns="91400" bIns="457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0" tIns="45700" rIns="91400" bIns="457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00" tIns="45700" rIns="91400" bIns="45700" rtlCol="0" anchor="ctr"/>
          <a:lstStyle>
            <a:lvl1pPr algn="l" defTabSz="91400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ED346B79-1CB7-4E9C-A0D0-2E1627E9A9C6}" type="datetimeFigureOut">
              <a:rPr lang="en-US"/>
              <a:pPr>
                <a:defRPr/>
              </a:pPr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00" tIns="45700" rIns="91400" bIns="45700" rtlCol="0" anchor="ctr"/>
          <a:lstStyle>
            <a:lvl1pPr algn="ctr" defTabSz="91400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00" tIns="45700" rIns="91400" bIns="45700" rtlCol="0" anchor="ctr"/>
          <a:lstStyle>
            <a:lvl1pPr algn="r" defTabSz="91400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C09B8851-7D89-4BB6-9311-1A030AD923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285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iming>
    <p:tnLst>
      <p:par>
        <p:cTn id="1" dur="indefinite" restart="never" nodeType="tmRoot"/>
      </p:par>
    </p:tnLst>
  </p:timing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13" indent="-228501" algn="l" defTabSz="9140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15" indent="-228501" algn="l" defTabSz="9140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17" indent="-228501" algn="l" defTabSz="9140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519" indent="-228501" algn="l" defTabSz="9140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3" algn="l" defTabSz="9140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05" algn="l" defTabSz="9140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07" algn="l" defTabSz="9140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09" algn="l" defTabSz="9140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11" algn="l" defTabSz="9140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14" algn="l" defTabSz="9140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16" algn="l" defTabSz="9140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19" algn="l" defTabSz="9140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65" tIns="45636" rIns="91265" bIns="4563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65" tIns="45636" rIns="91265" bIns="456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265" tIns="45636" rIns="91265" bIns="45636" rtlCol="0" anchor="ctr"/>
          <a:lstStyle>
            <a:lvl1pPr algn="l" defTabSz="913653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FAAC8EA5-F144-4288-B0F4-30A9D041AAA1}" type="datetimeFigureOut">
              <a:rPr lang="en-US"/>
              <a:pPr>
                <a:defRPr/>
              </a:pPr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265" tIns="45636" rIns="91265" bIns="45636" rtlCol="0" anchor="ctr"/>
          <a:lstStyle>
            <a:lvl1pPr algn="ctr" defTabSz="913653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265" tIns="45636" rIns="91265" bIns="45636" rtlCol="0" anchor="ctr"/>
          <a:lstStyle>
            <a:lvl1pPr algn="r" defTabSz="913653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836A4B0B-99AC-4922-9D9F-D7BBFA4898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639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iming>
    <p:tnLst>
      <p:par>
        <p:cTn id="1" dur="indefinite" restart="never" nodeType="tmRoot"/>
      </p:par>
    </p:tnLst>
  </p:timing>
  <p:txStyles>
    <p:titleStyle>
      <a:lvl1pPr algn="ctr" defTabSz="911225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122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122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122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122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122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122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122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122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12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12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825" indent="-227013" algn="l" defTabSz="9112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227013" algn="l" defTabSz="9112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638" indent="-227013" algn="l" defTabSz="91122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808" indent="-228166" algn="l" defTabSz="91265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137" indent="-228166" algn="l" defTabSz="91265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465" indent="-228166" algn="l" defTabSz="91265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8794" indent="-228166" algn="l" defTabSz="91265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6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29" algn="l" defTabSz="9126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657" algn="l" defTabSz="9126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985" algn="l" defTabSz="9126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315" algn="l" defTabSz="9126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643" algn="l" defTabSz="9126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972" algn="l" defTabSz="9126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301" algn="l" defTabSz="9126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629" algn="l" defTabSz="9126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EAA89-2493-40AB-A8FF-24DA91B57BC2}" type="datetimeFigureOut">
              <a:rPr lang="en-US" smtClean="0"/>
              <a:pPr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796AE-3C18-475A-A516-3412F6D730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014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Relationship Id="rId9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hyperlink" Target="http://www.template.org/" TargetMode="Externa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lisbury.edu/perdue/EntrepreneurshipCompetitions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www.salisbury.edu/perdue/entrepreneurshipcompetitions/dates-news.htm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-templ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400" y="1447800"/>
            <a:ext cx="49530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Invest in My Idea</a:t>
            </a:r>
            <a:br>
              <a:rPr lang="en-US" b="1" dirty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</a:br>
            <a:r>
              <a:rPr lang="en-US" b="1" dirty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Poster Pitch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657600"/>
            <a:ext cx="4419600" cy="2661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ar-Partial-screen-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0"/>
            <a:ext cx="712628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D11242"/>
                </a:solidFill>
                <a:latin typeface="Malgun Gothic" pitchFamily="34" charset="-127"/>
                <a:ea typeface="Malgun Gothic" pitchFamily="34" charset="-127"/>
              </a:rPr>
              <a:t>Includes</a:t>
            </a:r>
            <a:endParaRPr lang="en-US" b="1" dirty="0">
              <a:solidFill>
                <a:srgbClr val="D11242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lvl="0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altLang="en-US" sz="2300" kern="0" dirty="0">
                <a:solidFill>
                  <a:srgbClr val="000000"/>
                </a:solidFill>
                <a:latin typeface="Verdana"/>
                <a:cs typeface="Arial"/>
              </a:rPr>
              <a:t>A synopsis of the company’s strategy for succeeding</a:t>
            </a:r>
          </a:p>
          <a:p>
            <a:pPr lvl="0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altLang="en-US" sz="2300" kern="0" dirty="0">
                <a:solidFill>
                  <a:srgbClr val="000000"/>
                </a:solidFill>
                <a:latin typeface="Verdana"/>
                <a:cs typeface="Arial"/>
              </a:rPr>
              <a:t>A brief description of the market (along with the ingredients for success that make your company unique in that market)</a:t>
            </a:r>
          </a:p>
          <a:p>
            <a:pPr lvl="0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altLang="en-US" sz="2300" kern="0" dirty="0">
                <a:solidFill>
                  <a:srgbClr val="000000"/>
                </a:solidFill>
                <a:latin typeface="Verdana"/>
                <a:cs typeface="Arial"/>
              </a:rPr>
              <a:t>A brief description of the product or service</a:t>
            </a:r>
          </a:p>
          <a:p>
            <a:pPr lvl="0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altLang="en-US" sz="2300" kern="0" dirty="0">
                <a:solidFill>
                  <a:srgbClr val="000000"/>
                </a:solidFill>
                <a:latin typeface="Verdana"/>
                <a:cs typeface="Arial"/>
              </a:rPr>
              <a:t>A brief description of the management team’s qualifications</a:t>
            </a:r>
          </a:p>
          <a:p>
            <a:pPr lvl="0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altLang="en-US" sz="2300" kern="0" dirty="0">
                <a:solidFill>
                  <a:srgbClr val="000000"/>
                </a:solidFill>
                <a:latin typeface="Verdana"/>
                <a:cs typeface="Arial"/>
              </a:rPr>
              <a:t>A capsule summary of the key historical and forecasted financial data</a:t>
            </a:r>
          </a:p>
          <a:p>
            <a:pPr lvl="0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altLang="en-US" sz="2300" kern="0" dirty="0">
                <a:solidFill>
                  <a:srgbClr val="000000"/>
                </a:solidFill>
                <a:latin typeface="Verdana"/>
                <a:cs typeface="Arial"/>
              </a:rPr>
              <a:t>An estimate of the amount of capital or loan funds you need and how you will use it</a:t>
            </a:r>
          </a:p>
          <a:p>
            <a:pPr marL="0" lvl="0" indent="0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None/>
            </a:pPr>
            <a:endParaRPr lang="en-US" altLang="en-US" sz="2400" kern="0" dirty="0">
              <a:solidFill>
                <a:srgbClr val="000000"/>
              </a:solidFill>
              <a:latin typeface="Verdana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5715000"/>
            <a:ext cx="1661825" cy="100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43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ar-Partial-screen-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0"/>
            <a:ext cx="712628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D11242"/>
                </a:solidFill>
                <a:latin typeface="Malgun Gothic" pitchFamily="34" charset="-127"/>
                <a:ea typeface="Malgun Gothic" pitchFamily="34" charset="-127"/>
              </a:rPr>
              <a:t>What is ON the Poster?</a:t>
            </a:r>
            <a:endParaRPr lang="en-US" b="1" dirty="0">
              <a:solidFill>
                <a:srgbClr val="D11242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altLang="en-US" sz="2400" kern="0" dirty="0">
                <a:solidFill>
                  <a:srgbClr val="000000"/>
                </a:solidFill>
                <a:latin typeface="Verdana"/>
                <a:cs typeface="Arial"/>
              </a:rPr>
              <a:t>What products and services will be offered?</a:t>
            </a:r>
          </a:p>
          <a:p>
            <a:pPr lvl="0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altLang="en-US" sz="2400" kern="0" dirty="0">
                <a:solidFill>
                  <a:srgbClr val="000000"/>
                </a:solidFill>
                <a:latin typeface="Verdana"/>
                <a:cs typeface="Arial"/>
              </a:rPr>
              <a:t>Who is your target customer (and how many are there)?</a:t>
            </a:r>
          </a:p>
          <a:p>
            <a:pPr lvl="0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altLang="en-US" sz="2400" kern="0" dirty="0">
                <a:solidFill>
                  <a:srgbClr val="000000"/>
                </a:solidFill>
                <a:latin typeface="Verdana"/>
                <a:cs typeface="Arial"/>
              </a:rPr>
              <a:t>What is unique?</a:t>
            </a:r>
          </a:p>
          <a:p>
            <a:pPr lvl="0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altLang="en-US" sz="2400" kern="0" dirty="0">
                <a:solidFill>
                  <a:srgbClr val="000000"/>
                </a:solidFill>
                <a:latin typeface="Verdana"/>
                <a:cs typeface="Arial"/>
              </a:rPr>
              <a:t>How do you promote?</a:t>
            </a:r>
          </a:p>
          <a:p>
            <a:pPr lvl="0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altLang="en-US" sz="2400" kern="0" dirty="0">
                <a:solidFill>
                  <a:srgbClr val="000000"/>
                </a:solidFill>
                <a:latin typeface="Verdana"/>
                <a:cs typeface="Arial"/>
              </a:rPr>
              <a:t>What is going on in your location and industry (Why You Now)?</a:t>
            </a:r>
          </a:p>
          <a:p>
            <a:pPr lvl="1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altLang="en-US" sz="2000" kern="0" dirty="0">
                <a:solidFill>
                  <a:srgbClr val="000000"/>
                </a:solidFill>
                <a:latin typeface="Verdana"/>
                <a:cs typeface="Arial"/>
              </a:rPr>
              <a:t>Competitors</a:t>
            </a:r>
          </a:p>
          <a:p>
            <a:pPr lvl="1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altLang="en-US" sz="2000" kern="0" dirty="0">
                <a:solidFill>
                  <a:srgbClr val="000000"/>
                </a:solidFill>
                <a:latin typeface="Verdana"/>
                <a:cs typeface="Arial"/>
              </a:rPr>
              <a:t>Trends</a:t>
            </a:r>
          </a:p>
          <a:p>
            <a:pPr marL="0" lvl="0" indent="0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None/>
            </a:pPr>
            <a:endParaRPr lang="en-US" altLang="en-US" sz="2400" kern="0" dirty="0">
              <a:solidFill>
                <a:srgbClr val="000000"/>
              </a:solidFill>
              <a:latin typeface="Verdana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486400"/>
            <a:ext cx="1914884" cy="115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42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71688" y="288925"/>
            <a:ext cx="5000625" cy="496888"/>
          </a:xfrm>
          <a:prstGeom prst="rect">
            <a:avLst/>
          </a:prstGeom>
          <a:noFill/>
        </p:spPr>
        <p:txBody>
          <a:bodyPr lIns="19039" tIns="9518" rIns="19039" bIns="9518">
            <a:spAutoFit/>
          </a:bodyPr>
          <a:lstStyle/>
          <a:p>
            <a:pPr algn="ctr" defTabSz="913859">
              <a:defRPr/>
            </a:pPr>
            <a:r>
              <a:rPr lang="en-US" sz="3100" b="1" i="1" dirty="0">
                <a:solidFill>
                  <a:srgbClr val="800000"/>
                </a:solidFill>
                <a:latin typeface="Palatino Linotype" pitchFamily="18" charset="0"/>
                <a:cs typeface="Arial" charset="0"/>
              </a:rPr>
              <a:t>My Company’s Name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9375" y="1143000"/>
          <a:ext cx="2127250" cy="230187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127250"/>
              </a:tblGrid>
              <a:tr h="27394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Palatino Linotype" pitchFamily="18" charset="0"/>
                        </a:rPr>
                        <a:t>Market or Industry</a:t>
                      </a:r>
                      <a:endParaRPr lang="en-US" sz="1400" dirty="0">
                        <a:latin typeface="Palatino Linotype" pitchFamily="18" charset="0"/>
                      </a:endParaRPr>
                    </a:p>
                  </a:txBody>
                  <a:tcPr marL="19050" marR="19050" marT="9525" marB="9525">
                    <a:solidFill>
                      <a:srgbClr val="800000"/>
                    </a:solidFill>
                  </a:tcPr>
                </a:tc>
              </a:tr>
              <a:tr h="2027933">
                <a:tc>
                  <a:txBody>
                    <a:bodyPr/>
                    <a:lstStyle/>
                    <a:p>
                      <a:pPr marL="857250" indent="-857250">
                        <a:buFont typeface="Arial" pitchFamily="34" charset="0"/>
                        <a:buChar char="•"/>
                      </a:pPr>
                      <a:r>
                        <a:rPr lang="en-US" sz="1300" dirty="0" smtClean="0">
                          <a:latin typeface="Palatino Linotype" pitchFamily="18" charset="0"/>
                        </a:rPr>
                        <a:t>Trends</a:t>
                      </a:r>
                    </a:p>
                    <a:p>
                      <a:pPr marL="857250" indent="-857250">
                        <a:buFont typeface="Arial" pitchFamily="34" charset="0"/>
                        <a:buChar char="•"/>
                      </a:pPr>
                      <a:r>
                        <a:rPr lang="en-US" sz="1300" dirty="0" smtClean="0">
                          <a:latin typeface="Palatino Linotype" pitchFamily="18" charset="0"/>
                        </a:rPr>
                        <a:t>Competitors</a:t>
                      </a:r>
                    </a:p>
                    <a:p>
                      <a:pPr marL="857250" indent="-857250">
                        <a:buFont typeface="Arial" pitchFamily="34" charset="0"/>
                        <a:buChar char="•"/>
                      </a:pPr>
                      <a:r>
                        <a:rPr lang="en-US" sz="1300" baseline="0" dirty="0" smtClean="0">
                          <a:latin typeface="Palatino Linotype" pitchFamily="18" charset="0"/>
                        </a:rPr>
                        <a:t>Customers</a:t>
                      </a:r>
                      <a:endParaRPr lang="en-US" sz="1300" dirty="0">
                        <a:latin typeface="Palatino Linotype" pitchFamily="18" charset="0"/>
                      </a:endParaRPr>
                    </a:p>
                  </a:txBody>
                  <a:tcPr marL="19050" marR="19050" marT="9525" marB="9525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9375" y="3571875"/>
          <a:ext cx="2127250" cy="288607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127250"/>
              </a:tblGrid>
              <a:tr h="2324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Palatino Linotype" pitchFamily="18" charset="0"/>
                        </a:rPr>
                        <a:t>Marketing</a:t>
                      </a:r>
                      <a:r>
                        <a:rPr lang="en-US" sz="1400" baseline="0" dirty="0" smtClean="0">
                          <a:latin typeface="Palatino Linotype" pitchFamily="18" charset="0"/>
                        </a:rPr>
                        <a:t> &amp; Sales</a:t>
                      </a:r>
                      <a:endParaRPr lang="en-US" sz="1400" dirty="0">
                        <a:latin typeface="Palatino Linotype" pitchFamily="18" charset="0"/>
                      </a:endParaRPr>
                    </a:p>
                  </a:txBody>
                  <a:tcPr marL="19050" marR="19050" marT="9527" marB="9527">
                    <a:solidFill>
                      <a:srgbClr val="800000"/>
                    </a:solidFill>
                  </a:tcPr>
                </a:tc>
              </a:tr>
              <a:tr h="2653616">
                <a:tc>
                  <a:txBody>
                    <a:bodyPr/>
                    <a:lstStyle/>
                    <a:p>
                      <a:pPr marL="857250" indent="-857250">
                        <a:buFont typeface="Arial" pitchFamily="34" charset="0"/>
                        <a:buChar char="•"/>
                      </a:pPr>
                      <a:r>
                        <a:rPr lang="en-US" sz="1300" dirty="0" smtClean="0">
                          <a:latin typeface="Palatino Linotype" pitchFamily="18" charset="0"/>
                        </a:rPr>
                        <a:t>Promotional Activities</a:t>
                      </a:r>
                    </a:p>
                    <a:p>
                      <a:pPr marL="857250" indent="-857250">
                        <a:buFont typeface="Arial" pitchFamily="34" charset="0"/>
                        <a:buChar char="•"/>
                      </a:pPr>
                      <a:r>
                        <a:rPr lang="en-US" sz="1300" dirty="0" smtClean="0">
                          <a:latin typeface="Palatino Linotype" pitchFamily="18" charset="0"/>
                        </a:rPr>
                        <a:t>Logos </a:t>
                      </a:r>
                    </a:p>
                    <a:p>
                      <a:pPr marL="857250" indent="-857250">
                        <a:buFont typeface="Arial" pitchFamily="34" charset="0"/>
                        <a:buChar char="•"/>
                      </a:pPr>
                      <a:r>
                        <a:rPr lang="en-US" sz="1300" dirty="0" smtClean="0">
                          <a:latin typeface="Palatino Linotype" pitchFamily="18" charset="0"/>
                        </a:rPr>
                        <a:t>Branding</a:t>
                      </a:r>
                      <a:endParaRPr lang="en-US" sz="1300" dirty="0">
                        <a:latin typeface="Palatino Linotype" pitchFamily="18" charset="0"/>
                      </a:endParaRPr>
                    </a:p>
                  </a:txBody>
                  <a:tcPr marL="19050" marR="19050" marT="9527" marB="9527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921500" y="4222750"/>
          <a:ext cx="2127250" cy="223043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127250"/>
              </a:tblGrid>
              <a:tr h="2654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Palatino Linotype" pitchFamily="18" charset="0"/>
                        </a:rPr>
                        <a:t>Pricing</a:t>
                      </a:r>
                      <a:r>
                        <a:rPr lang="en-US" sz="1400" baseline="0" dirty="0" smtClean="0">
                          <a:latin typeface="Palatino Linotype" pitchFamily="18" charset="0"/>
                        </a:rPr>
                        <a:t> &amp; Costs</a:t>
                      </a:r>
                      <a:endParaRPr lang="en-US" sz="1400" dirty="0">
                        <a:latin typeface="Palatino Linotype" pitchFamily="18" charset="0"/>
                      </a:endParaRPr>
                    </a:p>
                  </a:txBody>
                  <a:tcPr marL="19050" marR="19050" marT="9524" marB="9524">
                    <a:solidFill>
                      <a:srgbClr val="800000"/>
                    </a:solidFill>
                  </a:tcPr>
                </a:tc>
              </a:tr>
              <a:tr h="1964998">
                <a:tc>
                  <a:txBody>
                    <a:bodyPr/>
                    <a:lstStyle/>
                    <a:p>
                      <a:pPr marL="857250" indent="-857250">
                        <a:buFont typeface="Arial" pitchFamily="34" charset="0"/>
                        <a:buChar char="•"/>
                      </a:pPr>
                      <a:r>
                        <a:rPr lang="en-US" sz="1300" dirty="0" smtClean="0">
                          <a:latin typeface="Palatino Linotype" pitchFamily="18" charset="0"/>
                        </a:rPr>
                        <a:t>Price Comparison</a:t>
                      </a:r>
                    </a:p>
                    <a:p>
                      <a:pPr marL="857250" indent="-857250">
                        <a:buFont typeface="Arial" pitchFamily="34" charset="0"/>
                        <a:buChar char="•"/>
                      </a:pPr>
                      <a:r>
                        <a:rPr lang="en-US" sz="1300" dirty="0" smtClean="0">
                          <a:latin typeface="Palatino Linotype" pitchFamily="18" charset="0"/>
                        </a:rPr>
                        <a:t>Equipment Costs</a:t>
                      </a:r>
                    </a:p>
                    <a:p>
                      <a:pPr marL="857250" indent="-857250">
                        <a:buFont typeface="Arial" pitchFamily="34" charset="0"/>
                        <a:buChar char="•"/>
                      </a:pPr>
                      <a:r>
                        <a:rPr lang="en-US" sz="1300" dirty="0" smtClean="0">
                          <a:latin typeface="Palatino Linotype" pitchFamily="18" charset="0"/>
                        </a:rPr>
                        <a:t>Start-Up Costs</a:t>
                      </a:r>
                    </a:p>
                    <a:p>
                      <a:pPr marL="857250" indent="-857250">
                        <a:buFont typeface="Arial" pitchFamily="34" charset="0"/>
                        <a:buChar char="•"/>
                      </a:pPr>
                      <a:r>
                        <a:rPr lang="en-US" sz="1300" dirty="0" smtClean="0">
                          <a:latin typeface="Palatino Linotype" pitchFamily="18" charset="0"/>
                        </a:rPr>
                        <a:t>Investment</a:t>
                      </a:r>
                      <a:r>
                        <a:rPr lang="en-US" sz="1300" baseline="0" dirty="0" smtClean="0">
                          <a:latin typeface="Palatino Linotype" pitchFamily="18" charset="0"/>
                        </a:rPr>
                        <a:t> Options</a:t>
                      </a:r>
                      <a:endParaRPr lang="en-US" sz="1300" dirty="0">
                        <a:latin typeface="Palatino Linotype" pitchFamily="18" charset="0"/>
                      </a:endParaRPr>
                    </a:p>
                  </a:txBody>
                  <a:tcPr marL="19050" marR="19050" marT="9524" marB="9524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449513" y="1143000"/>
            <a:ext cx="4267200" cy="1635125"/>
          </a:xfrm>
          <a:prstGeom prst="rect">
            <a:avLst/>
          </a:prstGeom>
          <a:solidFill>
            <a:srgbClr val="FFC000"/>
          </a:solidFill>
          <a:ln>
            <a:solidFill>
              <a:srgbClr val="800000"/>
            </a:solidFill>
          </a:ln>
        </p:spPr>
        <p:txBody>
          <a:bodyPr lIns="19039" tIns="9518" rIns="19039" bIns="9518">
            <a:spAutoFit/>
          </a:bodyPr>
          <a:lstStyle/>
          <a:p>
            <a:pPr algn="ctr" defTabSz="913859">
              <a:defRPr/>
            </a:pPr>
            <a:r>
              <a:rPr lang="en-US" sz="1500" dirty="0">
                <a:solidFill>
                  <a:srgbClr val="800000"/>
                </a:solidFill>
                <a:latin typeface="Palatino Linotype" pitchFamily="18" charset="0"/>
                <a:cs typeface="Arial" charset="0"/>
              </a:rPr>
              <a:t>Product or Service Description and Images</a:t>
            </a:r>
            <a:br>
              <a:rPr lang="en-US" sz="1500" dirty="0">
                <a:solidFill>
                  <a:srgbClr val="800000"/>
                </a:solidFill>
                <a:latin typeface="Palatino Linotype" pitchFamily="18" charset="0"/>
                <a:cs typeface="Arial" charset="0"/>
              </a:rPr>
            </a:br>
            <a:r>
              <a:rPr lang="en-US" sz="1500" dirty="0">
                <a:solidFill>
                  <a:srgbClr val="800000"/>
                </a:solidFill>
                <a:latin typeface="Palatino Linotype" pitchFamily="18" charset="0"/>
                <a:cs typeface="Arial" charset="0"/>
              </a:rPr>
              <a:t>What problem does it solve?</a:t>
            </a:r>
          </a:p>
          <a:p>
            <a:pPr algn="ctr" defTabSz="913859">
              <a:defRPr/>
            </a:pPr>
            <a:endParaRPr lang="en-US" sz="1500" dirty="0">
              <a:solidFill>
                <a:prstClr val="black"/>
              </a:solidFill>
              <a:latin typeface="Palatino Linotype" pitchFamily="18" charset="0"/>
              <a:cs typeface="Arial" charset="0"/>
            </a:endParaRPr>
          </a:p>
          <a:p>
            <a:pPr algn="ctr" defTabSz="913859">
              <a:defRPr/>
            </a:pPr>
            <a:endParaRPr lang="en-US" sz="1500" dirty="0">
              <a:solidFill>
                <a:prstClr val="black"/>
              </a:solidFill>
              <a:latin typeface="Palatino Linotype" pitchFamily="18" charset="0"/>
              <a:cs typeface="Arial" charset="0"/>
            </a:endParaRPr>
          </a:p>
          <a:p>
            <a:pPr algn="ctr" defTabSz="913859">
              <a:defRPr/>
            </a:pPr>
            <a:endParaRPr lang="en-US" sz="1500" dirty="0">
              <a:solidFill>
                <a:prstClr val="black"/>
              </a:solidFill>
              <a:latin typeface="Palatino Linotype" pitchFamily="18" charset="0"/>
              <a:cs typeface="Arial" charset="0"/>
            </a:endParaRPr>
          </a:p>
          <a:p>
            <a:pPr algn="ctr" defTabSz="913859">
              <a:defRPr/>
            </a:pPr>
            <a:endParaRPr lang="en-US" sz="1500" dirty="0">
              <a:solidFill>
                <a:prstClr val="black"/>
              </a:solidFill>
              <a:latin typeface="Palatino Linotype" pitchFamily="18" charset="0"/>
              <a:cs typeface="Arial" charset="0"/>
            </a:endParaRPr>
          </a:p>
          <a:p>
            <a:pPr algn="ctr" defTabSz="913859">
              <a:defRPr/>
            </a:pPr>
            <a:endParaRPr lang="en-US" sz="1500" dirty="0">
              <a:solidFill>
                <a:prstClr val="black"/>
              </a:solidFill>
              <a:latin typeface="Palatino Linotype" pitchFamily="18" charset="0"/>
              <a:cs typeface="Arial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937375" y="1143000"/>
          <a:ext cx="2127250" cy="290988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127250"/>
              </a:tblGrid>
              <a:tr h="46046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Palatino Linotype" pitchFamily="18" charset="0"/>
                        </a:rPr>
                        <a:t>How Do You Make Money?</a:t>
                      </a:r>
                      <a:endParaRPr lang="en-US" sz="1400" dirty="0">
                        <a:latin typeface="Palatino Linotype" pitchFamily="18" charset="0"/>
                      </a:endParaRPr>
                    </a:p>
                  </a:txBody>
                  <a:tcPr marL="19050" marR="19050" marT="9527" marB="9527">
                    <a:solidFill>
                      <a:srgbClr val="800000"/>
                    </a:solidFill>
                  </a:tcPr>
                </a:tc>
              </a:tr>
              <a:tr h="2449419">
                <a:tc>
                  <a:txBody>
                    <a:bodyPr/>
                    <a:lstStyle/>
                    <a:p>
                      <a:pPr marL="857250" indent="-857250">
                        <a:buFont typeface="Arial" pitchFamily="34" charset="0"/>
                        <a:buChar char="•"/>
                      </a:pPr>
                      <a:r>
                        <a:rPr lang="en-US" sz="1300" dirty="0" smtClean="0">
                          <a:latin typeface="Palatino Linotype" pitchFamily="18" charset="0"/>
                        </a:rPr>
                        <a:t>Break</a:t>
                      </a:r>
                      <a:r>
                        <a:rPr lang="en-US" sz="1300" baseline="0" dirty="0" smtClean="0">
                          <a:latin typeface="Palatino Linotype" pitchFamily="18" charset="0"/>
                        </a:rPr>
                        <a:t> Even</a:t>
                      </a:r>
                    </a:p>
                    <a:p>
                      <a:pPr marL="857250" indent="-857250">
                        <a:buFont typeface="Arial" pitchFamily="34" charset="0"/>
                        <a:buChar char="•"/>
                      </a:pPr>
                      <a:r>
                        <a:rPr lang="en-US" sz="1300" baseline="0" dirty="0" smtClean="0">
                          <a:latin typeface="Palatino Linotype" pitchFamily="18" charset="0"/>
                        </a:rPr>
                        <a:t>Profit Margin</a:t>
                      </a:r>
                    </a:p>
                    <a:p>
                      <a:pPr marL="857250" indent="-857250">
                        <a:buFont typeface="Arial" pitchFamily="34" charset="0"/>
                        <a:buChar char="•"/>
                      </a:pPr>
                      <a:r>
                        <a:rPr lang="en-US" sz="1300" baseline="0" dirty="0" smtClean="0">
                          <a:latin typeface="Palatino Linotype" pitchFamily="18" charset="0"/>
                        </a:rPr>
                        <a:t>Significant Cost Drivers</a:t>
                      </a:r>
                      <a:endParaRPr lang="en-US" sz="1300" dirty="0">
                        <a:latin typeface="Palatino Linotype" pitchFamily="18" charset="0"/>
                      </a:endParaRPr>
                    </a:p>
                  </a:txBody>
                  <a:tcPr marL="19050" marR="19050" marT="9527" marB="9527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444750" y="3035300"/>
            <a:ext cx="4267200" cy="1173163"/>
          </a:xfrm>
          <a:prstGeom prst="rect">
            <a:avLst/>
          </a:prstGeom>
          <a:solidFill>
            <a:srgbClr val="FFC000"/>
          </a:solidFill>
          <a:ln>
            <a:solidFill>
              <a:srgbClr val="800000"/>
            </a:solidFill>
          </a:ln>
        </p:spPr>
        <p:txBody>
          <a:bodyPr lIns="19039" tIns="9518" rIns="19039" bIns="9518">
            <a:spAutoFit/>
          </a:bodyPr>
          <a:lstStyle/>
          <a:p>
            <a:pPr algn="ctr" defTabSz="913859">
              <a:defRPr/>
            </a:pPr>
            <a:r>
              <a:rPr lang="en-US" sz="1500" dirty="0">
                <a:solidFill>
                  <a:srgbClr val="800000"/>
                </a:solidFill>
                <a:latin typeface="Palatino Linotype" pitchFamily="18" charset="0"/>
                <a:cs typeface="Arial" charset="0"/>
              </a:rPr>
              <a:t>Target Customer</a:t>
            </a:r>
          </a:p>
          <a:p>
            <a:pPr algn="ctr" defTabSz="913859">
              <a:defRPr/>
            </a:pPr>
            <a:r>
              <a:rPr lang="en-US" sz="1500" dirty="0">
                <a:solidFill>
                  <a:srgbClr val="800000"/>
                </a:solidFill>
                <a:latin typeface="Palatino Linotype" pitchFamily="18" charset="0"/>
                <a:cs typeface="Arial" charset="0"/>
              </a:rPr>
              <a:t>Their Needs</a:t>
            </a:r>
          </a:p>
          <a:p>
            <a:pPr algn="ctr" defTabSz="913859">
              <a:defRPr/>
            </a:pPr>
            <a:endParaRPr lang="en-US" sz="1500" dirty="0">
              <a:solidFill>
                <a:srgbClr val="800000"/>
              </a:solidFill>
              <a:latin typeface="Palatino Linotype" pitchFamily="18" charset="0"/>
              <a:cs typeface="Arial" charset="0"/>
            </a:endParaRPr>
          </a:p>
          <a:p>
            <a:pPr algn="ctr" defTabSz="913859">
              <a:defRPr/>
            </a:pPr>
            <a:endParaRPr lang="en-US" sz="1500" dirty="0">
              <a:solidFill>
                <a:srgbClr val="800000"/>
              </a:solidFill>
              <a:latin typeface="Palatino Linotype" pitchFamily="18" charset="0"/>
              <a:cs typeface="Arial" charset="0"/>
            </a:endParaRPr>
          </a:p>
          <a:p>
            <a:pPr algn="ctr" defTabSz="913859">
              <a:defRPr/>
            </a:pPr>
            <a:endParaRPr lang="en-US" sz="1500" dirty="0">
              <a:solidFill>
                <a:srgbClr val="800000"/>
              </a:solidFill>
              <a:latin typeface="Palatino Linotype" pitchFamily="18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49513" y="5780088"/>
            <a:ext cx="4267200" cy="665162"/>
          </a:xfrm>
          <a:prstGeom prst="rect">
            <a:avLst/>
          </a:prstGeom>
          <a:solidFill>
            <a:srgbClr val="FFC000"/>
          </a:solidFill>
          <a:ln>
            <a:solidFill>
              <a:srgbClr val="800000"/>
            </a:solidFill>
          </a:ln>
        </p:spPr>
        <p:txBody>
          <a:bodyPr lIns="19039" tIns="9518" rIns="19039" bIns="9518">
            <a:spAutoFit/>
          </a:bodyPr>
          <a:lstStyle/>
          <a:p>
            <a:pPr algn="ctr" defTabSz="913859">
              <a:defRPr/>
            </a:pPr>
            <a:r>
              <a:rPr lang="en-US" sz="1500" dirty="0">
                <a:solidFill>
                  <a:srgbClr val="800000"/>
                </a:solidFill>
                <a:latin typeface="Palatino Linotype" pitchFamily="18" charset="0"/>
                <a:cs typeface="Arial" charset="0"/>
              </a:rPr>
              <a:t>Personnel &amp; Leadership Team</a:t>
            </a:r>
            <a:br>
              <a:rPr lang="en-US" sz="1500" dirty="0">
                <a:solidFill>
                  <a:srgbClr val="800000"/>
                </a:solidFill>
                <a:latin typeface="Palatino Linotype" pitchFamily="18" charset="0"/>
                <a:cs typeface="Arial" charset="0"/>
              </a:rPr>
            </a:br>
            <a:r>
              <a:rPr lang="en-US" sz="1200" dirty="0">
                <a:solidFill>
                  <a:srgbClr val="800000"/>
                </a:solidFill>
                <a:latin typeface="Palatino Linotype" pitchFamily="18" charset="0"/>
                <a:cs typeface="Arial" charset="0"/>
              </a:rPr>
              <a:t>Key Employees or Skills</a:t>
            </a:r>
            <a:endParaRPr lang="en-US" sz="1500" dirty="0">
              <a:solidFill>
                <a:srgbClr val="800000"/>
              </a:solidFill>
              <a:latin typeface="Palatino Linotype" pitchFamily="18" charset="0"/>
              <a:cs typeface="Arial" charset="0"/>
            </a:endParaRPr>
          </a:p>
          <a:p>
            <a:pPr algn="ctr" defTabSz="913859">
              <a:defRPr/>
            </a:pPr>
            <a:endParaRPr lang="en-US" sz="1500" dirty="0">
              <a:solidFill>
                <a:srgbClr val="800000"/>
              </a:solidFill>
              <a:latin typeface="Palatino Linotype" pitchFamily="18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49513" y="4465638"/>
            <a:ext cx="4267200" cy="1035050"/>
          </a:xfrm>
          <a:prstGeom prst="rect">
            <a:avLst/>
          </a:prstGeom>
          <a:solidFill>
            <a:srgbClr val="FFC000"/>
          </a:solidFill>
          <a:ln>
            <a:solidFill>
              <a:srgbClr val="800000"/>
            </a:solidFill>
          </a:ln>
        </p:spPr>
        <p:txBody>
          <a:bodyPr lIns="19039" tIns="9518" rIns="19039" bIns="9518">
            <a:spAutoFit/>
          </a:bodyPr>
          <a:lstStyle/>
          <a:p>
            <a:pPr algn="ctr" defTabSz="913859">
              <a:defRPr/>
            </a:pPr>
            <a:r>
              <a:rPr lang="en-US" sz="1500" dirty="0">
                <a:solidFill>
                  <a:srgbClr val="800000"/>
                </a:solidFill>
                <a:latin typeface="Palatino Linotype" pitchFamily="18" charset="0"/>
                <a:cs typeface="Arial" charset="0"/>
              </a:rPr>
              <a:t>Competitive Advantage</a:t>
            </a:r>
            <a:br>
              <a:rPr lang="en-US" sz="1500" dirty="0">
                <a:solidFill>
                  <a:srgbClr val="800000"/>
                </a:solidFill>
                <a:latin typeface="Palatino Linotype" pitchFamily="18" charset="0"/>
                <a:cs typeface="Arial" charset="0"/>
              </a:rPr>
            </a:br>
            <a:r>
              <a:rPr lang="en-US" sz="1200" dirty="0">
                <a:solidFill>
                  <a:srgbClr val="800000"/>
                </a:solidFill>
                <a:latin typeface="Palatino Linotype" pitchFamily="18" charset="0"/>
                <a:cs typeface="Arial" charset="0"/>
              </a:rPr>
              <a:t>Price, Location and Features</a:t>
            </a:r>
          </a:p>
          <a:p>
            <a:pPr algn="ctr" defTabSz="913859">
              <a:defRPr/>
            </a:pPr>
            <a:endParaRPr lang="en-US" sz="1200" dirty="0">
              <a:solidFill>
                <a:srgbClr val="800000"/>
              </a:solidFill>
              <a:latin typeface="Palatino Linotype" pitchFamily="18" charset="0"/>
              <a:cs typeface="Arial" charset="0"/>
            </a:endParaRPr>
          </a:p>
          <a:p>
            <a:pPr algn="ctr" defTabSz="913859">
              <a:defRPr/>
            </a:pPr>
            <a:endParaRPr lang="en-US" sz="1200" dirty="0">
              <a:solidFill>
                <a:srgbClr val="800000"/>
              </a:solidFill>
              <a:latin typeface="Palatino Linotype" pitchFamily="18" charset="0"/>
              <a:cs typeface="Arial" charset="0"/>
            </a:endParaRPr>
          </a:p>
          <a:p>
            <a:pPr algn="ctr" defTabSz="913859">
              <a:defRPr/>
            </a:pPr>
            <a:endParaRPr lang="en-US" sz="1500" dirty="0">
              <a:solidFill>
                <a:srgbClr val="800000"/>
              </a:solidFill>
              <a:latin typeface="Palatino Linotype" pitchFamily="18" charset="0"/>
              <a:cs typeface="Arial" charset="0"/>
            </a:endParaRPr>
          </a:p>
        </p:txBody>
      </p:sp>
      <p:pic>
        <p:nvPicPr>
          <p:cNvPr id="19495" name="Picture 2" descr="C:\Program Files\Microsoft Office\MEDIA\CAGCAT10\j029770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1887538"/>
            <a:ext cx="661988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6" name="Picture 3" descr="C:\Users\rjhoffman\AppData\Local\Microsoft\Windows\Temporary Internet Files\Content.IE5\QVJ861BO\MC90044903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197100"/>
            <a:ext cx="1270000" cy="95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97" name="Picture 4" descr="C:\Users\rjhoffman\AppData\Local\Microsoft\Windows\Temporary Internet Files\Content.IE5\QVJ861BO\MC90038951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63" y="2444750"/>
            <a:ext cx="1557337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8" name="Picture 5" descr="C:\Users\rjhoffman\AppData\Local\Microsoft\Windows\Temporary Internet Files\Content.IE5\7FW7897J\MC90035618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8" y="5387975"/>
            <a:ext cx="116681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9" name="Picture 7" descr="C:\Users\rjhoffman\AppData\Local\Microsoft\Windows\Temporary Internet Files\Content.IE5\6EN6X248\MC900018956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0" y="3498850"/>
            <a:ext cx="7080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00" name="Picture 9" descr="C:\Users\rjhoffman\AppData\Local\Microsoft\Windows\Temporary Internet Files\Content.IE5\7FW7897J\MC900429205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4906963"/>
            <a:ext cx="6064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01" name="Picture 10" descr="C:\Users\rjhoffman\AppData\Local\Microsoft\Windows\Temporary Internet Files\Content.IE5\LBN8IUAV\MC900441326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4826000"/>
            <a:ext cx="873125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02" name="Picture 12" descr="C:\Users\rjhoffman\AppData\Local\Microsoft\Windows\Temporary Internet Files\Content.IE5\LBN8IUAV\MC900250464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18038"/>
            <a:ext cx="1616075" cy="15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304800" y="285750"/>
            <a:ext cx="1616075" cy="603250"/>
          </a:xfrm>
          <a:prstGeom prst="roundRect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039" tIns="9518" rIns="19039" bIns="9518" anchor="ctr"/>
          <a:lstStyle/>
          <a:p>
            <a:pPr algn="ctr" defTabSz="913859">
              <a:defRPr/>
            </a:pPr>
            <a:r>
              <a:rPr lang="en-US" b="1" dirty="0">
                <a:solidFill>
                  <a:prstClr val="white"/>
                </a:solidFill>
              </a:rPr>
              <a:t>Your Logo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154863" y="285750"/>
            <a:ext cx="1616075" cy="603250"/>
          </a:xfrm>
          <a:prstGeom prst="roundRect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039" tIns="9518" rIns="19039" bIns="9518" anchor="ctr"/>
          <a:lstStyle/>
          <a:p>
            <a:pPr algn="ctr" defTabSz="913859">
              <a:defRPr/>
            </a:pPr>
            <a:r>
              <a:rPr lang="en-US" b="1" dirty="0">
                <a:solidFill>
                  <a:prstClr val="white"/>
                </a:solidFill>
              </a:rPr>
              <a:t>Your Logo</a:t>
            </a:r>
          </a:p>
        </p:txBody>
      </p:sp>
    </p:spTree>
    <p:extLst>
      <p:ext uri="{BB962C8B-B14F-4D97-AF65-F5344CB8AC3E}">
        <p14:creationId xmlns:p14="http://schemas.microsoft.com/office/powerpoint/2010/main" val="104921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ar-Partial-screen-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0"/>
            <a:ext cx="712628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D11242"/>
                </a:solidFill>
                <a:latin typeface="Malgun Gothic" pitchFamily="34" charset="-127"/>
                <a:ea typeface="Malgun Gothic" pitchFamily="34" charset="-127"/>
              </a:rPr>
              <a:t>What is ON the Poster?</a:t>
            </a:r>
            <a:endParaRPr lang="en-US" b="1" dirty="0">
              <a:solidFill>
                <a:srgbClr val="D11242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altLang="en-US" sz="2400" dirty="0"/>
              <a:t>How do you make Money and how much?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2000" dirty="0"/>
              <a:t>Break even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2000" dirty="0"/>
              <a:t>Pricing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400" dirty="0"/>
              <a:t>How much capital are you seeking?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400" dirty="0"/>
              <a:t>What are some key milestones?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400" dirty="0"/>
              <a:t>Your logo?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400" dirty="0"/>
              <a:t>Your location?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400" dirty="0"/>
              <a:t>What do you or your team bring?</a:t>
            </a:r>
          </a:p>
          <a:p>
            <a:endParaRPr lang="en-US" altLang="en-US" sz="24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486400"/>
            <a:ext cx="1914884" cy="115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73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540000" y="911225"/>
            <a:ext cx="1958975" cy="55721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492" tIns="10246" rIns="20492" bIns="10246" anchor="ctr"/>
          <a:lstStyle/>
          <a:p>
            <a:pPr algn="ctr" defTabSz="913404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6238" y="909638"/>
            <a:ext cx="1958975" cy="55721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492" tIns="10246" rIns="20492" bIns="10246" anchor="ctr"/>
          <a:lstStyle/>
          <a:p>
            <a:pPr algn="ctr" defTabSz="913404">
              <a:defRPr/>
            </a:pPr>
            <a:r>
              <a:rPr lang="en-US" dirty="0">
                <a:solidFill>
                  <a:prstClr val="white"/>
                </a:solidFill>
              </a:rPr>
              <a:t>`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35513" y="914400"/>
            <a:ext cx="1958975" cy="55721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492" tIns="10246" rIns="20492" bIns="10246" anchor="ctr"/>
          <a:lstStyle/>
          <a:p>
            <a:pPr algn="ctr" defTabSz="913404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61188" y="914400"/>
            <a:ext cx="1958975" cy="55721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492" tIns="10246" rIns="20492" bIns="10246" anchor="ctr"/>
          <a:lstStyle/>
          <a:p>
            <a:pPr algn="ctr" defTabSz="913404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4488" y="101600"/>
            <a:ext cx="8545512" cy="73501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492" tIns="10246" rIns="20492" bIns="10246" anchor="ctr"/>
          <a:lstStyle/>
          <a:p>
            <a:pPr algn="ctr" defTabSz="913404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86025" y="146050"/>
            <a:ext cx="4027488" cy="696913"/>
          </a:xfrm>
          <a:prstGeom prst="rect">
            <a:avLst/>
          </a:prstGeom>
          <a:noFill/>
        </p:spPr>
        <p:txBody>
          <a:bodyPr lIns="20492" tIns="10246" rIns="20492" bIns="10246">
            <a:spAutoFit/>
          </a:bodyPr>
          <a:lstStyle/>
          <a:p>
            <a:pPr algn="ctr" defTabSz="913404">
              <a:defRPr/>
            </a:pPr>
            <a:r>
              <a:rPr lang="en-US" sz="2200" dirty="0">
                <a:solidFill>
                  <a:prstClr val="black"/>
                </a:solidFill>
                <a:cs typeface="Arial" charset="0"/>
              </a:rPr>
              <a:t>Company Name</a:t>
            </a:r>
          </a:p>
          <a:p>
            <a:pPr algn="ctr" defTabSz="913404">
              <a:defRPr/>
            </a:pPr>
            <a:r>
              <a:rPr lang="en-US" sz="2200" dirty="0">
                <a:solidFill>
                  <a:prstClr val="black"/>
                </a:solidFill>
                <a:cs typeface="Arial" charset="0"/>
              </a:rPr>
              <a:t>Business Plan (Elevator Pitch)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466725" y="1047750"/>
          <a:ext cx="1778000" cy="14097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778000"/>
              </a:tblGrid>
              <a:tr h="47625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What is Your</a:t>
                      </a:r>
                      <a:r>
                        <a:rPr lang="en-US" sz="1500" baseline="0" dirty="0" smtClean="0"/>
                        <a:t> Business?</a:t>
                      </a:r>
                      <a:endParaRPr lang="en-US" sz="1500" dirty="0"/>
                    </a:p>
                  </a:txBody>
                  <a:tcPr marL="21771" marR="21771" marT="9525" marB="9525"/>
                </a:tc>
              </a:tr>
              <a:tr h="93345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What is your product, service, concept, key technology?</a:t>
                      </a:r>
                      <a:endParaRPr lang="en-US" sz="1500" dirty="0"/>
                    </a:p>
                  </a:txBody>
                  <a:tcPr marL="21771" marR="21771" marT="9525" marB="9525"/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466725" y="2889250"/>
          <a:ext cx="1778000" cy="120332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778000"/>
              </a:tblGrid>
              <a:tr h="269875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The Team</a:t>
                      </a:r>
                      <a:endParaRPr lang="en-US" sz="1500" dirty="0"/>
                    </a:p>
                  </a:txBody>
                  <a:tcPr marL="21771" marR="21771" marT="9525" marB="9525"/>
                </a:tc>
              </a:tr>
              <a:tr h="93345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Key management:</a:t>
                      </a:r>
                      <a:r>
                        <a:rPr lang="en-US" sz="1500" baseline="0" dirty="0" smtClean="0"/>
                        <a:t> names, positions, previous accomplishments</a:t>
                      </a:r>
                      <a:endParaRPr lang="en-US" sz="1500" dirty="0"/>
                    </a:p>
                  </a:txBody>
                  <a:tcPr marL="21771" marR="21771" marT="9525" marB="9525"/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466725" y="4540250"/>
          <a:ext cx="1778000" cy="14097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778000"/>
              </a:tblGrid>
              <a:tr h="47625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Competitive Advantage</a:t>
                      </a:r>
                      <a:endParaRPr lang="en-US" sz="1500" dirty="0"/>
                    </a:p>
                  </a:txBody>
                  <a:tcPr marL="21771" marR="21771" marT="9525" marB="9525"/>
                </a:tc>
              </a:tr>
              <a:tr h="93345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What is your competitive advantage in the long run?</a:t>
                      </a:r>
                      <a:endParaRPr lang="en-US" sz="1500" dirty="0"/>
                    </a:p>
                  </a:txBody>
                  <a:tcPr marL="21771" marR="21771" marT="9525" marB="9525"/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2630488" y="1063625"/>
          <a:ext cx="1778000" cy="152717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778000"/>
              </a:tblGrid>
              <a:tr h="364889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Market Analysis</a:t>
                      </a:r>
                      <a:endParaRPr lang="en-US" sz="1500" dirty="0"/>
                    </a:p>
                  </a:txBody>
                  <a:tcPr marL="21771" marR="21771" marT="9527" marB="9527"/>
                </a:tc>
              </a:tr>
              <a:tr h="1162286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What is your target  market? Size? Competition? Where do you want to be?</a:t>
                      </a:r>
                      <a:endParaRPr lang="en-US" sz="1500" dirty="0"/>
                    </a:p>
                  </a:txBody>
                  <a:tcPr marL="21771" marR="21771" marT="9527" marB="9527"/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2630488" y="2968625"/>
          <a:ext cx="1778000" cy="301625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778000"/>
              </a:tblGrid>
              <a:tr h="293007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Sales Projections</a:t>
                      </a:r>
                      <a:endParaRPr lang="en-US" sz="1500" dirty="0"/>
                    </a:p>
                  </a:txBody>
                  <a:tcPr marL="21771" marR="21771" marT="9525" marB="9525"/>
                </a:tc>
              </a:tr>
              <a:tr h="2723243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Five year sales</a:t>
                      </a:r>
                      <a:r>
                        <a:rPr lang="en-US" sz="1500" baseline="0" dirty="0" smtClean="0"/>
                        <a:t> projections</a:t>
                      </a:r>
                    </a:p>
                    <a:p>
                      <a:endParaRPr lang="en-US" sz="1500" baseline="0" dirty="0" smtClean="0"/>
                    </a:p>
                    <a:p>
                      <a:endParaRPr lang="en-US" sz="1500" baseline="0" dirty="0" smtClean="0"/>
                    </a:p>
                    <a:p>
                      <a:endParaRPr lang="en-US" sz="1500" dirty="0"/>
                    </a:p>
                  </a:txBody>
                  <a:tcPr marL="21771" marR="21771" marT="9525" marB="9525"/>
                </a:tc>
              </a:tr>
            </a:tbl>
          </a:graphicData>
        </a:graphic>
      </p:graphicFrame>
      <p:graphicFrame>
        <p:nvGraphicFramePr>
          <p:cNvPr id="21552" name="Chart 32"/>
          <p:cNvGraphicFramePr>
            <a:graphicFrameLocks/>
          </p:cNvGraphicFramePr>
          <p:nvPr/>
        </p:nvGraphicFramePr>
        <p:xfrm>
          <a:off x="2700338" y="4108450"/>
          <a:ext cx="1638300" cy="153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r:id="rId5" imgW="1639966" imgH="1536325" progId="Excel.Chart.8">
                  <p:embed/>
                </p:oleObj>
              </mc:Choice>
              <mc:Fallback>
                <p:oleObj r:id="rId5" imgW="1639966" imgH="153632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4108450"/>
                        <a:ext cx="1638300" cy="153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4826000" y="2651125"/>
          <a:ext cx="1778000" cy="131762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778000"/>
              </a:tblGrid>
              <a:tr h="364815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Burning rate</a:t>
                      </a:r>
                      <a:endParaRPr lang="en-US" sz="1500" dirty="0"/>
                    </a:p>
                  </a:txBody>
                  <a:tcPr marL="21771" marR="21771" marT="9525" marB="9525"/>
                </a:tc>
              </a:tr>
              <a:tr h="95281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What is your burning rate? Example: $200,</a:t>
                      </a:r>
                      <a:r>
                        <a:rPr lang="en-US" sz="1500" baseline="0" dirty="0" smtClean="0"/>
                        <a:t> 000 per month</a:t>
                      </a:r>
                      <a:endParaRPr lang="en-US" sz="1500" dirty="0"/>
                    </a:p>
                  </a:txBody>
                  <a:tcPr marL="21771" marR="21771" marT="9525" marB="9525"/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4826000" y="1063625"/>
          <a:ext cx="1778000" cy="131762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778000"/>
              </a:tblGrid>
              <a:tr h="364815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Marketing Concept</a:t>
                      </a:r>
                      <a:endParaRPr lang="en-US" sz="1500" dirty="0"/>
                    </a:p>
                  </a:txBody>
                  <a:tcPr marL="21771" marR="21771" marT="9525" marB="9525"/>
                </a:tc>
              </a:tr>
              <a:tr h="95281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How are you going to market your product</a:t>
                      </a:r>
                      <a:r>
                        <a:rPr lang="en-US" sz="1500" baseline="0" dirty="0" smtClean="0"/>
                        <a:t> or service?</a:t>
                      </a:r>
                      <a:endParaRPr lang="en-US" sz="1500" dirty="0"/>
                    </a:p>
                  </a:txBody>
                  <a:tcPr marL="21771" marR="21771" marT="9525" marB="9525"/>
                </a:tc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4826000" y="4191000"/>
          <a:ext cx="1778000" cy="175577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778000"/>
              </a:tblGrid>
              <a:tr h="364879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Milestones</a:t>
                      </a:r>
                      <a:endParaRPr lang="en-US" sz="1500" dirty="0"/>
                    </a:p>
                  </a:txBody>
                  <a:tcPr marL="21771" marR="21771" marT="9527" marB="9527"/>
                </a:tc>
              </a:tr>
              <a:tr h="1390896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List your key milestones in R&amp;D,</a:t>
                      </a:r>
                    </a:p>
                    <a:p>
                      <a:r>
                        <a:rPr lang="en-US" sz="1500" dirty="0" smtClean="0"/>
                        <a:t>product</a:t>
                      </a:r>
                      <a:r>
                        <a:rPr lang="en-US" sz="1500" baseline="0" dirty="0" smtClean="0"/>
                        <a:t> development, manufacturing, marketing, etc.</a:t>
                      </a:r>
                      <a:endParaRPr lang="en-US" sz="1500" dirty="0"/>
                    </a:p>
                  </a:txBody>
                  <a:tcPr marL="21771" marR="21771" marT="9527" marB="9527"/>
                </a:tc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7051675" y="1047750"/>
          <a:ext cx="1778000" cy="182565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778000"/>
              </a:tblGrid>
              <a:tr h="435009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Strategic Alliances</a:t>
                      </a:r>
                      <a:endParaRPr lang="en-US" sz="1500" dirty="0"/>
                    </a:p>
                  </a:txBody>
                  <a:tcPr marL="21771" marR="21771" marT="9523" marB="9523"/>
                </a:tc>
              </a:tr>
              <a:tr h="1390616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Who are</a:t>
                      </a:r>
                      <a:r>
                        <a:rPr lang="en-US" sz="1500" baseline="0" dirty="0" smtClean="0"/>
                        <a:t> your strategic partners? Major distribution agreements? Licenses? Large orders?</a:t>
                      </a:r>
                      <a:endParaRPr lang="en-US" sz="1500" dirty="0"/>
                    </a:p>
                  </a:txBody>
                  <a:tcPr marL="21771" marR="21771" marT="9523" marB="9523"/>
                </a:tc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7051675" y="3143250"/>
          <a:ext cx="1778000" cy="156368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778000"/>
              </a:tblGrid>
              <a:tr h="70512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What do you want? What do you offer?</a:t>
                      </a:r>
                      <a:endParaRPr lang="en-US" sz="1500" dirty="0"/>
                    </a:p>
                  </a:txBody>
                  <a:tcPr marL="21771" marR="21771" marT="9529" marB="9529"/>
                </a:tc>
              </a:tr>
              <a:tr h="858568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We offer 30% of equity for $2mln investment</a:t>
                      </a:r>
                      <a:endParaRPr lang="en-US" sz="1500" dirty="0"/>
                    </a:p>
                  </a:txBody>
                  <a:tcPr marL="21771" marR="21771" marT="9529" marB="9529"/>
                </a:tc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7051675" y="4918075"/>
          <a:ext cx="1778000" cy="12192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778000"/>
              </a:tblGrid>
              <a:tr h="285478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Exit Strategy</a:t>
                      </a:r>
                      <a:endParaRPr lang="en-US" sz="1500" dirty="0"/>
                    </a:p>
                  </a:txBody>
                  <a:tcPr marL="21771" marR="21771" marT="9528" marB="9528"/>
                </a:tc>
              </a:tr>
              <a:tr h="933722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Acquisition by major</a:t>
                      </a:r>
                      <a:r>
                        <a:rPr lang="en-US" sz="1500" baseline="0" dirty="0" smtClean="0"/>
                        <a:t> market player in 5 years or IPO?</a:t>
                      </a:r>
                      <a:endParaRPr lang="en-US" sz="1500" dirty="0"/>
                    </a:p>
                  </a:txBody>
                  <a:tcPr marL="21771" marR="21771" marT="9528" marB="9528"/>
                </a:tc>
              </a:tr>
            </a:tbl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5657850" y="6619875"/>
            <a:ext cx="3270250" cy="128588"/>
          </a:xfrm>
          <a:prstGeom prst="rect">
            <a:avLst/>
          </a:prstGeom>
          <a:noFill/>
        </p:spPr>
        <p:txBody>
          <a:bodyPr lIns="20504" tIns="10252" rIns="20504" bIns="10252">
            <a:spAutoFit/>
          </a:bodyPr>
          <a:lstStyle/>
          <a:p>
            <a:pPr algn="r" defTabSz="913404">
              <a:defRPr/>
            </a:pPr>
            <a:r>
              <a:rPr lang="en-US" sz="700" dirty="0">
                <a:solidFill>
                  <a:prstClr val="black"/>
                </a:solidFill>
                <a:cs typeface="Arial" charset="0"/>
              </a:rPr>
              <a:t>Copyright © 2012 </a:t>
            </a:r>
            <a:r>
              <a:rPr lang="en-US" sz="700" u="sng" dirty="0">
                <a:solidFill>
                  <a:prstClr val="black"/>
                </a:solidFill>
                <a:cs typeface="Arial" charset="0"/>
                <a:hlinkClick r:id="rId7"/>
              </a:rPr>
              <a:t>Template.org</a:t>
            </a:r>
            <a:endParaRPr lang="en-US" sz="7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25463" y="254000"/>
            <a:ext cx="1809750" cy="298450"/>
          </a:xfrm>
          <a:prstGeom prst="rect">
            <a:avLst/>
          </a:prstGeom>
          <a:solidFill>
            <a:schemeClr val="lt1"/>
          </a:solidFill>
          <a:ln w="127000">
            <a:solidFill>
              <a:schemeClr val="tx1"/>
            </a:solidFill>
          </a:ln>
        </p:spPr>
        <p:txBody>
          <a:bodyPr lIns="20504" tIns="10252" rIns="20504" bIns="10252">
            <a:spAutoFit/>
          </a:bodyPr>
          <a:lstStyle/>
          <a:p>
            <a:pPr defTabSz="913404">
              <a:defRPr/>
            </a:pPr>
            <a:r>
              <a:rPr lang="en-US" dirty="0">
                <a:solidFill>
                  <a:prstClr val="black"/>
                </a:solidFill>
                <a:cs typeface="Arial" charset="0"/>
              </a:rPr>
              <a:t>  Your Logo Here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961188" y="203200"/>
            <a:ext cx="1809750" cy="512763"/>
          </a:xfrm>
          <a:prstGeom prst="rect">
            <a:avLst/>
          </a:prstGeom>
          <a:solidFill>
            <a:schemeClr val="lt1"/>
          </a:solidFill>
          <a:ln w="127000">
            <a:solidFill>
              <a:schemeClr val="tx1"/>
            </a:solidFill>
          </a:ln>
        </p:spPr>
        <p:txBody>
          <a:bodyPr lIns="20504" tIns="10252" rIns="20504" bIns="10252">
            <a:spAutoFit/>
          </a:bodyPr>
          <a:lstStyle/>
          <a:p>
            <a:pPr algn="ctr" defTabSz="913404">
              <a:defRPr/>
            </a:pPr>
            <a:r>
              <a:rPr lang="en-US" sz="1600" dirty="0">
                <a:solidFill>
                  <a:prstClr val="black"/>
                </a:solidFill>
                <a:cs typeface="Arial" charset="0"/>
              </a:rPr>
              <a:t>  Company Address Here</a:t>
            </a:r>
          </a:p>
        </p:txBody>
      </p:sp>
    </p:spTree>
    <p:extLst>
      <p:ext uri="{BB962C8B-B14F-4D97-AF65-F5344CB8AC3E}">
        <p14:creationId xmlns:p14="http://schemas.microsoft.com/office/powerpoint/2010/main" val="33392637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ar-Partial-screen-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0"/>
            <a:ext cx="712628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D11242"/>
                </a:solidFill>
                <a:latin typeface="Malgun Gothic" pitchFamily="34" charset="-127"/>
                <a:ea typeface="Malgun Gothic" pitchFamily="34" charset="-127"/>
              </a:rPr>
              <a:t>Practice Saying it QUICK</a:t>
            </a:r>
            <a:endParaRPr lang="en-US" b="1" dirty="0">
              <a:solidFill>
                <a:srgbClr val="D11242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lvl="0" indent="-341313" fontAlgn="base">
              <a:spcAft>
                <a:spcPct val="0"/>
              </a:spcAft>
              <a:buClr>
                <a:srgbClr val="006666"/>
              </a:buClr>
              <a:buSzPct val="70000"/>
              <a:buFont typeface="Wingdings" pitchFamily="2" charset="2"/>
              <a:buChar char="¡"/>
            </a:pPr>
            <a:r>
              <a:rPr lang="en-US" altLang="en-US" sz="2900" kern="0" dirty="0">
                <a:solidFill>
                  <a:srgbClr val="000000"/>
                </a:solidFill>
                <a:latin typeface="Verdana"/>
                <a:cs typeface="Arial"/>
              </a:rPr>
              <a:t>My Company (</a:t>
            </a:r>
            <a:r>
              <a:rPr lang="en-US" altLang="en-US" sz="2900" u="sng" kern="0" dirty="0">
                <a:solidFill>
                  <a:srgbClr val="000000"/>
                </a:solidFill>
                <a:latin typeface="Verdana"/>
                <a:cs typeface="Arial"/>
              </a:rPr>
              <a:t>NAME</a:t>
            </a:r>
            <a:r>
              <a:rPr lang="en-US" altLang="en-US" sz="2900" kern="0" dirty="0">
                <a:solidFill>
                  <a:srgbClr val="000000"/>
                </a:solidFill>
                <a:latin typeface="Verdana"/>
                <a:cs typeface="Arial"/>
              </a:rPr>
              <a:t>) </a:t>
            </a:r>
          </a:p>
          <a:p>
            <a:pPr marL="341313" lvl="0" indent="-341313" fontAlgn="base">
              <a:spcAft>
                <a:spcPct val="0"/>
              </a:spcAft>
              <a:buClr>
                <a:srgbClr val="006666"/>
              </a:buClr>
              <a:buSzPct val="70000"/>
              <a:buFont typeface="Wingdings" pitchFamily="2" charset="2"/>
              <a:buChar char="¡"/>
            </a:pPr>
            <a:r>
              <a:rPr lang="en-US" altLang="en-US" sz="2900" kern="0" dirty="0">
                <a:solidFill>
                  <a:srgbClr val="000000"/>
                </a:solidFill>
                <a:latin typeface="Verdana"/>
                <a:cs typeface="Arial"/>
              </a:rPr>
              <a:t>is developing / starting (</a:t>
            </a:r>
            <a:r>
              <a:rPr lang="en-US" altLang="en-US" sz="2900" u="sng" kern="0" dirty="0">
                <a:solidFill>
                  <a:srgbClr val="000000"/>
                </a:solidFill>
                <a:latin typeface="Verdana"/>
                <a:cs typeface="Arial"/>
              </a:rPr>
              <a:t>BUSINESS IDEA</a:t>
            </a:r>
            <a:r>
              <a:rPr lang="en-US" altLang="en-US" sz="2900" kern="0" dirty="0">
                <a:solidFill>
                  <a:srgbClr val="000000"/>
                </a:solidFill>
                <a:latin typeface="Verdana"/>
                <a:cs typeface="Arial"/>
              </a:rPr>
              <a:t>), </a:t>
            </a:r>
          </a:p>
          <a:p>
            <a:pPr marL="341313" lvl="0" indent="-341313" fontAlgn="base">
              <a:spcAft>
                <a:spcPct val="0"/>
              </a:spcAft>
              <a:buClr>
                <a:srgbClr val="006666"/>
              </a:buClr>
              <a:buSzPct val="70000"/>
              <a:buFont typeface="Wingdings" pitchFamily="2" charset="2"/>
              <a:buChar char="¡"/>
            </a:pPr>
            <a:r>
              <a:rPr lang="en-US" altLang="en-US" sz="2900" kern="0" dirty="0">
                <a:solidFill>
                  <a:srgbClr val="000000"/>
                </a:solidFill>
                <a:latin typeface="Verdana"/>
                <a:cs typeface="Arial"/>
              </a:rPr>
              <a:t>to help / serve (</a:t>
            </a:r>
            <a:r>
              <a:rPr lang="en-US" altLang="en-US" sz="2900" u="sng" kern="0" dirty="0">
                <a:solidFill>
                  <a:srgbClr val="000000"/>
                </a:solidFill>
                <a:latin typeface="Verdana"/>
                <a:cs typeface="Arial"/>
              </a:rPr>
              <a:t>TARGET MARKET</a:t>
            </a:r>
            <a:r>
              <a:rPr lang="en-US" altLang="en-US" sz="2900" kern="0" dirty="0">
                <a:solidFill>
                  <a:srgbClr val="000000"/>
                </a:solidFill>
                <a:latin typeface="Verdana"/>
                <a:cs typeface="Arial"/>
              </a:rPr>
              <a:t>),</a:t>
            </a:r>
          </a:p>
          <a:p>
            <a:pPr marL="341313" lvl="0" indent="-341313" fontAlgn="base">
              <a:spcAft>
                <a:spcPct val="0"/>
              </a:spcAft>
              <a:buClr>
                <a:srgbClr val="006666"/>
              </a:buClr>
              <a:buSzPct val="70000"/>
              <a:buFont typeface="Wingdings" pitchFamily="2" charset="2"/>
              <a:buChar char="¡"/>
            </a:pPr>
            <a:r>
              <a:rPr lang="en-US" altLang="en-US" sz="2900" kern="0" dirty="0">
                <a:solidFill>
                  <a:srgbClr val="000000"/>
                </a:solidFill>
                <a:latin typeface="Verdana"/>
                <a:cs typeface="Arial"/>
              </a:rPr>
              <a:t>(</a:t>
            </a:r>
            <a:r>
              <a:rPr lang="en-US" altLang="en-US" sz="2900" u="sng" kern="0" dirty="0">
                <a:solidFill>
                  <a:srgbClr val="000000"/>
                </a:solidFill>
                <a:latin typeface="Verdana"/>
                <a:cs typeface="Arial"/>
              </a:rPr>
              <a:t>SOLVE WHAT PROBLEM</a:t>
            </a:r>
            <a:r>
              <a:rPr lang="en-US" altLang="en-US" sz="2900" kern="0" dirty="0">
                <a:solidFill>
                  <a:srgbClr val="000000"/>
                </a:solidFill>
                <a:latin typeface="Verdana"/>
                <a:cs typeface="Arial"/>
              </a:rPr>
              <a:t>) </a:t>
            </a:r>
          </a:p>
          <a:p>
            <a:pPr marL="341313" lvl="0" indent="-341313" fontAlgn="base">
              <a:spcAft>
                <a:spcPct val="0"/>
              </a:spcAft>
              <a:buClr>
                <a:srgbClr val="006666"/>
              </a:buClr>
              <a:buSzPct val="70000"/>
              <a:buFont typeface="Wingdings" pitchFamily="2" charset="2"/>
              <a:buChar char="¡"/>
            </a:pPr>
            <a:r>
              <a:rPr lang="en-US" altLang="en-US" sz="2900" kern="0" dirty="0">
                <a:solidFill>
                  <a:srgbClr val="000000"/>
                </a:solidFill>
                <a:latin typeface="Verdana"/>
                <a:cs typeface="Arial"/>
              </a:rPr>
              <a:t>by (</a:t>
            </a:r>
            <a:r>
              <a:rPr lang="en-US" altLang="en-US" sz="2900" u="sng" kern="0" dirty="0">
                <a:solidFill>
                  <a:srgbClr val="000000"/>
                </a:solidFill>
                <a:latin typeface="Verdana"/>
                <a:cs typeface="Arial"/>
              </a:rPr>
              <a:t>HOW YOU DO WHAT IS NOT BEING DONE NOW</a:t>
            </a:r>
            <a:r>
              <a:rPr lang="en-US" altLang="en-US" sz="2900" kern="0" dirty="0">
                <a:solidFill>
                  <a:srgbClr val="000000"/>
                </a:solidFill>
                <a:latin typeface="Verdana"/>
                <a:cs typeface="Arial"/>
              </a:rPr>
              <a:t>).</a:t>
            </a:r>
          </a:p>
          <a:p>
            <a:pPr marL="0" indent="0">
              <a:buNone/>
            </a:pPr>
            <a:endParaRPr lang="en-US" altLang="en-US" sz="2400" b="1" i="1" u="sn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486400"/>
            <a:ext cx="1914884" cy="115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37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ar-Partial-screen-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0"/>
            <a:ext cx="712628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D11242"/>
                </a:solidFill>
                <a:latin typeface="Malgun Gothic" pitchFamily="34" charset="-127"/>
                <a:ea typeface="Malgun Gothic" pitchFamily="34" charset="-127"/>
              </a:rPr>
              <a:t>Try to Say Your Pitch</a:t>
            </a:r>
            <a:endParaRPr lang="en-US" b="1" dirty="0">
              <a:solidFill>
                <a:srgbClr val="D11242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altLang="en-US" sz="4500" b="1" u="sng" dirty="0"/>
          </a:p>
          <a:p>
            <a:pPr marL="0" indent="0" algn="ctr">
              <a:buNone/>
            </a:pPr>
            <a:r>
              <a:rPr lang="en-US" altLang="en-US" sz="4500" b="1" u="sng" dirty="0" smtClean="0"/>
              <a:t>60 Seconds</a:t>
            </a:r>
            <a:endParaRPr lang="en-US" altLang="en-US" sz="4500" b="1" u="sn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486400"/>
            <a:ext cx="1914884" cy="115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97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ar-Partial-screen-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799" y="0"/>
            <a:ext cx="712628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D11242"/>
                </a:solidFill>
                <a:latin typeface="Malgun Gothic" pitchFamily="34" charset="-127"/>
                <a:ea typeface="Malgun Gothic" pitchFamily="34" charset="-127"/>
              </a:rPr>
              <a:t>I Only Have One Minute!</a:t>
            </a:r>
            <a:endParaRPr lang="en-US" b="1" dirty="0">
              <a:solidFill>
                <a:srgbClr val="D11242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1313" lvl="0" indent="-341313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Font typeface="Wingdings" pitchFamily="2" charset="2"/>
              <a:buChar char="¡"/>
            </a:pPr>
            <a:r>
              <a:rPr lang="en-US" altLang="en-US" sz="4400" kern="0" dirty="0">
                <a:solidFill>
                  <a:srgbClr val="000000"/>
                </a:solidFill>
                <a:latin typeface="Verdana"/>
                <a:cs typeface="Arial"/>
              </a:rPr>
              <a:t>How do you tell the rest of the story?</a:t>
            </a:r>
          </a:p>
          <a:p>
            <a:pPr marL="0" indent="0">
              <a:buNone/>
            </a:pPr>
            <a:endParaRPr lang="en-US" altLang="en-US" sz="3000" b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5702865"/>
            <a:ext cx="1676400" cy="100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21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13" y="424"/>
            <a:ext cx="71262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602" name="Group 5"/>
          <p:cNvGrpSpPr>
            <a:grpSpLocks/>
          </p:cNvGrpSpPr>
          <p:nvPr/>
        </p:nvGrpSpPr>
        <p:grpSpPr bwMode="auto">
          <a:xfrm>
            <a:off x="1066800" y="2819400"/>
            <a:ext cx="7772400" cy="3445848"/>
            <a:chOff x="1067056" y="2819400"/>
            <a:chExt cx="7772400" cy="3445848"/>
          </a:xfrm>
        </p:grpSpPr>
        <p:sp>
          <p:nvSpPr>
            <p:cNvPr id="25613" name="Rectangle 16"/>
            <p:cNvSpPr>
              <a:spLocks noChangeArrowheads="1"/>
            </p:cNvSpPr>
            <p:nvPr/>
          </p:nvSpPr>
          <p:spPr bwMode="auto">
            <a:xfrm>
              <a:off x="1067056" y="2836248"/>
              <a:ext cx="7772400" cy="3429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¡"/>
                <a:defRPr sz="2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5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itchFamily="2" charset="2"/>
                <a:buChar char="¡"/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5614" name="Line 19"/>
            <p:cNvSpPr>
              <a:spLocks noChangeShapeType="1"/>
            </p:cNvSpPr>
            <p:nvPr/>
          </p:nvSpPr>
          <p:spPr bwMode="auto">
            <a:xfrm>
              <a:off x="1143000" y="4648200"/>
              <a:ext cx="7620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5615" name="Line 20"/>
            <p:cNvSpPr>
              <a:spLocks noChangeShapeType="1"/>
            </p:cNvSpPr>
            <p:nvPr/>
          </p:nvSpPr>
          <p:spPr bwMode="auto">
            <a:xfrm>
              <a:off x="1143000" y="5029200"/>
              <a:ext cx="7620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5616" name="Line 21"/>
            <p:cNvSpPr>
              <a:spLocks noChangeShapeType="1"/>
            </p:cNvSpPr>
            <p:nvPr/>
          </p:nvSpPr>
          <p:spPr bwMode="auto">
            <a:xfrm>
              <a:off x="1143000" y="5334000"/>
              <a:ext cx="7620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5617" name="Line 22"/>
            <p:cNvSpPr>
              <a:spLocks noChangeShapeType="1"/>
            </p:cNvSpPr>
            <p:nvPr/>
          </p:nvSpPr>
          <p:spPr bwMode="auto">
            <a:xfrm>
              <a:off x="1143000" y="5867400"/>
              <a:ext cx="7620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5618" name="Line 24"/>
            <p:cNvSpPr>
              <a:spLocks noChangeShapeType="1"/>
            </p:cNvSpPr>
            <p:nvPr/>
          </p:nvSpPr>
          <p:spPr bwMode="auto">
            <a:xfrm>
              <a:off x="3886200" y="2819400"/>
              <a:ext cx="0" cy="3429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5619" name="Line 25"/>
            <p:cNvSpPr>
              <a:spLocks noChangeShapeType="1"/>
            </p:cNvSpPr>
            <p:nvPr/>
          </p:nvSpPr>
          <p:spPr bwMode="auto">
            <a:xfrm>
              <a:off x="3429000" y="2819400"/>
              <a:ext cx="0" cy="3429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5620" name="Line 26"/>
            <p:cNvSpPr>
              <a:spLocks noChangeShapeType="1"/>
            </p:cNvSpPr>
            <p:nvPr/>
          </p:nvSpPr>
          <p:spPr bwMode="auto">
            <a:xfrm>
              <a:off x="4419600" y="2819400"/>
              <a:ext cx="0" cy="3429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5621" name="Line 27"/>
            <p:cNvSpPr>
              <a:spLocks noChangeShapeType="1"/>
            </p:cNvSpPr>
            <p:nvPr/>
          </p:nvSpPr>
          <p:spPr bwMode="auto">
            <a:xfrm>
              <a:off x="4953000" y="2819400"/>
              <a:ext cx="0" cy="3429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5622" name="Line 28"/>
            <p:cNvSpPr>
              <a:spLocks noChangeShapeType="1"/>
            </p:cNvSpPr>
            <p:nvPr/>
          </p:nvSpPr>
          <p:spPr bwMode="auto">
            <a:xfrm>
              <a:off x="5486400" y="2819400"/>
              <a:ext cx="0" cy="3429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5623" name="Line 29"/>
            <p:cNvSpPr>
              <a:spLocks noChangeShapeType="1"/>
            </p:cNvSpPr>
            <p:nvPr/>
          </p:nvSpPr>
          <p:spPr bwMode="auto">
            <a:xfrm>
              <a:off x="5943600" y="2819400"/>
              <a:ext cx="0" cy="3429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5624" name="Line 30"/>
            <p:cNvSpPr>
              <a:spLocks noChangeShapeType="1"/>
            </p:cNvSpPr>
            <p:nvPr/>
          </p:nvSpPr>
          <p:spPr bwMode="auto">
            <a:xfrm>
              <a:off x="6553200" y="2819400"/>
              <a:ext cx="0" cy="3429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5625" name="Line 31"/>
            <p:cNvSpPr>
              <a:spLocks noChangeShapeType="1"/>
            </p:cNvSpPr>
            <p:nvPr/>
          </p:nvSpPr>
          <p:spPr bwMode="auto">
            <a:xfrm>
              <a:off x="6896100" y="2819400"/>
              <a:ext cx="0" cy="3429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5626" name="Line 32"/>
            <p:cNvSpPr>
              <a:spLocks noChangeShapeType="1"/>
            </p:cNvSpPr>
            <p:nvPr/>
          </p:nvSpPr>
          <p:spPr bwMode="auto">
            <a:xfrm>
              <a:off x="7391400" y="2819400"/>
              <a:ext cx="0" cy="3429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5627" name="Line 33"/>
            <p:cNvSpPr>
              <a:spLocks noChangeShapeType="1"/>
            </p:cNvSpPr>
            <p:nvPr/>
          </p:nvSpPr>
          <p:spPr bwMode="auto">
            <a:xfrm>
              <a:off x="7924800" y="2819400"/>
              <a:ext cx="0" cy="3429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5603" name="DownRibbonSharp"/>
          <p:cNvSpPr>
            <a:spLocks noEditPoints="1" noChangeArrowheads="1"/>
          </p:cNvSpPr>
          <p:nvPr/>
        </p:nvSpPr>
        <p:spPr bwMode="auto">
          <a:xfrm>
            <a:off x="304800" y="1076325"/>
            <a:ext cx="8686800" cy="981075"/>
          </a:xfrm>
          <a:prstGeom prst="roundRect">
            <a:avLst>
              <a:gd name="adj" fmla="val 16667"/>
            </a:avLst>
          </a:prstGeom>
          <a:solidFill>
            <a:srgbClr val="A50021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91415" tIns="45708" rIns="91415" bIns="45708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2209800" y="1295400"/>
            <a:ext cx="44958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5" tIns="45708" rIns="91415" bIns="45708">
            <a:spAutoFit/>
          </a:bodyPr>
          <a:lstStyle/>
          <a:p>
            <a:pPr marL="628479" indent="-457075" algn="ctr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SzPct val="85000"/>
              <a:defRPr/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MT" pitchFamily="34" charset="0"/>
              </a:rPr>
              <a:t>Charts</a:t>
            </a:r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457200" y="2136775"/>
            <a:ext cx="44958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5" tIns="45708" rIns="91415" bIns="45708">
            <a:spAutoFit/>
          </a:bodyPr>
          <a:lstStyle>
            <a:lvl1pPr marL="628650" indent="-4572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Pct val="85000"/>
              <a:buFont typeface="Wingdings" pitchFamily="2" charset="2"/>
              <a:buNone/>
            </a:pPr>
            <a:r>
              <a:rPr lang="en-US" altLang="en-US" sz="2800" smtClean="0">
                <a:solidFill>
                  <a:srgbClr val="FFFFFF"/>
                </a:solidFill>
                <a:latin typeface="Gill Sans MT" pitchFamily="34" charset="0"/>
              </a:rPr>
              <a:t> </a:t>
            </a:r>
          </a:p>
        </p:txBody>
      </p:sp>
      <p:sp>
        <p:nvSpPr>
          <p:cNvPr id="25606" name="Text Box 8"/>
          <p:cNvSpPr txBox="1">
            <a:spLocks noChangeArrowheads="1"/>
          </p:cNvSpPr>
          <p:nvPr/>
        </p:nvSpPr>
        <p:spPr bwMode="auto">
          <a:xfrm>
            <a:off x="2286000" y="306932"/>
            <a:ext cx="6122024" cy="553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8" rIns="91415" bIns="45708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000" b="1" dirty="0" smtClean="0">
                <a:solidFill>
                  <a:srgbClr val="FFFFFF"/>
                </a:solidFill>
                <a:latin typeface="Garamond" pitchFamily="18" charset="0"/>
              </a:rPr>
              <a:t>sdf</a:t>
            </a:r>
            <a:r>
              <a:rPr lang="en-US" altLang="en-US" sz="3000" b="1" dirty="0" smtClean="0">
                <a:latin typeface="Garamond" pitchFamily="18" charset="0"/>
              </a:rPr>
              <a:t>III. Analyzing Your Competition</a:t>
            </a:r>
          </a:p>
        </p:txBody>
      </p:sp>
      <p:sp>
        <p:nvSpPr>
          <p:cNvPr id="25607" name="DownRibbonSharp"/>
          <p:cNvSpPr>
            <a:spLocks noEditPoints="1" noChangeArrowheads="1"/>
          </p:cNvSpPr>
          <p:nvPr/>
        </p:nvSpPr>
        <p:spPr bwMode="auto">
          <a:xfrm>
            <a:off x="381000" y="2171700"/>
            <a:ext cx="84582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53882" dir="2700000" algn="ctr" rotWithShape="0">
              <a:srgbClr val="808080"/>
            </a:outerShdw>
          </a:effec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77834" name="Text Box 10"/>
          <p:cNvSpPr txBox="1">
            <a:spLocks noChangeArrowheads="1"/>
          </p:cNvSpPr>
          <p:nvPr/>
        </p:nvSpPr>
        <p:spPr bwMode="auto">
          <a:xfrm>
            <a:off x="1371600" y="2247900"/>
            <a:ext cx="59436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1403" algn="ctr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SzPct val="85000"/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MT" pitchFamily="34" charset="0"/>
              </a:rPr>
              <a:t>PURCHASE FACTORS</a:t>
            </a:r>
          </a:p>
        </p:txBody>
      </p:sp>
      <p:sp>
        <p:nvSpPr>
          <p:cNvPr id="25609" name="DownRibbonSharp"/>
          <p:cNvSpPr>
            <a:spLocks noEditPoints="1" noChangeArrowheads="1"/>
          </p:cNvSpPr>
          <p:nvPr/>
        </p:nvSpPr>
        <p:spPr bwMode="auto">
          <a:xfrm>
            <a:off x="419100" y="2819400"/>
            <a:ext cx="609600" cy="3429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53882" dir="2700000" algn="ctr" rotWithShape="0">
              <a:srgbClr val="808080"/>
            </a:outerShdw>
          </a:effec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77838" name="Text Box 14"/>
          <p:cNvSpPr txBox="1">
            <a:spLocks noChangeArrowheads="1"/>
          </p:cNvSpPr>
          <p:nvPr/>
        </p:nvSpPr>
        <p:spPr bwMode="auto">
          <a:xfrm rot="16200000">
            <a:off x="-665162" y="4357688"/>
            <a:ext cx="27432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1403" algn="ctr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SzPct val="85000"/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MT" pitchFamily="34" charset="0"/>
              </a:rPr>
              <a:t>COMPETITORS</a:t>
            </a:r>
          </a:p>
        </p:txBody>
      </p:sp>
      <p:sp>
        <p:nvSpPr>
          <p:cNvPr id="77831" name="Text Box 7"/>
          <p:cNvSpPr txBox="1">
            <a:spLocks noChangeArrowheads="1"/>
          </p:cNvSpPr>
          <p:nvPr/>
        </p:nvSpPr>
        <p:spPr bwMode="auto">
          <a:xfrm rot="-5400000">
            <a:off x="4798219" y="1664494"/>
            <a:ext cx="1981200" cy="428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5" tIns="45708" rIns="91415" bIns="45708">
            <a:spAutoFit/>
          </a:bodyPr>
          <a:lstStyle>
            <a:lvl1pPr marL="1714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75000"/>
              </a:lnSpc>
              <a:spcBef>
                <a:spcPct val="0"/>
              </a:spcBef>
              <a:spcAft>
                <a:spcPct val="35000"/>
              </a:spcAft>
              <a:buClrTx/>
              <a:buSzPct val="85000"/>
              <a:buFont typeface="Wingdings" pitchFamily="2" charset="2"/>
              <a:buNone/>
            </a:pPr>
            <a:r>
              <a:rPr lang="en-US" altLang="en-US" sz="1800" b="1" i="1" dirty="0" smtClean="0">
                <a:solidFill>
                  <a:srgbClr val="000000"/>
                </a:solidFill>
                <a:latin typeface="Lucida Handwriting" pitchFamily="66" charset="0"/>
              </a:rPr>
              <a:t>Low Prices</a:t>
            </a:r>
          </a:p>
          <a:p>
            <a:pPr eaLnBrk="1" fontAlgn="base" hangingPunct="1">
              <a:lnSpc>
                <a:spcPct val="75000"/>
              </a:lnSpc>
              <a:spcBef>
                <a:spcPct val="0"/>
              </a:spcBef>
              <a:spcAft>
                <a:spcPct val="35000"/>
              </a:spcAft>
              <a:buClrTx/>
              <a:buSzPct val="85000"/>
              <a:buFont typeface="Wingdings" pitchFamily="2" charset="2"/>
              <a:buNone/>
            </a:pPr>
            <a:r>
              <a:rPr lang="en-US" altLang="en-US" sz="1800" b="1" i="1" dirty="0" smtClean="0">
                <a:solidFill>
                  <a:srgbClr val="000000"/>
                </a:solidFill>
                <a:latin typeface="Lucida Handwriting" pitchFamily="66" charset="0"/>
              </a:rPr>
              <a:t>Handmade Tortillas</a:t>
            </a:r>
          </a:p>
          <a:p>
            <a:pPr eaLnBrk="1" fontAlgn="base" hangingPunct="1">
              <a:lnSpc>
                <a:spcPct val="75000"/>
              </a:lnSpc>
              <a:spcBef>
                <a:spcPct val="0"/>
              </a:spcBef>
              <a:spcAft>
                <a:spcPct val="35000"/>
              </a:spcAft>
              <a:buClrTx/>
              <a:buSzPct val="85000"/>
              <a:buFont typeface="Wingdings" pitchFamily="2" charset="2"/>
              <a:buNone/>
            </a:pPr>
            <a:r>
              <a:rPr lang="en-US" altLang="en-US" sz="1800" b="1" i="1" dirty="0" smtClean="0">
                <a:solidFill>
                  <a:srgbClr val="000000"/>
                </a:solidFill>
                <a:latin typeface="Lucida Handwriting" pitchFamily="66" charset="0"/>
              </a:rPr>
              <a:t>Large Portions</a:t>
            </a:r>
          </a:p>
          <a:p>
            <a:pPr eaLnBrk="1" fontAlgn="base" hangingPunct="1">
              <a:lnSpc>
                <a:spcPct val="75000"/>
              </a:lnSpc>
              <a:spcBef>
                <a:spcPct val="0"/>
              </a:spcBef>
              <a:spcAft>
                <a:spcPct val="35000"/>
              </a:spcAft>
              <a:buClrTx/>
              <a:buSzPct val="85000"/>
              <a:buFont typeface="Wingdings" pitchFamily="2" charset="2"/>
              <a:buNone/>
            </a:pPr>
            <a:r>
              <a:rPr lang="en-US" altLang="en-US" sz="1800" b="1" i="1" dirty="0" smtClean="0">
                <a:solidFill>
                  <a:srgbClr val="000000"/>
                </a:solidFill>
                <a:latin typeface="Lucida Handwriting" pitchFamily="66" charset="0"/>
              </a:rPr>
              <a:t>Healthy Menu Items</a:t>
            </a:r>
          </a:p>
          <a:p>
            <a:pPr eaLnBrk="1" fontAlgn="base" hangingPunct="1">
              <a:lnSpc>
                <a:spcPct val="75000"/>
              </a:lnSpc>
              <a:spcBef>
                <a:spcPct val="0"/>
              </a:spcBef>
              <a:spcAft>
                <a:spcPct val="35000"/>
              </a:spcAft>
              <a:buClrTx/>
              <a:buSzPct val="85000"/>
              <a:buFont typeface="Wingdings" pitchFamily="2" charset="2"/>
              <a:buNone/>
            </a:pPr>
            <a:r>
              <a:rPr lang="en-US" altLang="en-US" sz="1800" b="1" i="1" dirty="0" smtClean="0">
                <a:solidFill>
                  <a:srgbClr val="000000"/>
                </a:solidFill>
                <a:latin typeface="Lucida Handwriting" pitchFamily="66" charset="0"/>
              </a:rPr>
              <a:t>Cleanliness</a:t>
            </a:r>
          </a:p>
          <a:p>
            <a:pPr eaLnBrk="1" fontAlgn="base" hangingPunct="1">
              <a:lnSpc>
                <a:spcPct val="75000"/>
              </a:lnSpc>
              <a:spcBef>
                <a:spcPct val="0"/>
              </a:spcBef>
              <a:spcAft>
                <a:spcPct val="35000"/>
              </a:spcAft>
              <a:buClrTx/>
              <a:buSzPct val="85000"/>
              <a:buFont typeface="Wingdings" pitchFamily="2" charset="2"/>
              <a:buNone/>
            </a:pPr>
            <a:endParaRPr lang="en-US" altLang="en-US" sz="1800" b="1" i="1" dirty="0" smtClean="0">
              <a:solidFill>
                <a:srgbClr val="000000"/>
              </a:solidFill>
              <a:latin typeface="Lucida Handwriting" pitchFamily="66" charset="0"/>
            </a:endParaRPr>
          </a:p>
          <a:p>
            <a:pPr eaLnBrk="1" fontAlgn="base" hangingPunct="1">
              <a:lnSpc>
                <a:spcPct val="75000"/>
              </a:lnSpc>
              <a:spcBef>
                <a:spcPct val="0"/>
              </a:spcBef>
              <a:spcAft>
                <a:spcPct val="35000"/>
              </a:spcAft>
              <a:buClrTx/>
              <a:buSzPct val="85000"/>
              <a:buFont typeface="Wingdings" pitchFamily="2" charset="2"/>
              <a:buNone/>
            </a:pPr>
            <a:r>
              <a:rPr lang="en-US" altLang="en-US" sz="1800" b="1" i="1" dirty="0" smtClean="0">
                <a:solidFill>
                  <a:srgbClr val="000000"/>
                </a:solidFill>
                <a:latin typeface="Lucida Handwriting" pitchFamily="66" charset="0"/>
              </a:rPr>
              <a:t>Quick Seating</a:t>
            </a:r>
          </a:p>
          <a:p>
            <a:pPr eaLnBrk="1" fontAlgn="base" hangingPunct="1">
              <a:lnSpc>
                <a:spcPct val="75000"/>
              </a:lnSpc>
              <a:spcBef>
                <a:spcPct val="0"/>
              </a:spcBef>
              <a:spcAft>
                <a:spcPct val="35000"/>
              </a:spcAft>
              <a:buClrTx/>
              <a:buSzPct val="85000"/>
              <a:buFont typeface="Wingdings" pitchFamily="2" charset="2"/>
              <a:buNone/>
            </a:pPr>
            <a:r>
              <a:rPr lang="en-US" altLang="en-US" sz="1800" b="1" i="1" dirty="0" smtClean="0">
                <a:solidFill>
                  <a:srgbClr val="000000"/>
                </a:solidFill>
                <a:latin typeface="Lucida Handwriting" pitchFamily="66" charset="0"/>
              </a:rPr>
              <a:t>Fast Service</a:t>
            </a:r>
          </a:p>
          <a:p>
            <a:pPr eaLnBrk="1" fontAlgn="base" hangingPunct="1">
              <a:lnSpc>
                <a:spcPct val="75000"/>
              </a:lnSpc>
              <a:spcBef>
                <a:spcPct val="0"/>
              </a:spcBef>
              <a:spcAft>
                <a:spcPct val="35000"/>
              </a:spcAft>
              <a:buClrTx/>
              <a:buSzPct val="85000"/>
              <a:buFont typeface="Wingdings" pitchFamily="2" charset="2"/>
              <a:buNone/>
            </a:pPr>
            <a:r>
              <a:rPr lang="en-US" altLang="en-US" sz="1800" b="1" i="1" dirty="0" smtClean="0">
                <a:solidFill>
                  <a:srgbClr val="000000"/>
                </a:solidFill>
                <a:latin typeface="Lucida Handwriting" pitchFamily="66" charset="0"/>
              </a:rPr>
              <a:t>Courteous Service</a:t>
            </a:r>
          </a:p>
          <a:p>
            <a:pPr eaLnBrk="1" fontAlgn="base" hangingPunct="1">
              <a:lnSpc>
                <a:spcPct val="75000"/>
              </a:lnSpc>
              <a:spcBef>
                <a:spcPct val="0"/>
              </a:spcBef>
              <a:spcAft>
                <a:spcPct val="35000"/>
              </a:spcAft>
              <a:buClrTx/>
              <a:buSzPct val="85000"/>
              <a:buFont typeface="Wingdings" pitchFamily="2" charset="2"/>
              <a:buNone/>
            </a:pPr>
            <a:r>
              <a:rPr lang="en-US" altLang="en-US" sz="1800" b="1" i="1" dirty="0" smtClean="0">
                <a:solidFill>
                  <a:srgbClr val="000000"/>
                </a:solidFill>
                <a:latin typeface="Lucida Handwriting" pitchFamily="66" charset="0"/>
              </a:rPr>
              <a:t>Open after 10 p.m.</a:t>
            </a:r>
          </a:p>
        </p:txBody>
      </p:sp>
      <p:sp>
        <p:nvSpPr>
          <p:cNvPr id="77858" name="Text Box 34"/>
          <p:cNvSpPr txBox="1">
            <a:spLocks noChangeArrowheads="1"/>
          </p:cNvSpPr>
          <p:nvPr/>
        </p:nvSpPr>
        <p:spPr bwMode="auto">
          <a:xfrm>
            <a:off x="990600" y="4781550"/>
            <a:ext cx="23622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5" tIns="45708" rIns="91415" bIns="45708">
            <a:spAutoFit/>
          </a:bodyPr>
          <a:lstStyle>
            <a:lvl1pPr marL="1714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75000"/>
              </a:lnSpc>
              <a:spcBef>
                <a:spcPct val="0"/>
              </a:spcBef>
              <a:spcAft>
                <a:spcPct val="35000"/>
              </a:spcAft>
              <a:buClrTx/>
              <a:buSzPct val="85000"/>
              <a:buFont typeface="Wingdings" pitchFamily="2" charset="2"/>
              <a:buNone/>
            </a:pPr>
            <a:r>
              <a:rPr lang="en-US" altLang="en-US" sz="1800" b="1" i="1" smtClean="0">
                <a:solidFill>
                  <a:srgbClr val="000000"/>
                </a:solidFill>
                <a:latin typeface="Lucida Handwriting" pitchFamily="66" charset="0"/>
              </a:rPr>
              <a:t>Jose’s Cantina</a:t>
            </a:r>
          </a:p>
          <a:p>
            <a:pPr eaLnBrk="1" fontAlgn="base" hangingPunct="1">
              <a:lnSpc>
                <a:spcPct val="75000"/>
              </a:lnSpc>
              <a:spcBef>
                <a:spcPct val="0"/>
              </a:spcBef>
              <a:spcAft>
                <a:spcPct val="35000"/>
              </a:spcAft>
              <a:buClrTx/>
              <a:buSzPct val="85000"/>
              <a:buFont typeface="Wingdings" pitchFamily="2" charset="2"/>
              <a:buNone/>
            </a:pPr>
            <a:r>
              <a:rPr lang="en-US" altLang="en-US" sz="1800" b="1" i="1" smtClean="0">
                <a:solidFill>
                  <a:srgbClr val="000000"/>
                </a:solidFill>
                <a:latin typeface="Lucida Handwriting" pitchFamily="66" charset="0"/>
              </a:rPr>
              <a:t>El Paso Rose</a:t>
            </a:r>
          </a:p>
          <a:p>
            <a:pPr eaLnBrk="1" fontAlgn="base" hangingPunct="1">
              <a:lnSpc>
                <a:spcPct val="75000"/>
              </a:lnSpc>
              <a:spcBef>
                <a:spcPct val="0"/>
              </a:spcBef>
              <a:spcAft>
                <a:spcPct val="35000"/>
              </a:spcAft>
              <a:buClrTx/>
              <a:buSzPct val="85000"/>
              <a:buFont typeface="Wingdings" pitchFamily="2" charset="2"/>
              <a:buNone/>
            </a:pPr>
            <a:r>
              <a:rPr lang="en-US" altLang="en-US" sz="1800" b="1" i="1" smtClean="0">
                <a:solidFill>
                  <a:srgbClr val="800000"/>
                </a:solidFill>
                <a:latin typeface="Lucida Handwriting" pitchFamily="66" charset="0"/>
              </a:rPr>
              <a:t>Wild Cactus Cafe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4154"/>
            <a:ext cx="1676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89844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7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1" grpId="0" autoUpdateAnimBg="0"/>
      <p:bldP spid="77858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ar-Partial-screen-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0"/>
            <a:ext cx="712628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D11242"/>
                </a:solidFill>
                <a:latin typeface="Malgun Gothic" pitchFamily="34" charset="-127"/>
                <a:ea typeface="Malgun Gothic" pitchFamily="34" charset="-127"/>
              </a:rPr>
              <a:t>Graphs</a:t>
            </a:r>
            <a:endParaRPr lang="en-US" b="1" dirty="0">
              <a:solidFill>
                <a:srgbClr val="D11242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638800"/>
            <a:ext cx="1828800" cy="1101361"/>
          </a:xfrm>
          <a:prstGeom prst="rect">
            <a:avLst/>
          </a:prstGeom>
        </p:spPr>
      </p:pic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1524000"/>
            <a:ext cx="6138326" cy="3549068"/>
          </a:xfrm>
        </p:spPr>
      </p:pic>
    </p:spTree>
    <p:extLst>
      <p:ext uri="{BB962C8B-B14F-4D97-AF65-F5344CB8AC3E}">
        <p14:creationId xmlns:p14="http://schemas.microsoft.com/office/powerpoint/2010/main" val="384649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ar-Partial-screen-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4999" y="0"/>
            <a:ext cx="712628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D11242"/>
                </a:solidFill>
                <a:latin typeface="Malgun Gothic" pitchFamily="34" charset="-127"/>
                <a:ea typeface="Malgun Gothic" pitchFamily="34" charset="-127"/>
              </a:rPr>
              <a:t>SU Entrepreneurship Competitions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Font typeface="Wingdings" pitchFamily="2" charset="2"/>
              <a:buChar char="¡"/>
              <a:defRPr/>
            </a:pPr>
            <a:r>
              <a:rPr lang="en-US" sz="2700" kern="0" dirty="0">
                <a:latin typeface="Verdana"/>
                <a:cs typeface="Arial"/>
              </a:rPr>
              <a:t>Invest in My Idea  “A Poster Competition</a:t>
            </a:r>
            <a:r>
              <a:rPr lang="en-US" sz="2700" kern="0" dirty="0" smtClean="0">
                <a:latin typeface="Verdana"/>
                <a:cs typeface="Arial"/>
              </a:rPr>
              <a:t>”</a:t>
            </a:r>
          </a:p>
          <a:p>
            <a:pPr lvl="1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Font typeface="Wingdings" pitchFamily="2" charset="2"/>
              <a:buChar char="¡"/>
              <a:defRPr/>
            </a:pPr>
            <a:r>
              <a:rPr lang="en-US" sz="2300" kern="0" dirty="0" smtClean="0">
                <a:latin typeface="Verdana"/>
                <a:cs typeface="Arial"/>
              </a:rPr>
              <a:t>15 winners move forward</a:t>
            </a:r>
            <a:endParaRPr lang="en-US" sz="2300" kern="0" dirty="0">
              <a:latin typeface="Verdana"/>
              <a:cs typeface="Arial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Font typeface="Wingdings" pitchFamily="2" charset="2"/>
              <a:buChar char="¡"/>
              <a:defRPr/>
            </a:pPr>
            <a:r>
              <a:rPr lang="en-US" sz="2700" kern="0" dirty="0">
                <a:latin typeface="Verdana"/>
                <a:cs typeface="Arial"/>
              </a:rPr>
              <a:t>The Gull Cage “A Shark Tank Competition</a:t>
            </a:r>
            <a:r>
              <a:rPr lang="en-US" sz="2700" kern="0" dirty="0" smtClean="0">
                <a:latin typeface="Verdana"/>
                <a:cs typeface="Arial"/>
              </a:rPr>
              <a:t>”</a:t>
            </a:r>
          </a:p>
          <a:p>
            <a:pPr lvl="1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Font typeface="Wingdings" pitchFamily="2" charset="2"/>
              <a:buChar char="¡"/>
              <a:defRPr/>
            </a:pPr>
            <a:r>
              <a:rPr lang="en-US" sz="2300" kern="0" dirty="0" smtClean="0">
                <a:latin typeface="Verdana"/>
                <a:cs typeface="Arial"/>
              </a:rPr>
              <a:t>4 winners move forward</a:t>
            </a:r>
            <a:endParaRPr lang="en-US" sz="2300" kern="0" dirty="0">
              <a:latin typeface="Verdana"/>
              <a:cs typeface="Arial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Font typeface="Wingdings" pitchFamily="2" charset="2"/>
              <a:buChar char="¡"/>
              <a:defRPr/>
            </a:pPr>
            <a:r>
              <a:rPr lang="en-US" sz="2700" kern="0" dirty="0" smtClean="0">
                <a:latin typeface="Verdana"/>
                <a:cs typeface="Arial"/>
              </a:rPr>
              <a:t>The </a:t>
            </a:r>
            <a:r>
              <a:rPr lang="en-US" sz="2700" kern="0" dirty="0">
                <a:latin typeface="Verdana"/>
                <a:cs typeface="Arial"/>
              </a:rPr>
              <a:t>Richard Bernstein Achievement Award for </a:t>
            </a:r>
            <a:r>
              <a:rPr lang="en-US" sz="2700" kern="0" dirty="0" smtClean="0">
                <a:latin typeface="Verdana"/>
                <a:cs typeface="Arial"/>
              </a:rPr>
              <a:t>Excellence </a:t>
            </a:r>
          </a:p>
          <a:p>
            <a:pPr lvl="1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Font typeface="Wingdings" pitchFamily="2" charset="2"/>
              <a:buChar char="¡"/>
              <a:defRPr/>
            </a:pPr>
            <a:r>
              <a:rPr lang="en-US" sz="2300" kern="0" dirty="0" smtClean="0">
                <a:latin typeface="Verdana"/>
                <a:cs typeface="Arial"/>
              </a:rPr>
              <a:t>“A </a:t>
            </a:r>
            <a:r>
              <a:rPr lang="en-US" sz="2300" kern="0" dirty="0">
                <a:latin typeface="Verdana"/>
                <a:cs typeface="Arial"/>
              </a:rPr>
              <a:t>Business Plan Competition</a:t>
            </a:r>
            <a:r>
              <a:rPr lang="en-US" sz="2300" kern="0" dirty="0" smtClean="0">
                <a:latin typeface="Verdana"/>
                <a:cs typeface="Arial"/>
              </a:rPr>
              <a:t>”</a:t>
            </a:r>
          </a:p>
          <a:p>
            <a:pPr lvl="2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Font typeface="Wingdings" pitchFamily="2" charset="2"/>
              <a:buChar char="¡"/>
              <a:defRPr/>
            </a:pPr>
            <a:r>
              <a:rPr lang="en-US" sz="1900" kern="0" dirty="0" smtClean="0">
                <a:latin typeface="Verdana"/>
                <a:cs typeface="Arial"/>
              </a:rPr>
              <a:t>1 Winner</a:t>
            </a:r>
            <a:endParaRPr lang="en-US" sz="2700" kern="0" dirty="0">
              <a:latin typeface="Verdana"/>
              <a:cs typeface="Arial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Font typeface="Wingdings" pitchFamily="2" charset="2"/>
              <a:buChar char="¡"/>
              <a:defRPr/>
            </a:pPr>
            <a:r>
              <a:rPr lang="en-US" sz="1200" u="sng" kern="0" dirty="0">
                <a:latin typeface="Verdana"/>
                <a:cs typeface="Arial"/>
                <a:hlinkClick r:id="rId3"/>
              </a:rPr>
              <a:t>www.salisbury.edu/perdue/EntrepreneurshipCompetitions</a:t>
            </a:r>
            <a:endParaRPr lang="en-US" sz="1200" u="sng" kern="0" dirty="0">
              <a:latin typeface="Verdana"/>
              <a:cs typeface="Arial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Font typeface="Wingdings" pitchFamily="2" charset="2"/>
              <a:buChar char="¡"/>
              <a:defRPr/>
            </a:pPr>
            <a:r>
              <a:rPr lang="en-US" sz="1200" u="sng" kern="0" dirty="0">
                <a:latin typeface="Verdana"/>
                <a:cs typeface="Arial"/>
                <a:hlinkClick r:id="rId4"/>
              </a:rPr>
              <a:t>http://www.salisbury.edu/perdue/entrepreneurshipcompetitions/dates-news.html</a:t>
            </a:r>
            <a:endParaRPr lang="en-US" sz="1200" u="sng" kern="0" dirty="0">
              <a:latin typeface="Verdana"/>
              <a:cs typeface="Arial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Font typeface="Wingdings" pitchFamily="2" charset="2"/>
              <a:buChar char="¡"/>
            </a:pPr>
            <a:endParaRPr lang="en-US" altLang="en-US" sz="1200" kern="0" dirty="0">
              <a:solidFill>
                <a:srgbClr val="000000"/>
              </a:solidFill>
              <a:latin typeface="Verdana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562600"/>
            <a:ext cx="1914884" cy="11532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ar-Partial-screen-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0"/>
            <a:ext cx="712628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D11242"/>
                </a:solidFill>
                <a:latin typeface="Malgun Gothic" pitchFamily="34" charset="-127"/>
                <a:ea typeface="Malgun Gothic" pitchFamily="34" charset="-127"/>
              </a:rPr>
              <a:t>Pictures</a:t>
            </a:r>
            <a:endParaRPr lang="en-US" b="1" dirty="0">
              <a:solidFill>
                <a:srgbClr val="D11242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486400"/>
            <a:ext cx="1914884" cy="1153204"/>
          </a:xfrm>
          <a:prstGeom prst="rect">
            <a:avLst/>
          </a:prstGeom>
        </p:spPr>
      </p:pic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3407959" cy="3273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134378"/>
            <a:ext cx="3525915" cy="3169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240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ar-Partial-screen-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0"/>
            <a:ext cx="712628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D11242"/>
                </a:solidFill>
                <a:latin typeface="Malgun Gothic" pitchFamily="34" charset="-127"/>
                <a:ea typeface="Malgun Gothic" pitchFamily="34" charset="-127"/>
              </a:rPr>
              <a:t>Remember</a:t>
            </a:r>
            <a:endParaRPr lang="en-US" b="1" dirty="0">
              <a:solidFill>
                <a:srgbClr val="D11242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6172200" cy="4830763"/>
          </a:xfrm>
        </p:spPr>
        <p:txBody>
          <a:bodyPr/>
          <a:lstStyle/>
          <a:p>
            <a:pPr marL="341313" lvl="0" indent="-341313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Font typeface="Wingdings" pitchFamily="2" charset="2"/>
              <a:buChar char="¡"/>
            </a:pPr>
            <a:r>
              <a:rPr lang="en-US" altLang="en-US" sz="1400" b="1" kern="0" dirty="0">
                <a:solidFill>
                  <a:srgbClr val="000000"/>
                </a:solidFill>
                <a:latin typeface="Verdana"/>
                <a:cs typeface="Arial"/>
              </a:rPr>
              <a:t>Keep it simple</a:t>
            </a:r>
          </a:p>
          <a:p>
            <a:pPr marL="741363" lvl="1" indent="-284163" eaLnBrk="0" fontAlgn="base" hangingPunct="0">
              <a:spcAft>
                <a:spcPct val="0"/>
              </a:spcAft>
              <a:buClr>
                <a:srgbClr val="99CCCC"/>
              </a:buClr>
              <a:buSzPct val="70000"/>
              <a:buFont typeface="Wingdings" pitchFamily="2" charset="2"/>
              <a:buChar char="l"/>
            </a:pPr>
            <a:r>
              <a:rPr lang="en-US" altLang="en-US" sz="1400" kern="0" dirty="0">
                <a:solidFill>
                  <a:srgbClr val="000000"/>
                </a:solidFill>
                <a:latin typeface="Verdana"/>
                <a:cs typeface="Arial"/>
              </a:rPr>
              <a:t>Keep your poster simple and uncluttered. Use calm, contrasting, and complementary colors. Use only one or two fonts; do not use all capitals, which are more difficult to read.</a:t>
            </a:r>
          </a:p>
          <a:p>
            <a:pPr marL="341313" lvl="0" indent="-341313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Font typeface="Wingdings" pitchFamily="2" charset="2"/>
              <a:buChar char="¡"/>
            </a:pPr>
            <a:r>
              <a:rPr lang="en-US" altLang="en-US" sz="1400" b="1" kern="0" dirty="0">
                <a:solidFill>
                  <a:srgbClr val="000000"/>
                </a:solidFill>
                <a:latin typeface="Verdana"/>
                <a:cs typeface="Arial"/>
              </a:rPr>
              <a:t>Make it visually interesting</a:t>
            </a:r>
          </a:p>
          <a:p>
            <a:pPr marL="741363" lvl="1" indent="-284163" eaLnBrk="0" fontAlgn="base" hangingPunct="0">
              <a:spcAft>
                <a:spcPct val="0"/>
              </a:spcAft>
              <a:buClr>
                <a:srgbClr val="99CCCC"/>
              </a:buClr>
              <a:buSzPct val="70000"/>
              <a:buFont typeface="Wingdings" pitchFamily="2" charset="2"/>
              <a:buChar char="l"/>
            </a:pPr>
            <a:r>
              <a:rPr lang="en-US" altLang="en-US" sz="1400" kern="0" dirty="0">
                <a:solidFill>
                  <a:srgbClr val="000000"/>
                </a:solidFill>
                <a:latin typeface="Verdana"/>
                <a:cs typeface="Arial"/>
              </a:rPr>
              <a:t>Use color, graphics, photos, and other visuals to illustrate your topic (a picture is worth a thousand words.)</a:t>
            </a:r>
          </a:p>
          <a:p>
            <a:pPr marL="341313" lvl="0" indent="-341313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Font typeface="Wingdings" pitchFamily="2" charset="2"/>
              <a:buChar char="¡"/>
            </a:pPr>
            <a:r>
              <a:rPr lang="en-US" altLang="en-US" sz="1400" b="1" kern="0" dirty="0">
                <a:solidFill>
                  <a:srgbClr val="000000"/>
                </a:solidFill>
                <a:latin typeface="Verdana"/>
                <a:cs typeface="Arial"/>
              </a:rPr>
              <a:t>Make it readable</a:t>
            </a:r>
          </a:p>
          <a:p>
            <a:pPr marL="741363" lvl="1" indent="-284163" eaLnBrk="0" fontAlgn="base" hangingPunct="0">
              <a:spcAft>
                <a:spcPct val="0"/>
              </a:spcAft>
              <a:buClr>
                <a:srgbClr val="99CCCC"/>
              </a:buClr>
              <a:buSzPct val="70000"/>
              <a:buFont typeface="Wingdings" pitchFamily="2" charset="2"/>
              <a:buChar char="l"/>
            </a:pPr>
            <a:r>
              <a:rPr lang="en-US" altLang="en-US" sz="1400" kern="0" dirty="0">
                <a:solidFill>
                  <a:srgbClr val="000000"/>
                </a:solidFill>
                <a:latin typeface="Verdana"/>
                <a:cs typeface="Arial"/>
              </a:rPr>
              <a:t>Make text readable from 5 feet or more away. Use bullets for main points. Details can be included in your conversation or on a handout.</a:t>
            </a:r>
          </a:p>
          <a:p>
            <a:pPr marL="341313" lvl="0" indent="-341313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Font typeface="Wingdings" pitchFamily="2" charset="2"/>
              <a:buChar char="¡"/>
            </a:pPr>
            <a:r>
              <a:rPr lang="en-US" altLang="en-US" sz="1400" b="1" kern="0" dirty="0">
                <a:solidFill>
                  <a:srgbClr val="000000"/>
                </a:solidFill>
                <a:latin typeface="Verdana"/>
                <a:cs typeface="Arial"/>
              </a:rPr>
              <a:t>Practice, practice, practice</a:t>
            </a:r>
          </a:p>
          <a:p>
            <a:pPr marL="741363" lvl="1" indent="-284163" eaLnBrk="0" fontAlgn="base" hangingPunct="0">
              <a:spcAft>
                <a:spcPct val="0"/>
              </a:spcAft>
              <a:buClr>
                <a:srgbClr val="99CCCC"/>
              </a:buClr>
              <a:buSzPct val="70000"/>
              <a:buFont typeface="Wingdings" pitchFamily="2" charset="2"/>
              <a:buChar char="l"/>
            </a:pPr>
            <a:r>
              <a:rPr lang="en-US" altLang="en-US" sz="1400" kern="0" dirty="0">
                <a:solidFill>
                  <a:srgbClr val="000000"/>
                </a:solidFill>
                <a:latin typeface="Verdana"/>
                <a:cs typeface="Arial"/>
              </a:rPr>
              <a:t>There is no substitution for advance preparation. Create your 30-second "elevator pitch" to explain your poster to people as they look at your poster, and practice the pitch with your colleagues.</a:t>
            </a:r>
          </a:p>
          <a:p>
            <a:pPr marL="0" lvl="0" indent="0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None/>
            </a:pPr>
            <a:endParaRPr lang="en-US" altLang="en-US" sz="1200" kern="0" dirty="0">
              <a:solidFill>
                <a:srgbClr val="000000"/>
              </a:solidFill>
              <a:latin typeface="Verdana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486400"/>
            <a:ext cx="1914884" cy="1153204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083" y="1600200"/>
            <a:ext cx="2616200" cy="28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83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ar-Partial-screen-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0"/>
            <a:ext cx="712628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D11242"/>
                </a:solidFill>
                <a:latin typeface="Malgun Gothic" pitchFamily="34" charset="-127"/>
                <a:ea typeface="Malgun Gothic" pitchFamily="34" charset="-127"/>
              </a:rPr>
              <a:t>Important Points</a:t>
            </a:r>
            <a:endParaRPr lang="en-US" b="1" dirty="0">
              <a:solidFill>
                <a:srgbClr val="D11242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lvl="0" indent="-341313" fontAlgn="base">
              <a:spcAft>
                <a:spcPct val="0"/>
              </a:spcAft>
              <a:buClr>
                <a:srgbClr val="006666"/>
              </a:buClr>
              <a:buSzPct val="70000"/>
              <a:buFont typeface="Wingdings" pitchFamily="2" charset="2"/>
              <a:buChar char="¡"/>
            </a:pPr>
            <a:r>
              <a:rPr lang="en-US" altLang="en-US" sz="2900" kern="0" dirty="0">
                <a:solidFill>
                  <a:srgbClr val="000000"/>
                </a:solidFill>
                <a:latin typeface="Verdana"/>
                <a:cs typeface="Arial"/>
              </a:rPr>
              <a:t>Tell a good, exciting story</a:t>
            </a:r>
          </a:p>
          <a:p>
            <a:pPr marL="341313" lvl="0" indent="-341313" fontAlgn="base">
              <a:spcAft>
                <a:spcPct val="0"/>
              </a:spcAft>
              <a:buClr>
                <a:srgbClr val="006666"/>
              </a:buClr>
              <a:buSzPct val="70000"/>
              <a:buFont typeface="Wingdings" pitchFamily="2" charset="2"/>
              <a:buChar char="¡"/>
            </a:pPr>
            <a:r>
              <a:rPr lang="en-US" altLang="en-US" sz="2900" kern="0" dirty="0">
                <a:solidFill>
                  <a:srgbClr val="000000"/>
                </a:solidFill>
                <a:latin typeface="Verdana"/>
                <a:cs typeface="Arial"/>
              </a:rPr>
              <a:t>Be consistent</a:t>
            </a:r>
          </a:p>
          <a:p>
            <a:pPr marL="341313" lvl="0" indent="-341313" fontAlgn="base">
              <a:spcAft>
                <a:spcPct val="0"/>
              </a:spcAft>
              <a:buClr>
                <a:srgbClr val="006666"/>
              </a:buClr>
              <a:buSzPct val="70000"/>
              <a:buFont typeface="Wingdings" pitchFamily="2" charset="2"/>
              <a:buChar char="¡"/>
            </a:pPr>
            <a:r>
              <a:rPr lang="en-US" altLang="en-US" sz="2900" kern="0" dirty="0">
                <a:solidFill>
                  <a:srgbClr val="000000"/>
                </a:solidFill>
                <a:latin typeface="Verdana"/>
                <a:cs typeface="Arial"/>
              </a:rPr>
              <a:t>Focus on a very few priorities</a:t>
            </a:r>
          </a:p>
          <a:p>
            <a:pPr marL="341313" lvl="0" indent="-341313" fontAlgn="base">
              <a:spcAft>
                <a:spcPct val="0"/>
              </a:spcAft>
              <a:buClr>
                <a:srgbClr val="006666"/>
              </a:buClr>
              <a:buSzPct val="70000"/>
              <a:buFont typeface="Wingdings" pitchFamily="2" charset="2"/>
              <a:buChar char="¡"/>
            </a:pPr>
            <a:r>
              <a:rPr lang="en-US" altLang="en-US" sz="2900" kern="0" dirty="0">
                <a:solidFill>
                  <a:srgbClr val="000000"/>
                </a:solidFill>
                <a:latin typeface="Verdana"/>
                <a:cs typeface="Arial"/>
              </a:rPr>
              <a:t>Be realistic in financial projections</a:t>
            </a:r>
          </a:p>
          <a:p>
            <a:pPr marL="341313" lvl="0" indent="-341313" fontAlgn="base">
              <a:spcAft>
                <a:spcPct val="0"/>
              </a:spcAft>
              <a:buClr>
                <a:srgbClr val="006666"/>
              </a:buClr>
              <a:buSzPct val="70000"/>
              <a:buFont typeface="Wingdings" pitchFamily="2" charset="2"/>
              <a:buChar char="¡"/>
            </a:pPr>
            <a:r>
              <a:rPr lang="en-US" altLang="en-US" sz="2900" kern="0" dirty="0">
                <a:solidFill>
                  <a:srgbClr val="000000"/>
                </a:solidFill>
                <a:latin typeface="Verdana"/>
                <a:cs typeface="Arial"/>
              </a:rPr>
              <a:t>Be prepared to address the downsides</a:t>
            </a:r>
          </a:p>
          <a:p>
            <a:pPr marL="341313" lvl="0" indent="-341313" fontAlgn="base">
              <a:spcAft>
                <a:spcPct val="0"/>
              </a:spcAft>
              <a:buClr>
                <a:srgbClr val="006666"/>
              </a:buClr>
              <a:buSzPct val="70000"/>
              <a:buFont typeface="Wingdings" pitchFamily="2" charset="2"/>
              <a:buChar char="¡"/>
            </a:pPr>
            <a:r>
              <a:rPr lang="en-US" altLang="en-US" sz="2900" kern="0" dirty="0">
                <a:solidFill>
                  <a:srgbClr val="000000"/>
                </a:solidFill>
                <a:latin typeface="Verdana"/>
                <a:cs typeface="Arial"/>
              </a:rPr>
              <a:t>Clear, Concise and Convincing</a:t>
            </a:r>
          </a:p>
          <a:p>
            <a:pPr marL="0" lvl="0" indent="0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None/>
            </a:pPr>
            <a:endParaRPr lang="en-US" altLang="en-US" sz="1200" kern="0" dirty="0">
              <a:solidFill>
                <a:srgbClr val="000000"/>
              </a:solidFill>
              <a:latin typeface="Verdana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486400"/>
            <a:ext cx="1914884" cy="115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24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ar-Partial-screen-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0"/>
            <a:ext cx="712628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D11242"/>
                </a:solidFill>
                <a:latin typeface="Malgun Gothic" pitchFamily="34" charset="-127"/>
                <a:ea typeface="Malgun Gothic" pitchFamily="34" charset="-127"/>
              </a:rPr>
              <a:t>HAVE FUN WITH IT!</a:t>
            </a:r>
            <a:endParaRPr lang="en-US" b="1" dirty="0">
              <a:solidFill>
                <a:srgbClr val="D11242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lvl="0" indent="-341313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Font typeface="Wingdings" pitchFamily="2" charset="2"/>
              <a:buChar char="¡"/>
            </a:pPr>
            <a:r>
              <a:rPr lang="en-US" altLang="en-US" sz="2900" kern="0" dirty="0">
                <a:solidFill>
                  <a:srgbClr val="000000"/>
                </a:solidFill>
                <a:latin typeface="Verdana"/>
                <a:cs typeface="Arial"/>
              </a:rPr>
              <a:t>Your Enthusiasm will overcome a lot!</a:t>
            </a:r>
          </a:p>
          <a:p>
            <a:pPr marL="0" lvl="0" indent="0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None/>
            </a:pPr>
            <a:endParaRPr lang="en-US" altLang="en-US" sz="1200" kern="0" dirty="0">
              <a:solidFill>
                <a:srgbClr val="000000"/>
              </a:solidFill>
              <a:latin typeface="Verdana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486400"/>
            <a:ext cx="1914884" cy="1153204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154" y="2286000"/>
            <a:ext cx="2822575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938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ar-Partial-screen-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0"/>
            <a:ext cx="712628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D11242"/>
                </a:solidFill>
                <a:latin typeface="Malgun Gothic" pitchFamily="34" charset="-127"/>
                <a:ea typeface="Malgun Gothic" pitchFamily="34" charset="-127"/>
              </a:rPr>
              <a:t>If you don’t LOVE your idea, it will be hard for someone else to.</a:t>
            </a:r>
            <a:endParaRPr lang="en-US" b="1" dirty="0">
              <a:solidFill>
                <a:srgbClr val="D11242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486400"/>
            <a:ext cx="1914884" cy="1153204"/>
          </a:xfrm>
          <a:prstGeom prst="rect">
            <a:avLst/>
          </a:prstGeom>
        </p:spPr>
      </p:pic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28800"/>
            <a:ext cx="4038600" cy="3596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219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ar-Partial-screen-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0"/>
            <a:ext cx="712628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D11242"/>
                </a:solidFill>
                <a:latin typeface="Malgun Gothic" pitchFamily="34" charset="-127"/>
                <a:ea typeface="Malgun Gothic" pitchFamily="34" charset="-127"/>
              </a:rPr>
              <a:t>Financials (1 Page)</a:t>
            </a:r>
            <a:endParaRPr lang="en-US" b="1" dirty="0">
              <a:solidFill>
                <a:srgbClr val="D11242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Font typeface="Wingdings" pitchFamily="2" charset="2"/>
              <a:buChar char="¡"/>
            </a:pPr>
            <a:r>
              <a:rPr lang="en-US" altLang="en-US" sz="2000" kern="0" dirty="0" smtClean="0">
                <a:solidFill>
                  <a:srgbClr val="000000"/>
                </a:solidFill>
                <a:latin typeface="Verdana"/>
                <a:cs typeface="Arial"/>
              </a:rPr>
              <a:t>Cash Flow Statement (3-5 years)</a:t>
            </a:r>
          </a:p>
          <a:p>
            <a:pPr lvl="2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Font typeface="Wingdings" pitchFamily="2" charset="2"/>
              <a:buChar char="¡"/>
            </a:pPr>
            <a:r>
              <a:rPr lang="en-US" altLang="en-US" sz="1600" kern="0" dirty="0" smtClean="0">
                <a:solidFill>
                  <a:srgbClr val="000000"/>
                </a:solidFill>
                <a:latin typeface="Verdana"/>
                <a:cs typeface="Arial"/>
              </a:rPr>
              <a:t>Break down one year monthly</a:t>
            </a:r>
          </a:p>
          <a:p>
            <a:pPr lvl="1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Font typeface="Wingdings" pitchFamily="2" charset="2"/>
              <a:buChar char="¡"/>
            </a:pPr>
            <a:r>
              <a:rPr lang="en-US" altLang="en-US" sz="2000" kern="0" dirty="0" smtClean="0">
                <a:solidFill>
                  <a:srgbClr val="000000"/>
                </a:solidFill>
                <a:latin typeface="Verdana"/>
                <a:cs typeface="Arial"/>
              </a:rPr>
              <a:t>Income Statement (3-5 years)</a:t>
            </a:r>
          </a:p>
          <a:p>
            <a:pPr lvl="1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Font typeface="Wingdings" pitchFamily="2" charset="2"/>
              <a:buChar char="¡"/>
            </a:pPr>
            <a:r>
              <a:rPr lang="en-US" altLang="en-US" sz="2000" kern="0" dirty="0" smtClean="0">
                <a:solidFill>
                  <a:srgbClr val="000000"/>
                </a:solidFill>
                <a:latin typeface="Verdana"/>
                <a:cs typeface="Arial"/>
              </a:rPr>
              <a:t>Sources and Uses:</a:t>
            </a:r>
          </a:p>
          <a:p>
            <a:pPr lvl="2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Font typeface="Wingdings" pitchFamily="2" charset="2"/>
              <a:buChar char="¡"/>
            </a:pPr>
            <a:r>
              <a:rPr lang="en-US" altLang="en-US" sz="1600" kern="0" dirty="0">
                <a:solidFill>
                  <a:srgbClr val="000000"/>
                </a:solidFill>
                <a:latin typeface="Verdana"/>
                <a:cs typeface="Arial"/>
              </a:rPr>
              <a:t>Need for business loan, possible </a:t>
            </a:r>
            <a:r>
              <a:rPr lang="en-US" altLang="en-US" sz="1600" kern="0" dirty="0" smtClean="0">
                <a:solidFill>
                  <a:srgbClr val="000000"/>
                </a:solidFill>
                <a:latin typeface="Verdana"/>
                <a:cs typeface="Arial"/>
              </a:rPr>
              <a:t>investors</a:t>
            </a:r>
          </a:p>
          <a:p>
            <a:pPr lvl="1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Font typeface="Wingdings" pitchFamily="2" charset="2"/>
              <a:buChar char="¡"/>
            </a:pPr>
            <a:r>
              <a:rPr lang="en-US" altLang="en-US" sz="2000" kern="0" dirty="0" smtClean="0">
                <a:solidFill>
                  <a:srgbClr val="000000"/>
                </a:solidFill>
                <a:latin typeface="Verdana"/>
                <a:cs typeface="Arial"/>
              </a:rPr>
              <a:t>Balance Sheet</a:t>
            </a:r>
          </a:p>
          <a:p>
            <a:pPr lvl="1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Font typeface="Wingdings" pitchFamily="2" charset="2"/>
              <a:buChar char="¡"/>
            </a:pPr>
            <a:r>
              <a:rPr lang="en-US" altLang="en-US" sz="2000" kern="0" dirty="0" smtClean="0">
                <a:solidFill>
                  <a:srgbClr val="000000"/>
                </a:solidFill>
                <a:latin typeface="Verdana"/>
                <a:cs typeface="Arial"/>
              </a:rPr>
              <a:t>Sales/ Income Projections</a:t>
            </a:r>
          </a:p>
          <a:p>
            <a:pPr lvl="1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Font typeface="Wingdings" pitchFamily="2" charset="2"/>
              <a:buChar char="¡"/>
            </a:pPr>
            <a:r>
              <a:rPr lang="en-US" altLang="en-US" sz="2000" kern="0" dirty="0" smtClean="0">
                <a:solidFill>
                  <a:srgbClr val="000000"/>
                </a:solidFill>
                <a:latin typeface="Verdana"/>
                <a:cs typeface="Arial"/>
              </a:rPr>
              <a:t>Break-Even Analysis</a:t>
            </a:r>
          </a:p>
          <a:p>
            <a:pPr lvl="1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Font typeface="Wingdings" pitchFamily="2" charset="2"/>
              <a:buChar char="¡"/>
            </a:pPr>
            <a:r>
              <a:rPr lang="en-US" altLang="en-US" sz="2000" kern="0" dirty="0" smtClean="0">
                <a:solidFill>
                  <a:srgbClr val="000000"/>
                </a:solidFill>
                <a:latin typeface="Verdana"/>
                <a:cs typeface="Arial"/>
              </a:rPr>
              <a:t>What are the key cost drivers?</a:t>
            </a:r>
          </a:p>
          <a:p>
            <a:pPr marL="0" lvl="0" indent="0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None/>
            </a:pPr>
            <a:endParaRPr lang="en-US" altLang="en-US" sz="1200" kern="0" dirty="0">
              <a:solidFill>
                <a:srgbClr val="000000"/>
              </a:solidFill>
              <a:latin typeface="Verdana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486400"/>
            <a:ext cx="1914884" cy="115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14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ar-Partial-screen-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0"/>
            <a:ext cx="712628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D11242"/>
                </a:solidFill>
                <a:latin typeface="Malgun Gothic" pitchFamily="34" charset="-127"/>
                <a:ea typeface="Malgun Gothic" pitchFamily="34" charset="-127"/>
              </a:rPr>
              <a:t>Knowing you are going to make all this money makes it even better!</a:t>
            </a:r>
            <a:endParaRPr lang="en-US" b="1" i="1" dirty="0">
              <a:solidFill>
                <a:srgbClr val="D11242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486400"/>
            <a:ext cx="1914884" cy="1153204"/>
          </a:xfrm>
          <a:prstGeom prst="rect">
            <a:avLst/>
          </a:prstGeom>
        </p:spPr>
      </p:pic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3835"/>
            <a:ext cx="5712447" cy="381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238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924800" cy="1219200"/>
          </a:xfrm>
        </p:spPr>
        <p:txBody>
          <a:bodyPr/>
          <a:lstStyle/>
          <a:p>
            <a:pPr algn="l"/>
            <a:endParaRPr lang="en-US" dirty="0">
              <a:solidFill>
                <a:schemeClr val="bg1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pic>
        <p:nvPicPr>
          <p:cNvPr id="4" name="Content Placeholder 4" descr="Blue-Star-Hea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04800"/>
            <a:ext cx="8229600" cy="1355375"/>
          </a:xfrm>
          <a:prstGeom prst="rect">
            <a:avLst/>
          </a:prstGeom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636" y="1981200"/>
            <a:ext cx="6158927" cy="414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7" y="5562600"/>
            <a:ext cx="19145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ar-Partial-screen-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0"/>
            <a:ext cx="712628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670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D11242"/>
                </a:solidFill>
                <a:latin typeface="Malgun Gothic" pitchFamily="34" charset="-127"/>
                <a:ea typeface="Malgun Gothic" pitchFamily="34" charset="-127"/>
              </a:rPr>
              <a:t>QUESTIONS???</a:t>
            </a:r>
            <a:endParaRPr lang="en-US" b="1" dirty="0">
              <a:solidFill>
                <a:srgbClr val="D11242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520" y="5638800"/>
            <a:ext cx="1828800" cy="110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77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ar-Partial-screen-we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0"/>
            <a:ext cx="712628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D11242"/>
                </a:solidFill>
                <a:latin typeface="Malgun Gothic" pitchFamily="34" charset="-127"/>
                <a:ea typeface="Malgun Gothic" pitchFamily="34" charset="-127"/>
              </a:rPr>
              <a:t>Poster Logistics</a:t>
            </a:r>
            <a:endParaRPr lang="en-US" b="1" dirty="0">
              <a:solidFill>
                <a:srgbClr val="D11242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lvl="0" indent="-341313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Font typeface="Wingdings" pitchFamily="2" charset="2"/>
              <a:buChar char="¡"/>
            </a:pPr>
            <a:r>
              <a:rPr lang="en-US" altLang="en-US" sz="2300" kern="0" dirty="0">
                <a:solidFill>
                  <a:srgbClr val="000000"/>
                </a:solidFill>
                <a:latin typeface="Verdana"/>
                <a:cs typeface="Arial"/>
              </a:rPr>
              <a:t>48” x 36” poster board.</a:t>
            </a:r>
          </a:p>
          <a:p>
            <a:pPr marL="341313" lvl="0" indent="-341313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Font typeface="Wingdings" pitchFamily="2" charset="2"/>
              <a:buChar char="¡"/>
            </a:pPr>
            <a:r>
              <a:rPr lang="en-US" altLang="en-US" sz="2300" kern="0" dirty="0">
                <a:solidFill>
                  <a:srgbClr val="000000"/>
                </a:solidFill>
                <a:latin typeface="Verdana"/>
                <a:cs typeface="Arial"/>
              </a:rPr>
              <a:t>Submitted with plan if you want printed at SU.</a:t>
            </a:r>
          </a:p>
          <a:p>
            <a:pPr marL="341313" lvl="0" indent="-341313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Font typeface="Wingdings" pitchFamily="2" charset="2"/>
              <a:buChar char="¡"/>
            </a:pPr>
            <a:r>
              <a:rPr lang="en-US" altLang="en-US" sz="2300" kern="0" dirty="0">
                <a:solidFill>
                  <a:srgbClr val="000000"/>
                </a:solidFill>
                <a:latin typeface="Verdana"/>
                <a:cs typeface="Arial"/>
              </a:rPr>
              <a:t>If you use another poster, it must be self supporting, or bring your own stand.</a:t>
            </a:r>
          </a:p>
          <a:p>
            <a:pPr marL="341313" lvl="0" indent="-341313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Font typeface="Wingdings" pitchFamily="2" charset="2"/>
              <a:buChar char="¡"/>
            </a:pPr>
            <a:r>
              <a:rPr lang="en-US" altLang="en-US" sz="2300" kern="0" dirty="0">
                <a:solidFill>
                  <a:srgbClr val="000000"/>
                </a:solidFill>
                <a:latin typeface="Verdana"/>
                <a:cs typeface="Arial"/>
              </a:rPr>
              <a:t>All will be displayed on the first floor of Perdue Hall,  you will stand with your poster to explain the business.</a:t>
            </a:r>
          </a:p>
          <a:p>
            <a:pPr marL="341313" lvl="0" indent="-341313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Font typeface="Wingdings" pitchFamily="2" charset="2"/>
              <a:buChar char="¡"/>
            </a:pPr>
            <a:r>
              <a:rPr lang="en-US" altLang="en-US" sz="2300" kern="0" dirty="0">
                <a:solidFill>
                  <a:srgbClr val="000000"/>
                </a:solidFill>
                <a:latin typeface="Verdana"/>
                <a:cs typeface="Arial"/>
              </a:rPr>
              <a:t>Register at </a:t>
            </a:r>
            <a:r>
              <a:rPr lang="en-US" altLang="en-US" sz="2300" kern="0" dirty="0" smtClean="0">
                <a:solidFill>
                  <a:srgbClr val="000000"/>
                </a:solidFill>
                <a:latin typeface="Verdana"/>
                <a:cs typeface="Arial"/>
              </a:rPr>
              <a:t>7:30 </a:t>
            </a:r>
            <a:r>
              <a:rPr lang="en-US" altLang="en-US" sz="2300" kern="0" dirty="0" smtClean="0">
                <a:solidFill>
                  <a:srgbClr val="000000"/>
                </a:solidFill>
                <a:latin typeface="Verdana"/>
                <a:cs typeface="Arial"/>
              </a:rPr>
              <a:t>AM, </a:t>
            </a:r>
            <a:r>
              <a:rPr lang="en-US" altLang="en-US" sz="2300" kern="0" dirty="0">
                <a:solidFill>
                  <a:srgbClr val="000000"/>
                </a:solidFill>
                <a:latin typeface="Verdana"/>
                <a:cs typeface="Arial"/>
              </a:rPr>
              <a:t>at information desk across from Perdue Museum.</a:t>
            </a:r>
          </a:p>
          <a:p>
            <a:pPr marL="341313" lvl="0" indent="-341313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Font typeface="Wingdings" pitchFamily="2" charset="2"/>
              <a:buChar char="¡"/>
            </a:pPr>
            <a:r>
              <a:rPr lang="en-US" altLang="en-US" sz="2300" kern="0" dirty="0">
                <a:solidFill>
                  <a:srgbClr val="000000"/>
                </a:solidFill>
                <a:latin typeface="Verdana"/>
                <a:cs typeface="Arial"/>
              </a:rPr>
              <a:t>Poster session </a:t>
            </a:r>
            <a:r>
              <a:rPr lang="en-US" altLang="en-US" sz="2300" kern="0" dirty="0" smtClean="0">
                <a:solidFill>
                  <a:srgbClr val="000000"/>
                </a:solidFill>
                <a:latin typeface="Verdana"/>
                <a:cs typeface="Arial"/>
              </a:rPr>
              <a:t>8:00 </a:t>
            </a:r>
            <a:r>
              <a:rPr lang="en-US" altLang="en-US" sz="2300" kern="0" dirty="0">
                <a:solidFill>
                  <a:srgbClr val="000000"/>
                </a:solidFill>
                <a:latin typeface="Verdana"/>
                <a:cs typeface="Arial"/>
              </a:rPr>
              <a:t>– 10:30.</a:t>
            </a:r>
          </a:p>
          <a:p>
            <a:pPr lvl="0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Font typeface="Wingdings" pitchFamily="2" charset="2"/>
              <a:buChar char="¡"/>
            </a:pPr>
            <a:endParaRPr lang="en-US" altLang="en-US" sz="1200" kern="0" dirty="0">
              <a:solidFill>
                <a:srgbClr val="000000"/>
              </a:solidFill>
              <a:latin typeface="Verdana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5562600"/>
            <a:ext cx="1914884" cy="115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8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ar-Partial-screen-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0"/>
            <a:ext cx="712628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D11242"/>
                </a:solidFill>
                <a:latin typeface="Malgun Gothic" pitchFamily="34" charset="-127"/>
                <a:ea typeface="Malgun Gothic" pitchFamily="34" charset="-127"/>
              </a:rPr>
              <a:t>Invest in My Idea Key Facts</a:t>
            </a:r>
            <a:endParaRPr lang="en-US" b="1" dirty="0">
              <a:solidFill>
                <a:srgbClr val="D11242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lvl="0" indent="-341313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Font typeface="Wingdings" pitchFamily="2" charset="2"/>
              <a:buChar char="¡"/>
            </a:pPr>
            <a:r>
              <a:rPr lang="en-US" altLang="en-US" sz="2000" kern="0" dirty="0">
                <a:solidFill>
                  <a:srgbClr val="000000"/>
                </a:solidFill>
                <a:latin typeface="Verdana"/>
                <a:cs typeface="Arial"/>
              </a:rPr>
              <a:t>You must win to go to the next round.</a:t>
            </a:r>
          </a:p>
          <a:p>
            <a:pPr marL="341313" lvl="0" indent="-341313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Font typeface="Wingdings" pitchFamily="2" charset="2"/>
              <a:buChar char="¡"/>
            </a:pPr>
            <a:endParaRPr lang="en-US" altLang="en-US" sz="2000" kern="0" dirty="0">
              <a:solidFill>
                <a:srgbClr val="000000"/>
              </a:solidFill>
              <a:latin typeface="Verdana"/>
              <a:cs typeface="Arial"/>
            </a:endParaRPr>
          </a:p>
          <a:p>
            <a:pPr marL="341313" lvl="0" indent="-341313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Font typeface="Wingdings" pitchFamily="2" charset="2"/>
              <a:buChar char="¡"/>
            </a:pPr>
            <a:r>
              <a:rPr lang="en-US" altLang="en-US" sz="2000" kern="0" dirty="0">
                <a:solidFill>
                  <a:srgbClr val="000000"/>
                </a:solidFill>
                <a:latin typeface="Verdana"/>
                <a:cs typeface="Arial"/>
              </a:rPr>
              <a:t>Judges will chose to invest in the proposals that show best likelihood of return.</a:t>
            </a:r>
          </a:p>
          <a:p>
            <a:pPr marL="341313" lvl="0" indent="-341313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Font typeface="Wingdings" pitchFamily="2" charset="2"/>
              <a:buChar char="¡"/>
            </a:pPr>
            <a:endParaRPr lang="en-US" altLang="en-US" sz="2000" kern="0" dirty="0">
              <a:solidFill>
                <a:srgbClr val="000000"/>
              </a:solidFill>
              <a:latin typeface="Verdana"/>
              <a:cs typeface="Arial"/>
            </a:endParaRPr>
          </a:p>
          <a:p>
            <a:pPr marL="341313" lvl="0" indent="-341313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Font typeface="Wingdings" pitchFamily="2" charset="2"/>
              <a:buChar char="¡"/>
            </a:pPr>
            <a:r>
              <a:rPr lang="en-US" altLang="en-US" sz="2000" kern="0" dirty="0">
                <a:solidFill>
                  <a:srgbClr val="000000"/>
                </a:solidFill>
                <a:latin typeface="Verdana"/>
                <a:cs typeface="Arial"/>
              </a:rPr>
              <a:t>You only have </a:t>
            </a:r>
            <a:r>
              <a:rPr lang="en-US" altLang="en-US" sz="2000" u="sng" kern="0" dirty="0">
                <a:solidFill>
                  <a:srgbClr val="000000"/>
                </a:solidFill>
                <a:latin typeface="Verdana"/>
                <a:cs typeface="Arial"/>
              </a:rPr>
              <a:t>Three</a:t>
            </a:r>
            <a:r>
              <a:rPr lang="en-US" altLang="en-US" sz="2000" kern="0" dirty="0">
                <a:solidFill>
                  <a:srgbClr val="000000"/>
                </a:solidFill>
                <a:latin typeface="Verdana"/>
                <a:cs typeface="Arial"/>
              </a:rPr>
              <a:t> minutes to convince them.</a:t>
            </a:r>
          </a:p>
          <a:p>
            <a:pPr marL="341313" lvl="0" indent="-341313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Font typeface="Wingdings" pitchFamily="2" charset="2"/>
              <a:buChar char="¡"/>
            </a:pPr>
            <a:endParaRPr lang="en-US" altLang="en-US" sz="2000" kern="0" dirty="0">
              <a:solidFill>
                <a:srgbClr val="000000"/>
              </a:solidFill>
              <a:latin typeface="Verdana"/>
              <a:cs typeface="Arial"/>
            </a:endParaRPr>
          </a:p>
          <a:p>
            <a:pPr marL="341313" lvl="0" indent="-341313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Font typeface="Wingdings" pitchFamily="2" charset="2"/>
              <a:buChar char="¡"/>
            </a:pPr>
            <a:r>
              <a:rPr lang="en-US" altLang="en-US" sz="2000" kern="0" dirty="0">
                <a:solidFill>
                  <a:srgbClr val="000000"/>
                </a:solidFill>
                <a:latin typeface="Verdana"/>
                <a:cs typeface="Arial"/>
              </a:rPr>
              <a:t>They will want about </a:t>
            </a:r>
            <a:r>
              <a:rPr lang="en-US" altLang="en-US" sz="2000" u="sng" kern="0" dirty="0">
                <a:solidFill>
                  <a:srgbClr val="000000"/>
                </a:solidFill>
                <a:latin typeface="Verdana"/>
                <a:cs typeface="Arial"/>
              </a:rPr>
              <a:t>Two</a:t>
            </a:r>
            <a:r>
              <a:rPr lang="en-US" altLang="en-US" sz="2000" kern="0" dirty="0">
                <a:solidFill>
                  <a:srgbClr val="000000"/>
                </a:solidFill>
                <a:latin typeface="Verdana"/>
                <a:cs typeface="Arial"/>
              </a:rPr>
              <a:t> minutes to ask questions.</a:t>
            </a:r>
          </a:p>
          <a:p>
            <a:pPr marL="341313" lvl="0" indent="-341313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Font typeface="Wingdings" pitchFamily="2" charset="2"/>
              <a:buChar char="¡"/>
            </a:pPr>
            <a:endParaRPr lang="en-US" altLang="en-US" sz="2000" kern="0" dirty="0">
              <a:solidFill>
                <a:srgbClr val="000000"/>
              </a:solidFill>
              <a:latin typeface="Verdana"/>
              <a:cs typeface="Arial"/>
            </a:endParaRPr>
          </a:p>
          <a:p>
            <a:pPr marL="341313" lvl="0" indent="-341313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Font typeface="Wingdings" pitchFamily="2" charset="2"/>
              <a:buChar char="¡"/>
            </a:pPr>
            <a:r>
              <a:rPr lang="en-US" altLang="en-US" sz="2000" kern="0" dirty="0">
                <a:solidFill>
                  <a:srgbClr val="000000"/>
                </a:solidFill>
                <a:latin typeface="Verdana"/>
                <a:cs typeface="Arial"/>
              </a:rPr>
              <a:t>How quickly do you need to tell your story?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486400"/>
            <a:ext cx="1914884" cy="115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35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ar-Partial-screen-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0"/>
            <a:ext cx="712628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D11242"/>
                </a:solidFill>
                <a:latin typeface="Malgun Gothic" pitchFamily="34" charset="-127"/>
                <a:ea typeface="Malgun Gothic" pitchFamily="34" charset="-127"/>
              </a:rPr>
              <a:t>One Minute!</a:t>
            </a:r>
            <a:endParaRPr lang="en-US" b="1" dirty="0">
              <a:solidFill>
                <a:srgbClr val="D11242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486400"/>
            <a:ext cx="1914884" cy="1153204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62753"/>
            <a:ext cx="3810330" cy="381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540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ar-Partial-screen-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0"/>
            <a:ext cx="712628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D11242"/>
                </a:solidFill>
                <a:latin typeface="Malgun Gothic" pitchFamily="34" charset="-127"/>
                <a:ea typeface="Malgun Gothic" pitchFamily="34" charset="-127"/>
              </a:rPr>
              <a:t>One Minute, Is that Realistic?</a:t>
            </a:r>
            <a:endParaRPr lang="en-US" b="1" dirty="0">
              <a:solidFill>
                <a:srgbClr val="D11242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486400"/>
            <a:ext cx="1914884" cy="1153204"/>
          </a:xfrm>
          <a:prstGeom prst="rect">
            <a:avLst/>
          </a:prstGeo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29338"/>
            <a:ext cx="3200677" cy="3999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391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ar-Partial-screen-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0"/>
            <a:ext cx="712628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D11242"/>
                </a:solidFill>
                <a:latin typeface="Malgun Gothic" pitchFamily="34" charset="-127"/>
                <a:ea typeface="Malgun Gothic" pitchFamily="34" charset="-127"/>
              </a:rPr>
              <a:t>One Minute, Is that Realistic?</a:t>
            </a:r>
            <a:endParaRPr lang="en-US" b="1" dirty="0">
              <a:solidFill>
                <a:srgbClr val="D11242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544205"/>
            <a:ext cx="1828800" cy="1101361"/>
          </a:xfrm>
          <a:prstGeom prst="rect">
            <a:avLst/>
          </a:prstGeom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06965"/>
            <a:ext cx="5334462" cy="3158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01217"/>
            <a:ext cx="6456363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000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ar-Partial-screen-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0"/>
            <a:ext cx="712628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D11242"/>
                </a:solidFill>
                <a:latin typeface="Malgun Gothic" pitchFamily="34" charset="-127"/>
                <a:ea typeface="Malgun Gothic" pitchFamily="34" charset="-127"/>
              </a:rPr>
              <a:t>What to Tell In One Minute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altLang="en-US" sz="2400" kern="0" dirty="0">
                <a:solidFill>
                  <a:srgbClr val="000000"/>
                </a:solidFill>
                <a:latin typeface="Verdana"/>
                <a:cs typeface="Arial"/>
              </a:rPr>
              <a:t>How you came up with the Idea</a:t>
            </a:r>
          </a:p>
          <a:p>
            <a:pPr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altLang="en-US" sz="2400" kern="0" dirty="0">
                <a:solidFill>
                  <a:srgbClr val="000000"/>
                </a:solidFill>
                <a:latin typeface="Verdana"/>
                <a:cs typeface="Arial"/>
              </a:rPr>
              <a:t>What is your Business</a:t>
            </a:r>
          </a:p>
          <a:p>
            <a:pPr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altLang="en-US" sz="2400" kern="0" dirty="0">
                <a:solidFill>
                  <a:srgbClr val="000000"/>
                </a:solidFill>
                <a:latin typeface="Verdana"/>
                <a:cs typeface="Arial"/>
              </a:rPr>
              <a:t>How you are better than competing products or services</a:t>
            </a:r>
          </a:p>
          <a:p>
            <a:pPr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altLang="en-US" sz="2400" kern="0" dirty="0">
                <a:solidFill>
                  <a:srgbClr val="000000"/>
                </a:solidFill>
                <a:latin typeface="Verdana"/>
                <a:cs typeface="Arial"/>
              </a:rPr>
              <a:t>How you make Money</a:t>
            </a:r>
          </a:p>
          <a:p>
            <a:pPr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Font typeface="Courier New" panose="02070309020205020404" pitchFamily="49" charset="0"/>
              <a:buChar char="o"/>
            </a:pPr>
            <a:endParaRPr lang="en-US" altLang="en-US" sz="2400" b="1" kern="0" dirty="0">
              <a:solidFill>
                <a:srgbClr val="000000"/>
              </a:solidFill>
              <a:latin typeface="Verdana"/>
              <a:cs typeface="Arial"/>
            </a:endParaRPr>
          </a:p>
          <a:p>
            <a:pPr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altLang="en-US" sz="2400" b="1" kern="0" dirty="0">
                <a:solidFill>
                  <a:srgbClr val="000000"/>
                </a:solidFill>
                <a:latin typeface="Verdana"/>
                <a:cs typeface="Arial"/>
              </a:rPr>
              <a:t>Where do you get all of this?</a:t>
            </a:r>
          </a:p>
          <a:p>
            <a:pPr marL="0" lvl="0" indent="0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None/>
            </a:pPr>
            <a:endParaRPr lang="en-US" altLang="en-US" sz="2400" kern="0" dirty="0">
              <a:solidFill>
                <a:srgbClr val="000000"/>
              </a:solidFill>
              <a:latin typeface="Verdana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486400"/>
            <a:ext cx="1914884" cy="115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2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ar-Partial-screen-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0"/>
            <a:ext cx="712628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D11242"/>
                </a:solidFill>
                <a:latin typeface="Malgun Gothic" pitchFamily="34" charset="-127"/>
                <a:ea typeface="Malgun Gothic" pitchFamily="34" charset="-127"/>
              </a:rPr>
              <a:t>Executive Summary</a:t>
            </a:r>
            <a:endParaRPr lang="en-US" b="1" dirty="0">
              <a:solidFill>
                <a:srgbClr val="D11242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None/>
            </a:pPr>
            <a:endParaRPr lang="en-US" altLang="en-US" sz="2400" kern="0" dirty="0" smtClean="0">
              <a:solidFill>
                <a:srgbClr val="000000"/>
              </a:solidFill>
              <a:latin typeface="Verdana"/>
              <a:cs typeface="Arial"/>
            </a:endParaRPr>
          </a:p>
          <a:p>
            <a:pPr marL="0" lvl="0" indent="0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None/>
            </a:pPr>
            <a:endParaRPr lang="en-US" altLang="en-US" sz="2400" kern="0" dirty="0">
              <a:solidFill>
                <a:srgbClr val="000000"/>
              </a:solidFill>
              <a:latin typeface="Verdana"/>
              <a:cs typeface="Arial"/>
            </a:endParaRPr>
          </a:p>
          <a:p>
            <a:pPr marL="0" indent="0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None/>
            </a:pPr>
            <a:r>
              <a:rPr lang="en-US" altLang="en-US" sz="3600" b="1" u="sng" kern="0" dirty="0" smtClean="0">
                <a:solidFill>
                  <a:srgbClr val="000000"/>
                </a:solidFill>
                <a:latin typeface="Verdana"/>
                <a:cs typeface="Arial"/>
              </a:rPr>
              <a:t>A concise summary of the key points in your plan.</a:t>
            </a:r>
            <a:endParaRPr lang="en-US" altLang="en-US" sz="3600" b="1" u="sng" kern="0" dirty="0">
              <a:solidFill>
                <a:srgbClr val="000000"/>
              </a:solidFill>
              <a:latin typeface="Verdana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486400"/>
            <a:ext cx="1914884" cy="115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46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SBDCN Branded Fonts - Malgun Gothic">
      <a:majorFont>
        <a:latin typeface="Malgun Gothic"/>
        <a:ea typeface=""/>
        <a:cs typeface=""/>
      </a:majorFont>
      <a:minorFont>
        <a:latin typeface="Malgun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920</TotalTime>
  <Words>1078</Words>
  <Application>Microsoft Office PowerPoint</Application>
  <PresentationFormat>On-screen Show (4:3)</PresentationFormat>
  <Paragraphs>196</Paragraphs>
  <Slides>28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4" baseType="lpstr">
      <vt:lpstr>Malgun Gothic</vt:lpstr>
      <vt:lpstr>Arial</vt:lpstr>
      <vt:lpstr>Calibri</vt:lpstr>
      <vt:lpstr>Courier New</vt:lpstr>
      <vt:lpstr>Garamond</vt:lpstr>
      <vt:lpstr>Gill Sans MT</vt:lpstr>
      <vt:lpstr>Lucida Handwriting</vt:lpstr>
      <vt:lpstr>Palatino Linotype</vt:lpstr>
      <vt:lpstr>Times New Roman</vt:lpstr>
      <vt:lpstr>Verdana</vt:lpstr>
      <vt:lpstr>Wingdings</vt:lpstr>
      <vt:lpstr>Theme1</vt:lpstr>
      <vt:lpstr>Office Theme</vt:lpstr>
      <vt:lpstr>1_Office Theme</vt:lpstr>
      <vt:lpstr>2_Office Theme</vt:lpstr>
      <vt:lpstr>Microsoft Excel Chart</vt:lpstr>
      <vt:lpstr>Invest in My Idea Poster Pitch</vt:lpstr>
      <vt:lpstr>SU Entrepreneurship Competitions</vt:lpstr>
      <vt:lpstr>Poster Logistics</vt:lpstr>
      <vt:lpstr>Invest in My Idea Key Facts</vt:lpstr>
      <vt:lpstr>One Minute!</vt:lpstr>
      <vt:lpstr>One Minute, Is that Realistic?</vt:lpstr>
      <vt:lpstr>One Minute, Is that Realistic?</vt:lpstr>
      <vt:lpstr>What to Tell In One Minute</vt:lpstr>
      <vt:lpstr>Executive Summary</vt:lpstr>
      <vt:lpstr>Includes</vt:lpstr>
      <vt:lpstr>What is ON the Poster?</vt:lpstr>
      <vt:lpstr>PowerPoint Presentation</vt:lpstr>
      <vt:lpstr>What is ON the Poster?</vt:lpstr>
      <vt:lpstr>PowerPoint Presentation</vt:lpstr>
      <vt:lpstr>Practice Saying it QUICK</vt:lpstr>
      <vt:lpstr>Try to Say Your Pitch</vt:lpstr>
      <vt:lpstr>I Only Have One Minute!</vt:lpstr>
      <vt:lpstr>PowerPoint Presentation</vt:lpstr>
      <vt:lpstr>Graphs</vt:lpstr>
      <vt:lpstr>Pictures</vt:lpstr>
      <vt:lpstr>Remember</vt:lpstr>
      <vt:lpstr>Important Points</vt:lpstr>
      <vt:lpstr>HAVE FUN WITH IT!</vt:lpstr>
      <vt:lpstr>If you don’t LOVE your idea, it will be hard for someone else to.</vt:lpstr>
      <vt:lpstr>Financials (1 Page)</vt:lpstr>
      <vt:lpstr>Knowing you are going to make all this money makes it even better!</vt:lpstr>
      <vt:lpstr>PowerPoint Presentation</vt:lpstr>
      <vt:lpstr>QUESTIONS???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Leadership Meeting</dc:title>
  <dc:creator>kmcleod</dc:creator>
  <cp:lastModifiedBy>Kathy Sterling</cp:lastModifiedBy>
  <cp:revision>21</cp:revision>
  <cp:lastPrinted>2017-03-16T16:47:59Z</cp:lastPrinted>
  <dcterms:created xsi:type="dcterms:W3CDTF">2013-04-29T13:57:58Z</dcterms:created>
  <dcterms:modified xsi:type="dcterms:W3CDTF">2017-10-31T16:59:34Z</dcterms:modified>
</cp:coreProperties>
</file>